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rawings/drawing2.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rawings/drawing3.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52"/>
  </p:notesMasterIdLst>
  <p:sldIdLst>
    <p:sldId id="257" r:id="rId3"/>
    <p:sldId id="333" r:id="rId4"/>
    <p:sldId id="334" r:id="rId5"/>
    <p:sldId id="400" r:id="rId6"/>
    <p:sldId id="337" r:id="rId7"/>
    <p:sldId id="394" r:id="rId8"/>
    <p:sldId id="335" r:id="rId9"/>
    <p:sldId id="381" r:id="rId10"/>
    <p:sldId id="339" r:id="rId11"/>
    <p:sldId id="340" r:id="rId12"/>
    <p:sldId id="341" r:id="rId13"/>
    <p:sldId id="346" r:id="rId14"/>
    <p:sldId id="342" r:id="rId15"/>
    <p:sldId id="343" r:id="rId16"/>
    <p:sldId id="351" r:id="rId17"/>
    <p:sldId id="344" r:id="rId18"/>
    <p:sldId id="347" r:id="rId19"/>
    <p:sldId id="380" r:id="rId20"/>
    <p:sldId id="348" r:id="rId21"/>
    <p:sldId id="349" r:id="rId22"/>
    <p:sldId id="402" r:id="rId23"/>
    <p:sldId id="359" r:id="rId24"/>
    <p:sldId id="360" r:id="rId25"/>
    <p:sldId id="361" r:id="rId26"/>
    <p:sldId id="362" r:id="rId27"/>
    <p:sldId id="363" r:id="rId28"/>
    <p:sldId id="364" r:id="rId29"/>
    <p:sldId id="365" r:id="rId30"/>
    <p:sldId id="350" r:id="rId31"/>
    <p:sldId id="386" r:id="rId32"/>
    <p:sldId id="385" r:id="rId33"/>
    <p:sldId id="317" r:id="rId34"/>
    <p:sldId id="318" r:id="rId35"/>
    <p:sldId id="387" r:id="rId36"/>
    <p:sldId id="388" r:id="rId37"/>
    <p:sldId id="389" r:id="rId38"/>
    <p:sldId id="321" r:id="rId39"/>
    <p:sldId id="345" r:id="rId40"/>
    <p:sldId id="374" r:id="rId41"/>
    <p:sldId id="391" r:id="rId42"/>
    <p:sldId id="390" r:id="rId43"/>
    <p:sldId id="299" r:id="rId44"/>
    <p:sldId id="399" r:id="rId45"/>
    <p:sldId id="392" r:id="rId46"/>
    <p:sldId id="377" r:id="rId47"/>
    <p:sldId id="396" r:id="rId48"/>
    <p:sldId id="397" r:id="rId49"/>
    <p:sldId id="384" r:id="rId50"/>
    <p:sldId id="398" r:id="rId51"/>
  </p:sldIdLst>
  <p:sldSz cx="12192000" cy="6858000"/>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52" autoAdjust="0"/>
    <p:restoredTop sz="94660"/>
  </p:normalViewPr>
  <p:slideViewPr>
    <p:cSldViewPr snapToGrid="0">
      <p:cViewPr varScale="1">
        <p:scale>
          <a:sx n="116" d="100"/>
          <a:sy n="116" d="100"/>
        </p:scale>
        <p:origin x="18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Microsoft_Excel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1050;&#1085;&#1080;&#1075;&#1072;1" TargetMode="External"/></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Excel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Excel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Excel16.xlsx"/></Relationships>
</file>

<file path=ppt/charts/_rels/chart18.xml.rels><?xml version="1.0" encoding="UTF-8" standalone="yes"?>
<Relationships xmlns="http://schemas.openxmlformats.org/package/2006/relationships"><Relationship Id="rId2" Type="http://schemas.openxmlformats.org/officeDocument/2006/relationships/package" Target="../embeddings/_____Microsoft_Excel17.xlsx"/><Relationship Id="rId1" Type="http://schemas.openxmlformats.org/officeDocument/2006/relationships/image" Target="../media/image57.jpg"/></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Excel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Excel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Excel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Excel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Microsoft_Excel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_____Microsoft_Excel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_____Microsoft_Excel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Microsoft_Excel25.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2.586682402153441E-2"/>
          <c:y val="4.1453212593420906E-2"/>
          <c:w val="0.55225652835439198"/>
          <c:h val="0.86710751622112858"/>
        </c:manualLayout>
      </c:layout>
      <c:pie3DChart>
        <c:varyColors val="1"/>
        <c:ser>
          <c:idx val="0"/>
          <c:order val="0"/>
          <c:tx>
            <c:strRef>
              <c:f>Лист1!$B$1</c:f>
              <c:strCache>
                <c:ptCount val="1"/>
                <c:pt idx="0">
                  <c:v>5486957,1 тыс. руб.</c:v>
                </c:pt>
              </c:strCache>
            </c:strRef>
          </c:tx>
          <c:explosion val="25"/>
          <c:dPt>
            <c:idx val="0"/>
            <c:bubble3D val="0"/>
            <c:spPr>
              <a:solidFill>
                <a:schemeClr val="accent2"/>
              </a:solidFill>
              <a:ln>
                <a:noFill/>
              </a:ln>
              <a:effectLst/>
            </c:spPr>
          </c:dPt>
          <c:dPt>
            <c:idx val="1"/>
            <c:bubble3D val="0"/>
            <c:spPr>
              <a:solidFill>
                <a:schemeClr val="accent4"/>
              </a:solidFill>
              <a:ln>
                <a:noFill/>
              </a:ln>
              <a:effectLst/>
            </c:spPr>
          </c:dPt>
          <c:dPt>
            <c:idx val="2"/>
            <c:bubble3D val="0"/>
            <c:spPr>
              <a:solidFill>
                <a:schemeClr val="accent6"/>
              </a:solidFill>
              <a:ln>
                <a:noFill/>
              </a:ln>
              <a:effectLst/>
            </c:spPr>
          </c:dPt>
          <c:dPt>
            <c:idx val="3"/>
            <c:bubble3D val="0"/>
            <c:spPr>
              <a:solidFill>
                <a:schemeClr val="accent2">
                  <a:lumMod val="60000"/>
                </a:schemeClr>
              </a:solidFill>
              <a:ln>
                <a:noFill/>
              </a:ln>
              <a:effectLst/>
            </c:spPr>
          </c:dPt>
          <c:dPt>
            <c:idx val="4"/>
            <c:bubble3D val="0"/>
            <c:spPr>
              <a:solidFill>
                <a:schemeClr val="accent4">
                  <a:lumMod val="60000"/>
                </a:schemeClr>
              </a:solidFill>
              <a:ln>
                <a:noFill/>
              </a:ln>
              <a:effectLst/>
            </c:spPr>
          </c:dPt>
          <c:dPt>
            <c:idx val="5"/>
            <c:bubble3D val="0"/>
            <c:spPr>
              <a:solidFill>
                <a:schemeClr val="accent6">
                  <a:lumMod val="60000"/>
                </a:schemeClr>
              </a:solidFill>
              <a:ln>
                <a:noFill/>
              </a:ln>
              <a:effectLst/>
            </c:spPr>
          </c:dPt>
          <c:dPt>
            <c:idx val="6"/>
            <c:bubble3D val="0"/>
            <c:spPr>
              <a:solidFill>
                <a:schemeClr val="accent2">
                  <a:lumMod val="80000"/>
                  <a:lumOff val="20000"/>
                </a:schemeClr>
              </a:solidFill>
              <a:ln>
                <a:noFill/>
              </a:ln>
              <a:effectLst/>
            </c:spPr>
          </c:dPt>
          <c:dLbls>
            <c:dLbl>
              <c:idx val="0"/>
              <c:layout>
                <c:manualLayout>
                  <c:x val="-0.11840637303149612"/>
                  <c:y val="1.7594917716848082E-2"/>
                </c:manualLayout>
              </c:layout>
              <c:tx>
                <c:rich>
                  <a:bodyPr/>
                  <a:lstStyle/>
                  <a:p>
                    <a:r>
                      <a:rPr lang="en-US" sz="1400" b="1" i="0" dirty="0" smtClean="0"/>
                      <a:t>28.6%</a:t>
                    </a:r>
                    <a:endParaRPr lang="en-US" sz="1400" b="1" i="0"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z="1400"/>
                      <a:t> </a:t>
                    </a:r>
                    <a:r>
                      <a:rPr lang="en-US" sz="1400" smtClean="0"/>
                      <a:t>3.6%</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z="1400"/>
                      <a:t> </a:t>
                    </a:r>
                    <a:r>
                      <a:rPr lang="en-US" sz="1400" smtClean="0"/>
                      <a:t>7.1%</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8516978346456678E-2"/>
                  <c:y val="-8.2336301529509007E-2"/>
                </c:manualLayout>
              </c:layout>
              <c:tx>
                <c:rich>
                  <a:bodyPr/>
                  <a:lstStyle/>
                  <a:p>
                    <a:r>
                      <a:rPr lang="en-US" sz="1400" dirty="0"/>
                      <a:t> </a:t>
                    </a:r>
                    <a:r>
                      <a:rPr lang="en-US" sz="1400" dirty="0" smtClean="0"/>
                      <a:t>17.8%</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0937869094488176E-2"/>
                  <c:y val="-7.6634714773947191E-2"/>
                </c:manualLayout>
              </c:layout>
              <c:tx>
                <c:rich>
                  <a:bodyPr/>
                  <a:lstStyle/>
                  <a:p>
                    <a:r>
                      <a:rPr lang="en-US" sz="1400" dirty="0"/>
                      <a:t> </a:t>
                    </a:r>
                    <a:r>
                      <a:rPr lang="en-US" sz="1400" dirty="0" smtClean="0"/>
                      <a:t>7.8%</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11614849901574775"/>
                  <c:y val="-1.3550011469610549E-2"/>
                </c:manualLayout>
              </c:layout>
              <c:tx>
                <c:rich>
                  <a:bodyPr/>
                  <a:lstStyle/>
                  <a:p>
                    <a:r>
                      <a:rPr lang="en-US" sz="1400" dirty="0" smtClean="0"/>
                      <a:t>20.3%</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3147883858267727E-2"/>
                  <c:y val="9.2861768401712078E-2"/>
                </c:manualLayout>
              </c:layout>
              <c:tx>
                <c:rich>
                  <a:bodyPr/>
                  <a:lstStyle/>
                  <a:p>
                    <a:r>
                      <a:rPr lang="en-US" sz="1400" dirty="0" smtClean="0"/>
                      <a:t>14.5%</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Лист1!$A$2:$A$8</c:f>
              <c:strCache>
                <c:ptCount val="7"/>
                <c:pt idx="0">
                  <c:v>Меры поддержки участников СВО и их семей (28,6 %)</c:v>
                </c:pt>
                <c:pt idx="1">
                  <c:v>Меры Занятость (3,6 %)</c:v>
                </c:pt>
                <c:pt idx="2">
                  <c:v>Жилье детей - сирот (7,4 %)</c:v>
                </c:pt>
                <c:pt idx="3">
                  <c:v>Семьи с детьми , опека (17,8 %)</c:v>
                </c:pt>
                <c:pt idx="4">
                  <c:v>Поддержка пожилых (7,8 %)</c:v>
                </c:pt>
                <c:pt idx="5">
                  <c:v>Содержание учреждений (20,3 %)</c:v>
                </c:pt>
                <c:pt idx="6">
                  <c:v>Прочие меры (14,5 %)</c:v>
                </c:pt>
              </c:strCache>
            </c:strRef>
          </c:cat>
          <c:val>
            <c:numRef>
              <c:f>Лист1!$B$2:$B$8</c:f>
              <c:numCache>
                <c:formatCode>_(* #,##0.00_);_(* \(#,##0.00\);_(* "-"??_);_(@_)</c:formatCode>
                <c:ptCount val="7"/>
                <c:pt idx="0">
                  <c:v>1516813.2</c:v>
                </c:pt>
                <c:pt idx="1">
                  <c:v>190900</c:v>
                </c:pt>
                <c:pt idx="2">
                  <c:v>394807.4</c:v>
                </c:pt>
                <c:pt idx="3">
                  <c:v>942888.2</c:v>
                </c:pt>
                <c:pt idx="4">
                  <c:v>414175.4</c:v>
                </c:pt>
                <c:pt idx="5">
                  <c:v>1078991.5</c:v>
                </c:pt>
                <c:pt idx="6">
                  <c:v>768395.5</c:v>
                </c:pt>
              </c:numCache>
            </c:numRef>
          </c:val>
        </c:ser>
        <c:ser>
          <c:idx val="1"/>
          <c:order val="1"/>
          <c:tx>
            <c:strRef>
              <c:f>Лист1!$C$1</c:f>
              <c:strCache>
                <c:ptCount val="1"/>
                <c:pt idx="0">
                  <c:v>Столбец1</c:v>
                </c:pt>
              </c:strCache>
            </c:strRef>
          </c:tx>
          <c:explosion val="25"/>
          <c:dPt>
            <c:idx val="0"/>
            <c:bubble3D val="0"/>
            <c:spPr>
              <a:solidFill>
                <a:schemeClr val="accent2"/>
              </a:solidFill>
              <a:ln>
                <a:noFill/>
              </a:ln>
              <a:effectLst/>
            </c:spPr>
          </c:dPt>
          <c:dPt>
            <c:idx val="1"/>
            <c:bubble3D val="0"/>
            <c:spPr>
              <a:solidFill>
                <a:schemeClr val="accent4"/>
              </a:solidFill>
              <a:ln>
                <a:noFill/>
              </a:ln>
              <a:effectLst/>
            </c:spPr>
          </c:dPt>
          <c:dPt>
            <c:idx val="2"/>
            <c:bubble3D val="0"/>
            <c:spPr>
              <a:solidFill>
                <a:schemeClr val="accent6"/>
              </a:solidFill>
              <a:ln>
                <a:noFill/>
              </a:ln>
              <a:effectLst/>
            </c:spPr>
          </c:dPt>
          <c:dPt>
            <c:idx val="3"/>
            <c:bubble3D val="0"/>
            <c:spPr>
              <a:solidFill>
                <a:schemeClr val="accent2">
                  <a:lumMod val="60000"/>
                </a:schemeClr>
              </a:solidFill>
              <a:ln>
                <a:noFill/>
              </a:ln>
              <a:effectLst/>
            </c:spPr>
          </c:dPt>
          <c:dPt>
            <c:idx val="4"/>
            <c:bubble3D val="0"/>
            <c:spPr>
              <a:solidFill>
                <a:schemeClr val="accent4">
                  <a:lumMod val="60000"/>
                </a:schemeClr>
              </a:solidFill>
              <a:ln>
                <a:noFill/>
              </a:ln>
              <a:effectLst/>
            </c:spPr>
          </c:dPt>
          <c:dPt>
            <c:idx val="5"/>
            <c:bubble3D val="0"/>
            <c:spPr>
              <a:solidFill>
                <a:schemeClr val="accent6">
                  <a:lumMod val="60000"/>
                </a:schemeClr>
              </a:solidFill>
              <a:ln>
                <a:noFill/>
              </a:ln>
              <a:effectLst/>
            </c:spPr>
          </c:dPt>
          <c:dPt>
            <c:idx val="6"/>
            <c:bubble3D val="0"/>
            <c:spPr>
              <a:solidFill>
                <a:schemeClr val="accent2">
                  <a:lumMod val="80000"/>
                  <a:lumOff val="20000"/>
                </a:schemeClr>
              </a:solidFill>
              <a:ln>
                <a:noFill/>
              </a:ln>
              <a:effectLst/>
            </c:spPr>
          </c:dPt>
          <c:cat>
            <c:strRef>
              <c:f>Лист1!$A$2:$A$8</c:f>
              <c:strCache>
                <c:ptCount val="7"/>
                <c:pt idx="0">
                  <c:v>Меры поддержки участников СВО и их семей (28,6 %)</c:v>
                </c:pt>
                <c:pt idx="1">
                  <c:v>Меры Занятость (3,6 %)</c:v>
                </c:pt>
                <c:pt idx="2">
                  <c:v>Жилье детей - сирот (7,4 %)</c:v>
                </c:pt>
                <c:pt idx="3">
                  <c:v>Семьи с детьми , опека (17,8 %)</c:v>
                </c:pt>
                <c:pt idx="4">
                  <c:v>Поддержка пожилых (7,8 %)</c:v>
                </c:pt>
                <c:pt idx="5">
                  <c:v>Содержание учреждений (20,3 %)</c:v>
                </c:pt>
                <c:pt idx="6">
                  <c:v>Прочие меры (14,5 %)</c:v>
                </c:pt>
              </c:strCache>
            </c:strRef>
          </c:cat>
          <c:val>
            <c:numRef>
              <c:f>Лист1!$C$2:$C$8</c:f>
              <c:numCache>
                <c:formatCode>General</c:formatCode>
                <c:ptCount val="7"/>
                <c:pt idx="0">
                  <c:v>28.581521747150607</c:v>
                </c:pt>
                <c:pt idx="1">
                  <c:v>24.843968647006538</c:v>
                </c:pt>
                <c:pt idx="2">
                  <c:v>7.4394106598202008</c:v>
                </c:pt>
                <c:pt idx="3">
                  <c:v>0</c:v>
                </c:pt>
                <c:pt idx="4">
                  <c:v>0</c:v>
                </c:pt>
                <c:pt idx="5">
                  <c:v>0</c:v>
                </c:pt>
                <c:pt idx="6">
                  <c:v>0</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9221300681430586E-2"/>
          <c:y val="0.80136870771418478"/>
          <c:w val="0.65903910111634989"/>
          <c:h val="0.1713715983896741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itchFamily="18" charset="0"/>
              <a:ea typeface="+mn-ea"/>
              <a:cs typeface="Times New Roman" pitchFamily="18" charset="0"/>
            </a:defRPr>
          </a:pPr>
          <a:endParaRPr lang="ru-RU"/>
        </a:p>
      </c:txPr>
    </c:legend>
    <c:plotVisOnly val="1"/>
    <c:dispBlanksAs val="gap"/>
    <c:showDLblsOverMax val="0"/>
  </c:chart>
  <c:spPr>
    <a:noFill/>
    <a:ln w="6350" cap="flat" cmpd="sng" algn="ctr">
      <a:noFill/>
      <a:prstDash val="solid"/>
      <a:miter lim="800000"/>
    </a:ln>
    <a:effectLst/>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Лист1!$B$1</c:f>
              <c:strCache>
                <c:ptCount val="1"/>
                <c:pt idx="0">
                  <c:v>Численность детей, оставшихся без попечения родителей (социальных сирот)</c:v>
                </c:pt>
              </c:strCache>
            </c:strRef>
          </c:tx>
          <c:spPr>
            <a:ln w="38100">
              <a:solidFill>
                <a:srgbClr val="FF0000"/>
              </a:solidFill>
            </a:ln>
          </c:spPr>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General</c:formatCode>
                <c:ptCount val="5"/>
                <c:pt idx="0">
                  <c:v>978</c:v>
                </c:pt>
                <c:pt idx="1">
                  <c:v>940</c:v>
                </c:pt>
                <c:pt idx="2">
                  <c:v>878</c:v>
                </c:pt>
                <c:pt idx="3">
                  <c:v>856</c:v>
                </c:pt>
                <c:pt idx="4">
                  <c:v>764</c:v>
                </c:pt>
              </c:numCache>
            </c:numRef>
          </c:val>
          <c:smooth val="0"/>
        </c:ser>
        <c:ser>
          <c:idx val="1"/>
          <c:order val="1"/>
          <c:tx>
            <c:strRef>
              <c:f>Лист1!$C$1</c:f>
              <c:strCache>
                <c:ptCount val="1"/>
                <c:pt idx="0">
                  <c:v>Численность детей - сирот, обеспеченных жильем</c:v>
                </c:pt>
              </c:strCache>
            </c:strRef>
          </c:tx>
          <c:spPr>
            <a:ln w="28575">
              <a:solidFill>
                <a:srgbClr val="00B050"/>
              </a:solidFill>
            </a:ln>
          </c:spPr>
          <c:marker>
            <c:symbol val="none"/>
          </c:marker>
          <c:dLbls>
            <c:dLbl>
              <c:idx val="4"/>
              <c:layout>
                <c:manualLayout>
                  <c:x val="-2.4173480270174193E-2"/>
                  <c:y val="-6.709533719105106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General</c:formatCode>
                <c:ptCount val="5"/>
                <c:pt idx="0">
                  <c:v>46</c:v>
                </c:pt>
                <c:pt idx="1">
                  <c:v>109</c:v>
                </c:pt>
                <c:pt idx="2">
                  <c:v>122</c:v>
                </c:pt>
                <c:pt idx="3">
                  <c:v>128</c:v>
                </c:pt>
                <c:pt idx="4">
                  <c:v>136</c:v>
                </c:pt>
              </c:numCache>
            </c:numRef>
          </c:val>
          <c:smooth val="0"/>
        </c:ser>
        <c:dLbls>
          <c:showLegendKey val="0"/>
          <c:showVal val="0"/>
          <c:showCatName val="0"/>
          <c:showSerName val="0"/>
          <c:showPercent val="0"/>
          <c:showBubbleSize val="0"/>
        </c:dLbls>
        <c:smooth val="0"/>
        <c:axId val="222535008"/>
        <c:axId val="222531872"/>
      </c:lineChart>
      <c:catAx>
        <c:axId val="222535008"/>
        <c:scaling>
          <c:orientation val="minMax"/>
        </c:scaling>
        <c:delete val="0"/>
        <c:axPos val="b"/>
        <c:numFmt formatCode="General" sourceLinked="1"/>
        <c:majorTickMark val="out"/>
        <c:minorTickMark val="none"/>
        <c:tickLblPos val="nextTo"/>
        <c:crossAx val="222531872"/>
        <c:crosses val="autoZero"/>
        <c:auto val="1"/>
        <c:lblAlgn val="ctr"/>
        <c:lblOffset val="100"/>
        <c:noMultiLvlLbl val="0"/>
      </c:catAx>
      <c:valAx>
        <c:axId val="222531872"/>
        <c:scaling>
          <c:orientation val="minMax"/>
        </c:scaling>
        <c:delete val="0"/>
        <c:axPos val="l"/>
        <c:majorGridlines/>
        <c:numFmt formatCode="General" sourceLinked="1"/>
        <c:majorTickMark val="out"/>
        <c:minorTickMark val="none"/>
        <c:tickLblPos val="nextTo"/>
        <c:crossAx val="222535008"/>
        <c:crosses val="autoZero"/>
        <c:crossBetween val="between"/>
      </c:valAx>
    </c:plotArea>
    <c:plotVisOnly val="1"/>
    <c:dispBlanksAs val="gap"/>
    <c:showDLblsOverMax val="0"/>
  </c:chart>
  <c:txPr>
    <a:bodyPr/>
    <a:lstStyle/>
    <a:p>
      <a:pPr>
        <a:defRPr sz="1800" b="1">
          <a:latin typeface="Times New Roman" pitchFamily="18" charset="0"/>
          <a:cs typeface="Times New Roman" pitchFamily="18" charset="0"/>
        </a:defRPr>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Численность граждан, имеющих судебные решения</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Лист1!$A$2:$A$4</c:f>
              <c:numCache>
                <c:formatCode>General</c:formatCode>
                <c:ptCount val="3"/>
                <c:pt idx="0">
                  <c:v>2023</c:v>
                </c:pt>
                <c:pt idx="1">
                  <c:v>2024</c:v>
                </c:pt>
                <c:pt idx="2">
                  <c:v>2025</c:v>
                </c:pt>
              </c:numCache>
            </c:numRef>
          </c:cat>
          <c:val>
            <c:numRef>
              <c:f>Лист1!$B$2:$B$4</c:f>
              <c:numCache>
                <c:formatCode>General</c:formatCode>
                <c:ptCount val="3"/>
                <c:pt idx="0">
                  <c:v>341</c:v>
                </c:pt>
                <c:pt idx="1">
                  <c:v>368</c:v>
                </c:pt>
                <c:pt idx="2">
                  <c:v>329</c:v>
                </c:pt>
              </c:numCache>
            </c:numRef>
          </c:val>
        </c:ser>
        <c:dLbls>
          <c:showLegendKey val="0"/>
          <c:showVal val="0"/>
          <c:showCatName val="0"/>
          <c:showSerName val="0"/>
          <c:showPercent val="0"/>
          <c:showBubbleSize val="0"/>
        </c:dLbls>
        <c:gapWidth val="150"/>
        <c:axId val="222533440"/>
        <c:axId val="222531088"/>
      </c:barChart>
      <c:catAx>
        <c:axId val="222533440"/>
        <c:scaling>
          <c:orientation val="minMax"/>
        </c:scaling>
        <c:delete val="0"/>
        <c:axPos val="b"/>
        <c:numFmt formatCode="General" sourceLinked="1"/>
        <c:majorTickMark val="out"/>
        <c:minorTickMark val="none"/>
        <c:tickLblPos val="nextTo"/>
        <c:crossAx val="222531088"/>
        <c:crosses val="autoZero"/>
        <c:auto val="1"/>
        <c:lblAlgn val="ctr"/>
        <c:lblOffset val="100"/>
        <c:noMultiLvlLbl val="0"/>
      </c:catAx>
      <c:valAx>
        <c:axId val="222531088"/>
        <c:scaling>
          <c:orientation val="minMax"/>
        </c:scaling>
        <c:delete val="0"/>
        <c:axPos val="l"/>
        <c:majorGridlines/>
        <c:numFmt formatCode="General" sourceLinked="1"/>
        <c:majorTickMark val="out"/>
        <c:minorTickMark val="none"/>
        <c:tickLblPos val="nextTo"/>
        <c:crossAx val="22253344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94746555118111"/>
          <c:y val="4.5887855446739331E-2"/>
          <c:w val="0.86063213582677178"/>
          <c:h val="0.53962240241459702"/>
        </c:manualLayout>
      </c:layout>
      <c:barChart>
        <c:barDir val="col"/>
        <c:grouping val="clustered"/>
        <c:varyColors val="0"/>
        <c:ser>
          <c:idx val="0"/>
          <c:order val="0"/>
          <c:tx>
            <c:strRef>
              <c:f>Лист1!$B$1</c:f>
              <c:strCache>
                <c:ptCount val="1"/>
                <c:pt idx="0">
                  <c:v>Количество жилых помещений</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Лист1!$A$2:$A$12</c:f>
              <c:strCache>
                <c:ptCount val="11"/>
                <c:pt idx="0">
                  <c:v>МО "г. Горно - Алтайск"</c:v>
                </c:pt>
                <c:pt idx="1">
                  <c:v>МО "Майминский район"</c:v>
                </c:pt>
                <c:pt idx="2">
                  <c:v>МО "Чойский район"</c:v>
                </c:pt>
                <c:pt idx="3">
                  <c:v>МО "Турочакский район"</c:v>
                </c:pt>
                <c:pt idx="4">
                  <c:v>МО "Чемальский район"</c:v>
                </c:pt>
                <c:pt idx="5">
                  <c:v>МО "Шебалинский район"</c:v>
                </c:pt>
                <c:pt idx="6">
                  <c:v>МО "Усть-Канский район"</c:v>
                </c:pt>
                <c:pt idx="7">
                  <c:v>МО "Усть - Коксинский район"</c:v>
                </c:pt>
                <c:pt idx="8">
                  <c:v>МО "Онгудайский район"</c:v>
                </c:pt>
                <c:pt idx="9">
                  <c:v>МО "Улаганский район"</c:v>
                </c:pt>
                <c:pt idx="10">
                  <c:v>МО "Кош - Агачский район"</c:v>
                </c:pt>
              </c:strCache>
            </c:strRef>
          </c:cat>
          <c:val>
            <c:numRef>
              <c:f>Лист1!$B$2:$B$12</c:f>
              <c:numCache>
                <c:formatCode>General</c:formatCode>
                <c:ptCount val="11"/>
                <c:pt idx="0">
                  <c:v>43</c:v>
                </c:pt>
                <c:pt idx="1">
                  <c:v>125</c:v>
                </c:pt>
                <c:pt idx="2">
                  <c:v>30</c:v>
                </c:pt>
                <c:pt idx="3">
                  <c:v>27</c:v>
                </c:pt>
                <c:pt idx="4">
                  <c:v>8</c:v>
                </c:pt>
                <c:pt idx="5">
                  <c:v>27</c:v>
                </c:pt>
                <c:pt idx="6">
                  <c:v>46</c:v>
                </c:pt>
                <c:pt idx="7">
                  <c:v>17</c:v>
                </c:pt>
                <c:pt idx="8">
                  <c:v>48</c:v>
                </c:pt>
                <c:pt idx="9">
                  <c:v>32</c:v>
                </c:pt>
                <c:pt idx="10">
                  <c:v>53</c:v>
                </c:pt>
              </c:numCache>
            </c:numRef>
          </c:val>
        </c:ser>
        <c:dLbls>
          <c:showLegendKey val="0"/>
          <c:showVal val="0"/>
          <c:showCatName val="0"/>
          <c:showSerName val="0"/>
          <c:showPercent val="0"/>
          <c:showBubbleSize val="0"/>
        </c:dLbls>
        <c:gapWidth val="150"/>
        <c:axId val="222533832"/>
        <c:axId val="222528344"/>
      </c:barChart>
      <c:catAx>
        <c:axId val="222533832"/>
        <c:scaling>
          <c:orientation val="minMax"/>
        </c:scaling>
        <c:delete val="0"/>
        <c:axPos val="b"/>
        <c:numFmt formatCode="General" sourceLinked="1"/>
        <c:majorTickMark val="out"/>
        <c:minorTickMark val="none"/>
        <c:tickLblPos val="nextTo"/>
        <c:crossAx val="222528344"/>
        <c:crosses val="autoZero"/>
        <c:auto val="1"/>
        <c:lblAlgn val="ctr"/>
        <c:lblOffset val="100"/>
        <c:noMultiLvlLbl val="0"/>
      </c:catAx>
      <c:valAx>
        <c:axId val="222528344"/>
        <c:scaling>
          <c:orientation val="minMax"/>
        </c:scaling>
        <c:delete val="0"/>
        <c:axPos val="l"/>
        <c:majorGridlines/>
        <c:numFmt formatCode="General" sourceLinked="1"/>
        <c:majorTickMark val="out"/>
        <c:minorTickMark val="none"/>
        <c:tickLblPos val="nextTo"/>
        <c:crossAx val="222533832"/>
        <c:crosses val="autoZero"/>
        <c:crossBetween val="between"/>
      </c:valAx>
    </c:plotArea>
    <c:legend>
      <c:legendPos val="r"/>
      <c:layout>
        <c:manualLayout>
          <c:xMode val="edge"/>
          <c:yMode val="edge"/>
          <c:x val="0.37180917614678682"/>
          <c:y val="2.5930484904068758E-3"/>
          <c:w val="0.46106138766043098"/>
          <c:h val="0.13965293047809541"/>
        </c:manualLayout>
      </c:layout>
      <c:overlay val="0"/>
    </c:legend>
    <c:plotVisOnly val="1"/>
    <c:dispBlanksAs val="gap"/>
    <c:showDLblsOverMax val="0"/>
  </c:chart>
  <c:txPr>
    <a:bodyPr/>
    <a:lstStyle/>
    <a:p>
      <a:pPr>
        <a:defRPr sz="1600" b="1">
          <a:latin typeface="Times New Roman" pitchFamily="18" charset="0"/>
          <a:cs typeface="Times New Roman" pitchFamily="18" charset="0"/>
        </a:defRPr>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Суммы начисленных штрафов (тыс. руб.)</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Лист1!$A$2:$A$4</c:f>
              <c:numCache>
                <c:formatCode>General</c:formatCode>
                <c:ptCount val="3"/>
                <c:pt idx="0">
                  <c:v>2023</c:v>
                </c:pt>
                <c:pt idx="1">
                  <c:v>2024</c:v>
                </c:pt>
                <c:pt idx="2">
                  <c:v>2025</c:v>
                </c:pt>
              </c:numCache>
            </c:numRef>
          </c:cat>
          <c:val>
            <c:numRef>
              <c:f>Лист1!$B$2:$B$4</c:f>
              <c:numCache>
                <c:formatCode>General</c:formatCode>
                <c:ptCount val="3"/>
                <c:pt idx="0">
                  <c:v>22960</c:v>
                </c:pt>
                <c:pt idx="1">
                  <c:v>35000</c:v>
                </c:pt>
                <c:pt idx="2">
                  <c:v>1590</c:v>
                </c:pt>
              </c:numCache>
            </c:numRef>
          </c:val>
        </c:ser>
        <c:dLbls>
          <c:showLegendKey val="0"/>
          <c:showVal val="0"/>
          <c:showCatName val="0"/>
          <c:showSerName val="0"/>
          <c:showPercent val="0"/>
          <c:showBubbleSize val="0"/>
        </c:dLbls>
        <c:gapWidth val="150"/>
        <c:axId val="222528736"/>
        <c:axId val="222527560"/>
      </c:barChart>
      <c:catAx>
        <c:axId val="222528736"/>
        <c:scaling>
          <c:orientation val="minMax"/>
        </c:scaling>
        <c:delete val="0"/>
        <c:axPos val="b"/>
        <c:numFmt formatCode="General" sourceLinked="1"/>
        <c:majorTickMark val="out"/>
        <c:minorTickMark val="none"/>
        <c:tickLblPos val="nextTo"/>
        <c:crossAx val="222527560"/>
        <c:crosses val="autoZero"/>
        <c:auto val="1"/>
        <c:lblAlgn val="ctr"/>
        <c:lblOffset val="100"/>
        <c:noMultiLvlLbl val="0"/>
      </c:catAx>
      <c:valAx>
        <c:axId val="222527560"/>
        <c:scaling>
          <c:orientation val="minMax"/>
        </c:scaling>
        <c:delete val="0"/>
        <c:axPos val="l"/>
        <c:majorGridlines/>
        <c:numFmt formatCode="General" sourceLinked="1"/>
        <c:majorTickMark val="out"/>
        <c:minorTickMark val="none"/>
        <c:tickLblPos val="nextTo"/>
        <c:crossAx val="222528736"/>
        <c:crosses val="autoZero"/>
        <c:crossBetween val="between"/>
      </c:valAx>
    </c:plotArea>
    <c:plotVisOnly val="1"/>
    <c:dispBlanksAs val="gap"/>
    <c:showDLblsOverMax val="0"/>
  </c:chart>
  <c:txPr>
    <a:bodyPr/>
    <a:lstStyle/>
    <a:p>
      <a:pPr>
        <a:defRPr sz="1800" b="1">
          <a:latin typeface="Times New Roman" pitchFamily="18" charset="0"/>
          <a:cs typeface="Times New Roman" pitchFamily="18" charset="0"/>
        </a:defRPr>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ru-RU" sz="2000"/>
              <a:t>Финансирование 2022-2025 гг., млн. руб. </a:t>
            </a:r>
          </a:p>
        </c:rich>
      </c:tx>
      <c:layout/>
      <c:overlay val="0"/>
    </c:title>
    <c:autoTitleDeleted val="0"/>
    <c:plotArea>
      <c:layout>
        <c:manualLayout>
          <c:layoutTarget val="inner"/>
          <c:xMode val="edge"/>
          <c:yMode val="edge"/>
          <c:x val="0.13209951881014872"/>
          <c:y val="0.13541420067589643"/>
          <c:w val="0.74512401574803278"/>
          <c:h val="0.76827852400802865"/>
        </c:manualLayout>
      </c:layout>
      <c:barChart>
        <c:barDir val="col"/>
        <c:grouping val="stacked"/>
        <c:varyColors val="0"/>
        <c:ser>
          <c:idx val="1"/>
          <c:order val="0"/>
          <c:tx>
            <c:strRef>
              <c:f>Лист1!$D$3</c:f>
              <c:strCache>
                <c:ptCount val="1"/>
                <c:pt idx="0">
                  <c:v>млн</c:v>
                </c:pt>
              </c:strCache>
            </c:strRef>
          </c:tx>
          <c:spPr>
            <a:solidFill>
              <a:schemeClr val="accent1">
                <a:lumMod val="60000"/>
                <a:lumOff val="40000"/>
              </a:schemeClr>
            </a:solidFill>
          </c:spPr>
          <c:invertIfNegative val="0"/>
          <c:val>
            <c:numRef>
              <c:f>Лист1!$E$3:$H$3</c:f>
              <c:numCache>
                <c:formatCode>General</c:formatCode>
                <c:ptCount val="4"/>
                <c:pt idx="0">
                  <c:v>138</c:v>
                </c:pt>
                <c:pt idx="1">
                  <c:v>433</c:v>
                </c:pt>
                <c:pt idx="2">
                  <c:v>1061</c:v>
                </c:pt>
                <c:pt idx="3">
                  <c:v>1232</c:v>
                </c:pt>
              </c:numCache>
            </c:numRef>
          </c:val>
        </c:ser>
        <c:dLbls>
          <c:showLegendKey val="0"/>
          <c:showVal val="0"/>
          <c:showCatName val="0"/>
          <c:showSerName val="0"/>
          <c:showPercent val="0"/>
          <c:showBubbleSize val="0"/>
        </c:dLbls>
        <c:gapWidth val="150"/>
        <c:overlap val="100"/>
        <c:axId val="222531480"/>
        <c:axId val="222529128"/>
      </c:barChart>
      <c:catAx>
        <c:axId val="222531480"/>
        <c:scaling>
          <c:orientation val="minMax"/>
        </c:scaling>
        <c:delete val="1"/>
        <c:axPos val="b"/>
        <c:majorTickMark val="out"/>
        <c:minorTickMark val="none"/>
        <c:tickLblPos val="nextTo"/>
        <c:crossAx val="222529128"/>
        <c:crosses val="autoZero"/>
        <c:auto val="1"/>
        <c:lblAlgn val="ctr"/>
        <c:lblOffset val="100"/>
        <c:noMultiLvlLbl val="0"/>
      </c:catAx>
      <c:valAx>
        <c:axId val="222529128"/>
        <c:scaling>
          <c:orientation val="minMax"/>
        </c:scaling>
        <c:delete val="0"/>
        <c:axPos val="l"/>
        <c:majorGridlines/>
        <c:numFmt formatCode="General" sourceLinked="1"/>
        <c:majorTickMark val="out"/>
        <c:minorTickMark val="none"/>
        <c:tickLblPos val="nextTo"/>
        <c:crossAx val="222531480"/>
        <c:crosses val="autoZero"/>
        <c:crossBetween val="between"/>
      </c:valAx>
    </c:plotArea>
    <c:plotVisOnly val="1"/>
    <c:dispBlanksAs val="gap"/>
    <c:showDLblsOverMax val="0"/>
  </c:chart>
  <c:txPr>
    <a:bodyPr/>
    <a:lstStyle/>
    <a:p>
      <a:pPr>
        <a:defRPr sz="1200" b="1">
          <a:latin typeface="Times New Roman" pitchFamily="18" charset="0"/>
          <a:cs typeface="Times New Roman" pitchFamily="18" charset="0"/>
        </a:defRPr>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Лист1!$B$1</c:f>
              <c:strCache>
                <c:ptCount val="1"/>
                <c:pt idx="0">
                  <c:v>беженцам с Украины (89-р)</c:v>
                </c:pt>
              </c:strCache>
            </c:strRef>
          </c:tx>
          <c:invertIfNegative val="0"/>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3049.5</c:v>
                </c:pt>
                <c:pt idx="1">
                  <c:v>450.6</c:v>
                </c:pt>
                <c:pt idx="2">
                  <c:v>0</c:v>
                </c:pt>
                <c:pt idx="3">
                  <c:v>0</c:v>
                </c:pt>
              </c:numCache>
            </c:numRef>
          </c:val>
        </c:ser>
        <c:ser>
          <c:idx val="1"/>
          <c:order val="1"/>
          <c:tx>
            <c:strRef>
              <c:f>Лист1!$C$1</c:f>
              <c:strCache>
                <c:ptCount val="1"/>
                <c:pt idx="0">
                  <c:v>участникам СВО, населению ЛНР, ДНР (587-р)</c:v>
                </c:pt>
              </c:strCache>
            </c:strRef>
          </c:tx>
          <c:invertIfNegative val="0"/>
          <c:cat>
            <c:numRef>
              <c:f>Лист1!$A$2:$A$5</c:f>
              <c:numCache>
                <c:formatCode>General</c:formatCode>
                <c:ptCount val="4"/>
                <c:pt idx="0">
                  <c:v>2022</c:v>
                </c:pt>
                <c:pt idx="1">
                  <c:v>2023</c:v>
                </c:pt>
                <c:pt idx="2">
                  <c:v>2024</c:v>
                </c:pt>
                <c:pt idx="3">
                  <c:v>2025</c:v>
                </c:pt>
              </c:numCache>
            </c:numRef>
          </c:cat>
          <c:val>
            <c:numRef>
              <c:f>Лист1!$C$2:$C$5</c:f>
              <c:numCache>
                <c:formatCode>General</c:formatCode>
                <c:ptCount val="4"/>
                <c:pt idx="0">
                  <c:v>1419.2</c:v>
                </c:pt>
                <c:pt idx="1">
                  <c:v>1042.5999999999999</c:v>
                </c:pt>
                <c:pt idx="2">
                  <c:v>1737.9</c:v>
                </c:pt>
                <c:pt idx="3">
                  <c:v>6320.5</c:v>
                </c:pt>
              </c:numCache>
            </c:numRef>
          </c:val>
        </c:ser>
        <c:ser>
          <c:idx val="2"/>
          <c:order val="2"/>
          <c:tx>
            <c:strRef>
              <c:f>Лист1!$D$1</c:f>
              <c:strCache>
                <c:ptCount val="1"/>
                <c:pt idx="0">
                  <c:v>шкатулки для хранения гос.флага (423-р)</c:v>
                </c:pt>
              </c:strCache>
            </c:strRef>
          </c:tx>
          <c:spPr>
            <a:solidFill>
              <a:srgbClr val="92D050"/>
            </a:solidFill>
          </c:spPr>
          <c:invertIfNegative val="0"/>
          <c:cat>
            <c:numRef>
              <c:f>Лист1!$A$2:$A$5</c:f>
              <c:numCache>
                <c:formatCode>General</c:formatCode>
                <c:ptCount val="4"/>
                <c:pt idx="0">
                  <c:v>2022</c:v>
                </c:pt>
                <c:pt idx="1">
                  <c:v>2023</c:v>
                </c:pt>
                <c:pt idx="2">
                  <c:v>2024</c:v>
                </c:pt>
                <c:pt idx="3">
                  <c:v>2025</c:v>
                </c:pt>
              </c:numCache>
            </c:numRef>
          </c:cat>
          <c:val>
            <c:numRef>
              <c:f>Лист1!$D$2:$D$5</c:f>
              <c:numCache>
                <c:formatCode>General</c:formatCode>
                <c:ptCount val="4"/>
                <c:pt idx="0">
                  <c:v>134.80000000000001</c:v>
                </c:pt>
                <c:pt idx="1">
                  <c:v>400.5</c:v>
                </c:pt>
                <c:pt idx="2">
                  <c:v>428.5</c:v>
                </c:pt>
                <c:pt idx="3">
                  <c:v>1791.2</c:v>
                </c:pt>
              </c:numCache>
            </c:numRef>
          </c:val>
        </c:ser>
        <c:ser>
          <c:idx val="3"/>
          <c:order val="3"/>
          <c:tx>
            <c:strRef>
              <c:f>Лист1!$E$1</c:f>
              <c:strCache>
                <c:ptCount val="1"/>
                <c:pt idx="0">
                  <c:v>помощь приграничным территориям (Курск 488-р)</c:v>
                </c:pt>
              </c:strCache>
            </c:strRef>
          </c:tx>
          <c:spPr>
            <a:solidFill>
              <a:srgbClr val="00B0F0"/>
            </a:solidFill>
          </c:spPr>
          <c:invertIfNegative val="0"/>
          <c:cat>
            <c:numRef>
              <c:f>Лист1!$A$2:$A$5</c:f>
              <c:numCache>
                <c:formatCode>General</c:formatCode>
                <c:ptCount val="4"/>
                <c:pt idx="0">
                  <c:v>2022</c:v>
                </c:pt>
                <c:pt idx="1">
                  <c:v>2023</c:v>
                </c:pt>
                <c:pt idx="2">
                  <c:v>2024</c:v>
                </c:pt>
                <c:pt idx="3">
                  <c:v>2025</c:v>
                </c:pt>
              </c:numCache>
            </c:numRef>
          </c:cat>
          <c:val>
            <c:numRef>
              <c:f>Лист1!$E$2:$E$5</c:f>
              <c:numCache>
                <c:formatCode>General</c:formatCode>
                <c:ptCount val="4"/>
                <c:pt idx="0">
                  <c:v>0</c:v>
                </c:pt>
                <c:pt idx="1">
                  <c:v>0</c:v>
                </c:pt>
                <c:pt idx="2">
                  <c:v>3129.6</c:v>
                </c:pt>
                <c:pt idx="3">
                  <c:v>21.9</c:v>
                </c:pt>
              </c:numCache>
            </c:numRef>
          </c:val>
        </c:ser>
        <c:dLbls>
          <c:showLegendKey val="0"/>
          <c:showVal val="0"/>
          <c:showCatName val="0"/>
          <c:showSerName val="0"/>
          <c:showPercent val="0"/>
          <c:showBubbleSize val="0"/>
        </c:dLbls>
        <c:gapWidth val="150"/>
        <c:overlap val="100"/>
        <c:axId val="221733456"/>
        <c:axId val="221733848"/>
      </c:barChart>
      <c:catAx>
        <c:axId val="221733456"/>
        <c:scaling>
          <c:orientation val="minMax"/>
        </c:scaling>
        <c:delete val="0"/>
        <c:axPos val="b"/>
        <c:numFmt formatCode="General" sourceLinked="1"/>
        <c:majorTickMark val="out"/>
        <c:minorTickMark val="none"/>
        <c:tickLblPos val="nextTo"/>
        <c:crossAx val="221733848"/>
        <c:crosses val="autoZero"/>
        <c:auto val="1"/>
        <c:lblAlgn val="ctr"/>
        <c:lblOffset val="100"/>
        <c:noMultiLvlLbl val="0"/>
      </c:catAx>
      <c:valAx>
        <c:axId val="221733848"/>
        <c:scaling>
          <c:orientation val="minMax"/>
        </c:scaling>
        <c:delete val="0"/>
        <c:axPos val="l"/>
        <c:majorGridlines/>
        <c:numFmt formatCode="General" sourceLinked="1"/>
        <c:majorTickMark val="out"/>
        <c:minorTickMark val="none"/>
        <c:tickLblPos val="nextTo"/>
        <c:crossAx val="221733456"/>
        <c:crosses val="autoZero"/>
        <c:crossBetween val="between"/>
      </c:valAx>
    </c:plotArea>
    <c:legend>
      <c:legendPos val="r"/>
      <c:layout>
        <c:manualLayout>
          <c:xMode val="edge"/>
          <c:yMode val="edge"/>
          <c:x val="0.65281190838961711"/>
          <c:y val="1.5353767764912036E-2"/>
          <c:w val="0.33691182178304918"/>
          <c:h val="0.97475230796612666"/>
        </c:manualLayout>
      </c:layout>
      <c:overlay val="0"/>
    </c:legend>
    <c:plotVisOnly val="1"/>
    <c:dispBlanksAs val="gap"/>
    <c:showDLblsOverMax val="0"/>
  </c:chart>
  <c:txPr>
    <a:bodyPr/>
    <a:lstStyle/>
    <a:p>
      <a:pPr>
        <a:defRPr sz="1400" b="1">
          <a:latin typeface="Times New Roman" pitchFamily="18" charset="0"/>
          <a:cs typeface="Times New Roman" pitchFamily="18" charset="0"/>
        </a:defRPr>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Столбец1</c:v>
                </c:pt>
              </c:strCache>
            </c:strRef>
          </c:tx>
          <c:dPt>
            <c:idx val="0"/>
            <c:bubble3D val="0"/>
            <c:spPr>
              <a:solidFill>
                <a:schemeClr val="accent1">
                  <a:lumMod val="40000"/>
                  <a:lumOff val="60000"/>
                </a:schemeClr>
              </a:solidFill>
            </c:spPr>
          </c:dPt>
          <c:dPt>
            <c:idx val="1"/>
            <c:bubble3D val="0"/>
          </c:dPt>
          <c:dPt>
            <c:idx val="2"/>
            <c:bubble3D val="0"/>
            <c:spPr>
              <a:solidFill>
                <a:srgbClr val="FFFF00"/>
              </a:solidFill>
            </c:spPr>
          </c:dPt>
          <c:dPt>
            <c:idx val="3"/>
            <c:bubble3D val="0"/>
            <c:spPr>
              <a:solidFill>
                <a:srgbClr val="00B050"/>
              </a:solidFill>
            </c:spPr>
          </c:dPt>
          <c:dLbls>
            <c:dLbl>
              <c:idx val="0"/>
              <c:layout>
                <c:manualLayout>
                  <c:x val="-3.0840697721026666E-2"/>
                  <c:y val="-0.16903666087989833"/>
                </c:manualLayout>
              </c:layout>
              <c:tx>
                <c:rich>
                  <a:bodyPr rot="0" spcFirstLastPara="0" vertOverflow="ellipsis" vert="horz" wrap="square" lIns="38100" tIns="19050" rIns="38100" bIns="19050" anchor="ctr" anchorCtr="1"/>
                  <a:lstStyle/>
                  <a:p>
                    <a:pPr defTabSz="914400">
                      <a:defRPr lang="ru-RU"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ru-RU" dirty="0"/>
                      <a:t> </a:t>
                    </a:r>
                    <a:r>
                      <a:rPr lang="ru-RU" sz="900" dirty="0"/>
                      <a:t>устные </a:t>
                    </a:r>
                    <a:r>
                      <a:rPr lang="ru-RU" sz="900" dirty="0" smtClean="0"/>
                      <a:t>консультации</a:t>
                    </a:r>
                    <a:r>
                      <a:rPr lang="ru-RU" sz="900" dirty="0"/>
                      <a:t>, </a:t>
                    </a:r>
                    <a:r>
                      <a:rPr lang="ru-RU" sz="900" dirty="0" smtClean="0"/>
                      <a:t>109</a:t>
                    </a:r>
                    <a:endParaRPr lang="ru-RU" sz="900" dirty="0"/>
                  </a:p>
                </c:rich>
              </c:tx>
              <c:spPr>
                <a:noFill/>
                <a:ln>
                  <a:noFill/>
                </a:ln>
                <a:effectLst/>
              </c:spPr>
              <c:dLblPos val="bestFit"/>
              <c:showLegendKey val="1"/>
              <c:showVal val="1"/>
              <c:showCatName val="1"/>
              <c:showSerName val="1"/>
              <c:showPercent val="1"/>
              <c:showBubbleSize val="1"/>
              <c:extLst>
                <c:ext xmlns:c15="http://schemas.microsoft.com/office/drawing/2012/chart" uri="{CE6537A1-D6FC-4f65-9D91-7224C49458BB}">
                  <c15:layout>
                    <c:manualLayout>
                      <c:w val="0.23899735084150367"/>
                      <c:h val="0.24596652621927717"/>
                    </c:manualLayout>
                  </c15:layout>
                </c:ext>
              </c:extLst>
            </c:dLbl>
            <c:dLbl>
              <c:idx val="1"/>
              <c:layout>
                <c:manualLayout>
                  <c:x val="1.49708035929866E-2"/>
                  <c:y val="4.9098389441095798E-2"/>
                </c:manualLayout>
              </c:layout>
              <c:tx>
                <c:rich>
                  <a:bodyPr rot="0" spcFirstLastPara="0" vertOverflow="ellipsis" vert="horz" wrap="square" lIns="38100" tIns="19050" rIns="38100" bIns="19050" anchor="ctr" anchorCtr="1"/>
                  <a:lstStyle/>
                  <a:p>
                    <a:pPr defTabSz="914400">
                      <a:defRPr lang="ru-RU"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ru-RU" dirty="0"/>
                      <a:t> </a:t>
                    </a:r>
                    <a:r>
                      <a:rPr lang="ru-RU" sz="900" dirty="0"/>
                      <a:t>документы правового характера, 45</a:t>
                    </a:r>
                  </a:p>
                </c:rich>
              </c:tx>
              <c:spPr>
                <a:noFill/>
                <a:ln>
                  <a:noFill/>
                </a:ln>
                <a:effectLst/>
              </c:spPr>
              <c:dLblPos val="bestFit"/>
              <c:showLegendKey val="1"/>
              <c:showVal val="1"/>
              <c:showCatName val="1"/>
              <c:showSerName val="1"/>
              <c:showPercent val="1"/>
              <c:showBubbleSize val="1"/>
              <c:extLst>
                <c:ext xmlns:c15="http://schemas.microsoft.com/office/drawing/2012/chart" uri="{CE6537A1-D6FC-4f65-9D91-7224C49458BB}">
                  <c15:layout>
                    <c:manualLayout>
                      <c:w val="0.24819802902149499"/>
                      <c:h val="0.18765568779407699"/>
                    </c:manualLayout>
                  </c15:layout>
                </c:ext>
              </c:extLst>
            </c:dLbl>
            <c:dLbl>
              <c:idx val="2"/>
              <c:layout>
                <c:manualLayout>
                  <c:x val="-3.1569118964285624E-2"/>
                  <c:y val="0"/>
                </c:manualLayout>
              </c:layout>
              <c:tx>
                <c:rich>
                  <a:bodyPr rot="0" spcFirstLastPara="0" vertOverflow="ellipsis" vert="horz" wrap="square" lIns="38100" tIns="19050" rIns="38100" bIns="19050" anchor="ctr" anchorCtr="1"/>
                  <a:lstStyle/>
                  <a:p>
                    <a:pPr defTabSz="914400">
                      <a:defRPr lang="ru-RU"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ru-RU" dirty="0"/>
                      <a:t> </a:t>
                    </a:r>
                    <a:r>
                      <a:rPr lang="ru-RU" sz="900" dirty="0"/>
                      <a:t>письменные консультации, 7</a:t>
                    </a:r>
                  </a:p>
                </c:rich>
              </c:tx>
              <c:spPr>
                <a:noFill/>
                <a:ln>
                  <a:noFill/>
                </a:ln>
                <a:effectLst/>
              </c:spPr>
              <c:dLblPos val="bestFit"/>
              <c:showLegendKey val="1"/>
              <c:showVal val="1"/>
              <c:showCatName val="1"/>
              <c:showSerName val="1"/>
              <c:showPercent val="1"/>
              <c:showBubbleSize val="1"/>
              <c:extLst>
                <c:ext xmlns:c15="http://schemas.microsoft.com/office/drawing/2012/chart" uri="{CE6537A1-D6FC-4f65-9D91-7224C49458BB}">
                  <c15:layout>
                    <c:manualLayout>
                      <c:w val="0.49731511264324479"/>
                      <c:h val="0.12427345562446977"/>
                    </c:manualLayout>
                  </c15:layout>
                </c:ext>
              </c:extLst>
            </c:dLbl>
            <c:dLbl>
              <c:idx val="3"/>
              <c:layout>
                <c:manualLayout>
                  <c:x val="0.22386809978629041"/>
                  <c:y val="-1.5331445259519294E-2"/>
                </c:manualLayout>
              </c:layout>
              <c:tx>
                <c:rich>
                  <a:bodyPr rot="0" spcFirstLastPara="0" vertOverflow="ellipsis" vert="horz" wrap="square" lIns="38100" tIns="19050" rIns="38100" bIns="19050" anchor="ctr" anchorCtr="1"/>
                  <a:lstStyle/>
                  <a:p>
                    <a:pPr defTabSz="914400">
                      <a:defRPr lang="ru-RU"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ru-RU" sz="900" dirty="0" err="1"/>
                      <a:t>предст.интересов</a:t>
                    </a:r>
                    <a:r>
                      <a:rPr lang="ru-RU" sz="900" dirty="0"/>
                      <a:t> граждан в судах, 2</a:t>
                    </a:r>
                  </a:p>
                </c:rich>
              </c:tx>
              <c:spPr>
                <a:noFill/>
                <a:ln>
                  <a:noFill/>
                </a:ln>
                <a:effectLst/>
              </c:spPr>
              <c:dLblPos val="bestFit"/>
              <c:showLegendKey val="1"/>
              <c:showVal val="1"/>
              <c:showCatName val="1"/>
              <c:showSerName val="1"/>
              <c:showPercent val="1"/>
              <c:showBubbleSize val="1"/>
              <c:extLst>
                <c:ext xmlns:c15="http://schemas.microsoft.com/office/drawing/2012/chart" uri="{CE6537A1-D6FC-4f65-9D91-7224C49458BB}">
                  <c15:layout>
                    <c:manualLayout>
                      <c:w val="0.43133779536550382"/>
                      <c:h val="0.1268239625116834"/>
                    </c:manualLayout>
                  </c15:layout>
                </c:ext>
              </c:extLst>
            </c:dLbl>
            <c:spPr>
              <a:noFill/>
              <a:ln>
                <a:noFill/>
              </a:ln>
              <a:effectLst/>
            </c:spPr>
            <c:txPr>
              <a:bodyPr rot="0" spcFirstLastPara="0" vertOverflow="ellipsis" vert="horz" wrap="square" lIns="38100" tIns="19050" rIns="38100" bIns="19050" anchor="ctr" anchorCtr="1"/>
              <a:lstStyle/>
              <a:p>
                <a:pPr>
                  <a:defRPr lang="ru-RU"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1"/>
            <c:showVal val="1"/>
            <c:showCatName val="1"/>
            <c:showSerName val="1"/>
            <c:showPercent val="1"/>
            <c:showBubbleSize val="1"/>
            <c:showLeaderLines val="1"/>
            <c:extLst>
              <c:ext xmlns:c15="http://schemas.microsoft.com/office/drawing/2012/chart" uri="{CE6537A1-D6FC-4f65-9D91-7224C49458BB}"/>
            </c:extLst>
          </c:dLbls>
          <c:cat>
            <c:strRef>
              <c:f>Лист1!$A$2:$A$5</c:f>
              <c:strCache>
                <c:ptCount val="4"/>
                <c:pt idx="0">
                  <c:v>устные консультации</c:v>
                </c:pt>
                <c:pt idx="1">
                  <c:v>документы правового характера</c:v>
                </c:pt>
                <c:pt idx="2">
                  <c:v>письменные консультации </c:v>
                </c:pt>
                <c:pt idx="3">
                  <c:v>предст.интересов граждан в судах</c:v>
                </c:pt>
              </c:strCache>
            </c:strRef>
          </c:cat>
          <c:val>
            <c:numRef>
              <c:f>Лист1!$B$2:$B$5</c:f>
              <c:numCache>
                <c:formatCode>General</c:formatCode>
                <c:ptCount val="4"/>
                <c:pt idx="0">
                  <c:v>110</c:v>
                </c:pt>
                <c:pt idx="1">
                  <c:v>45</c:v>
                </c:pt>
                <c:pt idx="2">
                  <c:v>7</c:v>
                </c:pt>
                <c:pt idx="3">
                  <c:v>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1.1137433613759365E-2"/>
          <c:y val="0.75989482424577903"/>
          <c:w val="0.98653461153232647"/>
          <c:h val="0.24010527970921022"/>
        </c:manualLayout>
      </c:layout>
      <c:overlay val="1"/>
      <c:txPr>
        <a:bodyPr rot="0" spcFirstLastPara="0" vertOverflow="ellipsis" vert="horz" wrap="square" anchor="ctr" anchorCtr="1"/>
        <a:lstStyle/>
        <a:p>
          <a:pPr>
            <a:defRPr lang="ru-RU"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1"/>
    <c:extLst>
      <c:ext uri="{0b15fc19-7d7d-44ad-8c2d-2c3a37ce22c3}">
        <chartProps xmlns="https://web.wps.cn/et/2018/main" chartId="{e603f682-c6fc-4506-855a-167affa6edc6}"/>
      </c:ext>
    </c:extLst>
  </c:chart>
  <c:txPr>
    <a:bodyPr/>
    <a:lstStyle/>
    <a:p>
      <a:pPr>
        <a:defRPr lang="ru-RU"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282861355366741E-2"/>
          <c:y val="3.2095611760425032E-2"/>
          <c:w val="0.8276803851295238"/>
          <c:h val="0.85989100449130385"/>
        </c:manualLayout>
      </c:layout>
      <c:barChart>
        <c:barDir val="col"/>
        <c:grouping val="clustered"/>
        <c:varyColors val="0"/>
        <c:ser>
          <c:idx val="0"/>
          <c:order val="0"/>
          <c:tx>
            <c:strRef>
              <c:f>Лист1!$B$1</c:f>
              <c:strCache>
                <c:ptCount val="1"/>
                <c:pt idx="0">
                  <c:v>2023 г.</c:v>
                </c:pt>
              </c:strCache>
            </c:strRef>
          </c:tx>
          <c:spPr>
            <a:solidFill>
              <a:schemeClr val="accent5">
                <a:lumMod val="75000"/>
              </a:schemeClr>
            </a:solidFill>
          </c:spPr>
          <c:invertIfNegative val="0"/>
          <c:dLbls>
            <c:spPr>
              <a:noFill/>
              <a:ln>
                <a:noFill/>
              </a:ln>
              <a:effectLst/>
            </c:spPr>
            <c:txPr>
              <a:bodyPr/>
              <a:lstStyle/>
              <a:p>
                <a:pPr>
                  <a:defRPr sz="1600" b="1">
                    <a:latin typeface="PT Astra Serif" pitchFamily="18" charset="-52"/>
                    <a:ea typeface="PT Astra Serif" pitchFamily="18" charset="-52"/>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Лист1!$A$2:$A$5</c:f>
              <c:strCache>
                <c:ptCount val="4"/>
                <c:pt idx="0">
                  <c:v>ИП</c:v>
                </c:pt>
                <c:pt idx="1">
                  <c:v>ЛПХ</c:v>
                </c:pt>
                <c:pt idx="2">
                  <c:v>ТЖС</c:v>
                </c:pt>
                <c:pt idx="3">
                  <c:v>Поиск работы</c:v>
                </c:pt>
              </c:strCache>
            </c:strRef>
          </c:cat>
          <c:val>
            <c:numRef>
              <c:f>Лист1!$B$2:$B$5</c:f>
              <c:numCache>
                <c:formatCode>General</c:formatCode>
                <c:ptCount val="4"/>
                <c:pt idx="0">
                  <c:v>854</c:v>
                </c:pt>
                <c:pt idx="1">
                  <c:v>507</c:v>
                </c:pt>
                <c:pt idx="2">
                  <c:v>287</c:v>
                </c:pt>
                <c:pt idx="3">
                  <c:v>167</c:v>
                </c:pt>
              </c:numCache>
            </c:numRef>
          </c:val>
        </c:ser>
        <c:ser>
          <c:idx val="1"/>
          <c:order val="1"/>
          <c:tx>
            <c:strRef>
              <c:f>Лист1!$C$1</c:f>
              <c:strCache>
                <c:ptCount val="1"/>
                <c:pt idx="0">
                  <c:v>2024 г.</c:v>
                </c:pt>
              </c:strCache>
            </c:strRef>
          </c:tx>
          <c:spPr>
            <a:solidFill>
              <a:schemeClr val="accent6">
                <a:lumMod val="75000"/>
              </a:schemeClr>
            </a:solidFill>
          </c:spPr>
          <c:invertIfNegative val="0"/>
          <c:dLbls>
            <c:spPr>
              <a:noFill/>
              <a:ln>
                <a:noFill/>
              </a:ln>
              <a:effectLst/>
            </c:spPr>
            <c:txPr>
              <a:bodyPr/>
              <a:lstStyle/>
              <a:p>
                <a:pPr>
                  <a:defRPr sz="1600" b="1">
                    <a:latin typeface="PT Astra Serif" pitchFamily="18" charset="-52"/>
                    <a:ea typeface="PT Astra Serif" pitchFamily="18" charset="-52"/>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Лист1!$A$2:$A$5</c:f>
              <c:strCache>
                <c:ptCount val="4"/>
                <c:pt idx="0">
                  <c:v>ИП</c:v>
                </c:pt>
                <c:pt idx="1">
                  <c:v>ЛПХ</c:v>
                </c:pt>
                <c:pt idx="2">
                  <c:v>ТЖС</c:v>
                </c:pt>
                <c:pt idx="3">
                  <c:v>Поиск работы</c:v>
                </c:pt>
              </c:strCache>
            </c:strRef>
          </c:cat>
          <c:val>
            <c:numRef>
              <c:f>Лист1!$C$2:$C$5</c:f>
              <c:numCache>
                <c:formatCode>General</c:formatCode>
                <c:ptCount val="4"/>
                <c:pt idx="0">
                  <c:v>738</c:v>
                </c:pt>
                <c:pt idx="1">
                  <c:v>442</c:v>
                </c:pt>
                <c:pt idx="2">
                  <c:v>201</c:v>
                </c:pt>
                <c:pt idx="3">
                  <c:v>200</c:v>
                </c:pt>
              </c:numCache>
            </c:numRef>
          </c:val>
        </c:ser>
        <c:ser>
          <c:idx val="2"/>
          <c:order val="2"/>
          <c:tx>
            <c:strRef>
              <c:f>Лист1!$D$1</c:f>
              <c:strCache>
                <c:ptCount val="1"/>
                <c:pt idx="0">
                  <c:v>2025 г.</c:v>
                </c:pt>
              </c:strCache>
            </c:strRef>
          </c:tx>
          <c:spPr>
            <a:solidFill>
              <a:srgbClr val="FF0000"/>
            </a:solidFill>
          </c:spPr>
          <c:invertIfNegative val="0"/>
          <c:dLbls>
            <c:spPr>
              <a:noFill/>
              <a:ln>
                <a:noFill/>
              </a:ln>
              <a:effectLst/>
            </c:spPr>
            <c:txPr>
              <a:bodyPr/>
              <a:lstStyle/>
              <a:p>
                <a:pPr>
                  <a:defRPr sz="1600" b="1">
                    <a:latin typeface="PT Astra Serif" pitchFamily="18" charset="-52"/>
                    <a:ea typeface="PT Astra Serif" pitchFamily="18" charset="-52"/>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Лист1!$A$2:$A$5</c:f>
              <c:strCache>
                <c:ptCount val="4"/>
                <c:pt idx="0">
                  <c:v>ИП</c:v>
                </c:pt>
                <c:pt idx="1">
                  <c:v>ЛПХ</c:v>
                </c:pt>
                <c:pt idx="2">
                  <c:v>ТЖС</c:v>
                </c:pt>
                <c:pt idx="3">
                  <c:v>Поиск работы</c:v>
                </c:pt>
              </c:strCache>
            </c:strRef>
          </c:cat>
          <c:val>
            <c:numRef>
              <c:f>Лист1!$D$2:$D$5</c:f>
              <c:numCache>
                <c:formatCode>General</c:formatCode>
                <c:ptCount val="4"/>
                <c:pt idx="0">
                  <c:v>816</c:v>
                </c:pt>
                <c:pt idx="1">
                  <c:v>520</c:v>
                </c:pt>
                <c:pt idx="2">
                  <c:v>285</c:v>
                </c:pt>
                <c:pt idx="3">
                  <c:v>167</c:v>
                </c:pt>
              </c:numCache>
            </c:numRef>
          </c:val>
        </c:ser>
        <c:dLbls>
          <c:showLegendKey val="0"/>
          <c:showVal val="0"/>
          <c:showCatName val="0"/>
          <c:showSerName val="0"/>
          <c:showPercent val="0"/>
          <c:showBubbleSize val="0"/>
        </c:dLbls>
        <c:gapWidth val="150"/>
        <c:axId val="225401080"/>
        <c:axId val="225397944"/>
      </c:barChart>
      <c:catAx>
        <c:axId val="225401080"/>
        <c:scaling>
          <c:orientation val="minMax"/>
        </c:scaling>
        <c:delete val="0"/>
        <c:axPos val="b"/>
        <c:numFmt formatCode="General" sourceLinked="0"/>
        <c:majorTickMark val="out"/>
        <c:minorTickMark val="none"/>
        <c:tickLblPos val="nextTo"/>
        <c:txPr>
          <a:bodyPr/>
          <a:lstStyle/>
          <a:p>
            <a:pPr>
              <a:defRPr sz="1600" b="1">
                <a:latin typeface="PT Astra Serif" pitchFamily="18" charset="-52"/>
                <a:ea typeface="PT Astra Serif" pitchFamily="18" charset="-52"/>
              </a:defRPr>
            </a:pPr>
            <a:endParaRPr lang="ru-RU"/>
          </a:p>
        </c:txPr>
        <c:crossAx val="225397944"/>
        <c:crosses val="autoZero"/>
        <c:auto val="1"/>
        <c:lblAlgn val="ctr"/>
        <c:lblOffset val="100"/>
        <c:noMultiLvlLbl val="0"/>
      </c:catAx>
      <c:valAx>
        <c:axId val="225397944"/>
        <c:scaling>
          <c:orientation val="minMax"/>
        </c:scaling>
        <c:delete val="0"/>
        <c:axPos val="l"/>
        <c:majorGridlines/>
        <c:numFmt formatCode="General" sourceLinked="1"/>
        <c:majorTickMark val="out"/>
        <c:minorTickMark val="none"/>
        <c:tickLblPos val="nextTo"/>
        <c:txPr>
          <a:bodyPr/>
          <a:lstStyle/>
          <a:p>
            <a:pPr>
              <a:defRPr sz="1200">
                <a:latin typeface="PT Astra Serif" pitchFamily="18" charset="-52"/>
                <a:ea typeface="PT Astra Serif" pitchFamily="18" charset="-52"/>
              </a:defRPr>
            </a:pPr>
            <a:endParaRPr lang="ru-RU"/>
          </a:p>
        </c:txPr>
        <c:crossAx val="225401080"/>
        <c:crosses val="autoZero"/>
        <c:crossBetween val="between"/>
      </c:valAx>
    </c:plotArea>
    <c:legend>
      <c:legendPos val="r"/>
      <c:layout>
        <c:manualLayout>
          <c:xMode val="edge"/>
          <c:yMode val="edge"/>
          <c:x val="0.45912790702571765"/>
          <c:y val="0"/>
          <c:w val="0.48257995715851271"/>
          <c:h val="0.16778838242903726"/>
        </c:manualLayout>
      </c:layout>
      <c:overlay val="0"/>
      <c:txPr>
        <a:bodyPr/>
        <a:lstStyle/>
        <a:p>
          <a:pPr>
            <a:defRPr sz="1600" b="1">
              <a:latin typeface="PT Astra Serif" pitchFamily="18" charset="-52"/>
              <a:ea typeface="PT Astra Serif" pitchFamily="18" charset="-52"/>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1"/>
    </c:view3D>
    <c:floor>
      <c:thickness val="0"/>
    </c:floor>
    <c:sideWall>
      <c:thickness val="0"/>
    </c:sideWall>
    <c:backWall>
      <c:thickness val="0"/>
    </c:backWall>
    <c:plotArea>
      <c:layout>
        <c:manualLayout>
          <c:layoutTarget val="inner"/>
          <c:xMode val="edge"/>
          <c:yMode val="edge"/>
          <c:x val="0.30022300000000002"/>
          <c:y val="2.4199999999999999E-2"/>
          <c:w val="0.64918299999999995"/>
          <c:h val="0.95234799999999997"/>
        </c:manualLayout>
      </c:layout>
      <c:bar3DChart>
        <c:barDir val="bar"/>
        <c:grouping val="clustered"/>
        <c:varyColors val="0"/>
        <c:ser>
          <c:idx val="0"/>
          <c:order val="0"/>
          <c:tx>
            <c:strRef>
              <c:f>'табл отд, кат раб. (2)'!$B$1:$B$3</c:f>
              <c:strCache>
                <c:ptCount val="1"/>
                <c:pt idx="0">
                  <c:v>Средняя заработная плата по отдельным категориям работников, определенных Указами Президента Российской Федерации за январь-октябрь 2025 г Средняя заработная плата отдельных категорий работников за январь-октябрь 2025 г., руб.</c:v>
                </c:pt>
              </c:strCache>
            </c:strRef>
          </c:tx>
          <c:invertIfNegative val="1"/>
          <c:dLbls>
            <c:dLbl>
              <c:idx val="0"/>
              <c:layout>
                <c:manualLayout>
                  <c:x val="1.8433000000000001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361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361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2169999999999995E-3"/>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361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8939999999999999E-3"/>
                  <c:y val="9.0300000000000005E-4"/>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1505E-2"/>
                  <c:y val="-1.869999999999999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8433000000000001E-2"/>
                  <c:y val="-1.869999999999999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6896999999999999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3825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2.3040999999999999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blipFill>
                <a:blip xmlns:r="http://schemas.openxmlformats.org/officeDocument/2006/relationships" r:embed="rId1"/>
                <a:tile tx="0" ty="0" sx="100000" sy="100000" flip="none" algn="tl"/>
              </a:blipFill>
              <a:ln>
                <a:solidFill>
                  <a:schemeClr val="accent1">
                    <a:lumMod val="20000"/>
                    <a:lumOff val="80000"/>
                  </a:schemeClr>
                </a:solidFill>
              </a:ln>
              <a:effectLst>
                <a:outerShdw blurRad="50800" dist="38100" dir="5400000" algn="t" rotWithShape="0">
                  <a:schemeClr val="accent5">
                    <a:lumMod val="20000"/>
                    <a:lumOff val="80000"/>
                    <a:alpha val="40000"/>
                  </a:schemeClr>
                </a:outerShdw>
              </a:effectLst>
            </c:spPr>
            <c:txPr>
              <a:bodyPr/>
              <a:lstStyle/>
              <a:p>
                <a:pPr>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'табл отд, кат раб. (2)'!$A$4:$A$14</c:f>
              <c:strCache>
                <c:ptCount val="11"/>
                <c:pt idx="0">
                  <c:v>социальные работники</c:v>
                </c:pt>
                <c:pt idx="1">
                  <c:v>младший медицинсий персонал</c:v>
                </c:pt>
                <c:pt idx="2">
                  <c:v>средний медицинский персонал</c:v>
                </c:pt>
                <c:pt idx="3">
                  <c:v>врачи и работники, имеющие высшеее образование</c:v>
                </c:pt>
                <c:pt idx="4">
                  <c:v>работники учреждений культуры</c:v>
                </c:pt>
                <c:pt idx="5">
                  <c:v>научные сотрудники</c:v>
                </c:pt>
                <c:pt idx="6">
                  <c:v>педагогические работники, оказывающие социальные услуги детям-сиротам</c:v>
                </c:pt>
                <c:pt idx="7">
                  <c:v>преподаватели и мастера производственного обучения образовательных учреждений СПО</c:v>
                </c:pt>
                <c:pt idx="8">
                  <c:v>педагогические работники образовательных учреждений дополнительного образования детей</c:v>
                </c:pt>
                <c:pt idx="9">
                  <c:v>педагогические работники общеобразовательных учреждений</c:v>
                </c:pt>
                <c:pt idx="10">
                  <c:v>педагогические работники дошкольных образовательных  учреждений</c:v>
                </c:pt>
              </c:strCache>
            </c:strRef>
          </c:cat>
          <c:val>
            <c:numRef>
              <c:f>'табл отд, кат раб. (2)'!$B$4:$B$14</c:f>
              <c:numCache>
                <c:formatCode>0.0</c:formatCode>
                <c:ptCount val="11"/>
                <c:pt idx="0">
                  <c:v>53515</c:v>
                </c:pt>
                <c:pt idx="1">
                  <c:v>55893.4</c:v>
                </c:pt>
                <c:pt idx="2">
                  <c:v>61487</c:v>
                </c:pt>
                <c:pt idx="3">
                  <c:v>114056.6</c:v>
                </c:pt>
                <c:pt idx="4">
                  <c:v>53179.1</c:v>
                </c:pt>
                <c:pt idx="5">
                  <c:v>106472.2</c:v>
                </c:pt>
                <c:pt idx="6">
                  <c:v>54344.7</c:v>
                </c:pt>
                <c:pt idx="7">
                  <c:v>53376.800000000003</c:v>
                </c:pt>
                <c:pt idx="8">
                  <c:v>56105.599999999999</c:v>
                </c:pt>
                <c:pt idx="9">
                  <c:v>58258.3</c:v>
                </c:pt>
                <c:pt idx="10">
                  <c:v>53761.5</c:v>
                </c:pt>
              </c:numCache>
            </c:numRef>
          </c:val>
        </c:ser>
        <c:dLbls>
          <c:showLegendKey val="0"/>
          <c:showVal val="1"/>
          <c:showCatName val="0"/>
          <c:showSerName val="0"/>
          <c:showPercent val="0"/>
          <c:showBubbleSize val="0"/>
        </c:dLbls>
        <c:gapWidth val="150"/>
        <c:shape val="box"/>
        <c:axId val="225396376"/>
        <c:axId val="225396768"/>
        <c:axId val="0"/>
      </c:bar3DChart>
      <c:catAx>
        <c:axId val="225396376"/>
        <c:scaling>
          <c:orientation val="minMax"/>
        </c:scaling>
        <c:delete val="0"/>
        <c:axPos val="l"/>
        <c:numFmt formatCode="General" sourceLinked="0"/>
        <c:majorTickMark val="out"/>
        <c:minorTickMark val="none"/>
        <c:tickLblPos val="nextTo"/>
        <c:txPr>
          <a:bodyPr/>
          <a:lstStyle/>
          <a:p>
            <a:pPr>
              <a:defRPr sz="800">
                <a:latin typeface="Times New Roman"/>
                <a:cs typeface="Times New Roman"/>
              </a:defRPr>
            </a:pPr>
            <a:endParaRPr lang="ru-RU"/>
          </a:p>
        </c:txPr>
        <c:crossAx val="225396768"/>
        <c:crosses val="autoZero"/>
        <c:auto val="1"/>
        <c:lblAlgn val="l"/>
        <c:lblOffset val="100"/>
        <c:noMultiLvlLbl val="0"/>
      </c:catAx>
      <c:valAx>
        <c:axId val="225396768"/>
        <c:scaling>
          <c:orientation val="minMax"/>
        </c:scaling>
        <c:delete val="1"/>
        <c:axPos val="b"/>
        <c:numFmt formatCode="0.0" sourceLinked="1"/>
        <c:majorTickMark val="out"/>
        <c:minorTickMark val="none"/>
        <c:tickLblPos val="nextTo"/>
        <c:crossAx val="225396376"/>
        <c:crosses val="autoZero"/>
        <c:crossBetween val="between"/>
      </c:valAx>
    </c:plotArea>
    <c:plotVisOnly val="1"/>
    <c:dispBlanksAs val="zero"/>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0"/>
      <c:rotY val="10"/>
      <c:depthPercent val="100"/>
      <c:rAngAx val="1"/>
    </c:view3D>
    <c:floor>
      <c:thickness val="0"/>
    </c:floor>
    <c:sideWall>
      <c:thickness val="0"/>
      <c:spPr>
        <a:noFill/>
        <a:ln>
          <a:noFill/>
        </a:ln>
      </c:spPr>
    </c:sideWall>
    <c:backWall>
      <c:thickness val="0"/>
      <c:spPr>
        <a:noFill/>
        <a:ln>
          <a:noFill/>
        </a:ln>
      </c:spPr>
    </c:backWall>
    <c:plotArea>
      <c:layout>
        <c:manualLayout>
          <c:layoutTarget val="inner"/>
          <c:xMode val="edge"/>
          <c:yMode val="edge"/>
          <c:x val="1.1213000000000001E-2"/>
          <c:y val="0.12972400000000001"/>
          <c:w val="0.91223500000000002"/>
          <c:h val="0.78592499999999998"/>
        </c:manualLayout>
      </c:layout>
      <c:bar3DChart>
        <c:barDir val="col"/>
        <c:grouping val="clustered"/>
        <c:varyColors val="0"/>
        <c:ser>
          <c:idx val="0"/>
          <c:order val="0"/>
          <c:tx>
            <c:strRef>
              <c:f>'размер зарплаты'!$B$5</c:f>
              <c:strCache>
                <c:ptCount val="1"/>
                <c:pt idx="0">
                  <c:v>руб.</c:v>
                </c:pt>
              </c:strCache>
            </c:strRef>
          </c:tx>
          <c:invertIfNegative val="1"/>
          <c:dLbls>
            <c:dLbl>
              <c:idx val="0"/>
              <c:layout>
                <c:manualLayout>
                  <c:x val="0"/>
                  <c:y val="-4.20610000000000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3.575199999999999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69E-3"/>
                  <c:y val="-2.73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369E-3"/>
                  <c:y val="-2.73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738E-3"/>
                  <c:y val="-2.73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892699999999999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'размер зарплаты'!$C$4:$I$4</c:f>
              <c:strCache>
                <c:ptCount val="7"/>
                <c:pt idx="0">
                  <c:v>2019 г.</c:v>
                </c:pt>
                <c:pt idx="1">
                  <c:v>2020 г.</c:v>
                </c:pt>
                <c:pt idx="2">
                  <c:v>2021 г.</c:v>
                </c:pt>
                <c:pt idx="3">
                  <c:v>2022 г.</c:v>
                </c:pt>
                <c:pt idx="4">
                  <c:v> 2023 г.</c:v>
                </c:pt>
                <c:pt idx="5">
                  <c:v> 2024 г.</c:v>
                </c:pt>
                <c:pt idx="6">
                  <c:v>январь-сентябрь  2025 г.</c:v>
                </c:pt>
              </c:strCache>
            </c:strRef>
          </c:cat>
          <c:val>
            <c:numRef>
              <c:f>'размер зарплаты'!$C$5:$I$5</c:f>
              <c:numCache>
                <c:formatCode>General</c:formatCode>
                <c:ptCount val="7"/>
                <c:pt idx="0">
                  <c:v>33387.4</c:v>
                </c:pt>
                <c:pt idx="1">
                  <c:v>36269.4</c:v>
                </c:pt>
                <c:pt idx="2">
                  <c:v>39805.9</c:v>
                </c:pt>
                <c:pt idx="3">
                  <c:v>43974</c:v>
                </c:pt>
                <c:pt idx="4">
                  <c:v>52450</c:v>
                </c:pt>
                <c:pt idx="5">
                  <c:v>63529.3</c:v>
                </c:pt>
                <c:pt idx="6">
                  <c:v>68920.600000000006</c:v>
                </c:pt>
              </c:numCache>
            </c:numRef>
          </c:val>
        </c:ser>
        <c:dLbls>
          <c:showLegendKey val="0"/>
          <c:showVal val="1"/>
          <c:showCatName val="0"/>
          <c:showSerName val="0"/>
          <c:showPercent val="0"/>
          <c:showBubbleSize val="0"/>
        </c:dLbls>
        <c:gapWidth val="150"/>
        <c:shape val="box"/>
        <c:axId val="225399512"/>
        <c:axId val="225395200"/>
        <c:axId val="0"/>
      </c:bar3DChart>
      <c:catAx>
        <c:axId val="225399512"/>
        <c:scaling>
          <c:orientation val="minMax"/>
        </c:scaling>
        <c:delete val="0"/>
        <c:axPos val="b"/>
        <c:numFmt formatCode="General" sourceLinked="1"/>
        <c:majorTickMark val="out"/>
        <c:minorTickMark val="none"/>
        <c:tickLblPos val="nextTo"/>
        <c:txPr>
          <a:bodyPr rot="0" vert="horz"/>
          <a:lstStyle/>
          <a:p>
            <a:pPr>
              <a:defRPr/>
            </a:pPr>
            <a:endParaRPr lang="ru-RU"/>
          </a:p>
        </c:txPr>
        <c:crossAx val="225395200"/>
        <c:crosses val="autoZero"/>
        <c:auto val="1"/>
        <c:lblAlgn val="ctr"/>
        <c:lblOffset val="100"/>
        <c:noMultiLvlLbl val="0"/>
      </c:catAx>
      <c:valAx>
        <c:axId val="225395200"/>
        <c:scaling>
          <c:orientation val="minMax"/>
        </c:scaling>
        <c:delete val="1"/>
        <c:axPos val="l"/>
        <c:numFmt formatCode="General" sourceLinked="1"/>
        <c:majorTickMark val="out"/>
        <c:minorTickMark val="none"/>
        <c:tickLblPos val="nextTo"/>
        <c:crossAx val="225399512"/>
        <c:crosses val="autoZero"/>
        <c:crossBetween val="between"/>
      </c:valAx>
      <c:spPr>
        <a:noFill/>
        <a:ln w="25400">
          <a:noFill/>
        </a:ln>
      </c:spPr>
    </c:plotArea>
    <c:plotVisOnly val="1"/>
    <c:dispBlanksAs val="gap"/>
    <c:showDLblsOverMax val="0"/>
  </c:chart>
  <c:spPr>
    <a:solidFill>
      <a:schemeClr val="lt1"/>
    </a:solidFill>
    <a:ln w="12700" cap="flat" cmpd="sng" algn="ctr">
      <a:noFill/>
      <a:prstDash val="solid"/>
      <a:miter lim="800000"/>
    </a:ln>
    <a:effectLst/>
  </c:spPr>
  <c:txPr>
    <a:bodyPr/>
    <a:lstStyle/>
    <a:p>
      <a:pPr>
        <a:defRPr sz="1400" b="1">
          <a:solidFill>
            <a:schemeClr val="dk1"/>
          </a:solidFill>
          <a:latin typeface="Times New Roman" pitchFamily="18" charset="0"/>
          <a:ea typeface="+mn-ea"/>
          <a:cs typeface="Times New Roman" pitchFamily="18"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0.10970562324693482"/>
          <c:y val="3.8033212497287283E-3"/>
          <c:w val="0.53124073728730903"/>
          <c:h val="0.81885564781249243"/>
        </c:manualLayout>
      </c:layout>
      <c:pie3DChart>
        <c:varyColors val="1"/>
        <c:ser>
          <c:idx val="0"/>
          <c:order val="0"/>
          <c:tx>
            <c:strRef>
              <c:f>Лист1!$B$1</c:f>
              <c:strCache>
                <c:ptCount val="1"/>
                <c:pt idx="0">
                  <c:v>%</c:v>
                </c:pt>
              </c:strCache>
            </c:strRef>
          </c:tx>
          <c:explosion val="25"/>
          <c:dPt>
            <c:idx val="0"/>
            <c:bubble3D val="0"/>
            <c:spPr>
              <a:solidFill>
                <a:schemeClr val="accent2"/>
              </a:solidFill>
              <a:ln>
                <a:noFill/>
              </a:ln>
              <a:effectLst/>
            </c:spPr>
          </c:dPt>
          <c:dPt>
            <c:idx val="1"/>
            <c:bubble3D val="0"/>
            <c:spPr>
              <a:solidFill>
                <a:schemeClr val="accent4"/>
              </a:solidFill>
              <a:ln>
                <a:noFill/>
              </a:ln>
              <a:effectLst/>
            </c:spPr>
          </c:dPt>
          <c:dPt>
            <c:idx val="2"/>
            <c:bubble3D val="0"/>
            <c:spPr>
              <a:solidFill>
                <a:schemeClr val="accent6"/>
              </a:solidFill>
              <a:ln>
                <a:noFill/>
              </a:ln>
              <a:effectLst/>
            </c:spPr>
          </c:dPt>
          <c:dPt>
            <c:idx val="3"/>
            <c:bubble3D val="0"/>
            <c:spPr>
              <a:solidFill>
                <a:schemeClr val="accent2">
                  <a:lumMod val="60000"/>
                </a:schemeClr>
              </a:solidFill>
              <a:ln>
                <a:noFill/>
              </a:ln>
              <a:effectLst/>
            </c:spPr>
          </c:dPt>
          <c:dPt>
            <c:idx val="4"/>
            <c:bubble3D val="0"/>
            <c:spPr>
              <a:solidFill>
                <a:schemeClr val="accent4">
                  <a:lumMod val="60000"/>
                </a:schemeClr>
              </a:solidFill>
              <a:ln>
                <a:noFill/>
              </a:ln>
              <a:effectLst/>
            </c:spPr>
          </c:dPt>
          <c:dPt>
            <c:idx val="5"/>
            <c:bubble3D val="0"/>
            <c:spPr>
              <a:solidFill>
                <a:schemeClr val="accent6">
                  <a:lumMod val="60000"/>
                </a:schemeClr>
              </a:solidFill>
              <a:ln>
                <a:noFill/>
              </a:ln>
              <a:effectLst/>
            </c:spPr>
          </c:dPt>
          <c:dPt>
            <c:idx val="6"/>
            <c:bubble3D val="0"/>
            <c:spPr>
              <a:solidFill>
                <a:schemeClr val="accent2">
                  <a:lumMod val="80000"/>
                  <a:lumOff val="20000"/>
                </a:schemeClr>
              </a:solidFill>
              <a:ln>
                <a:noFill/>
              </a:ln>
              <a:effectLst/>
            </c:spPr>
          </c:dPt>
          <c:dLbls>
            <c:dLbl>
              <c:idx val="0"/>
              <c:layout>
                <c:manualLayout>
                  <c:x val="-4.8236157119116517E-2"/>
                  <c:y val="0.11544081925883395"/>
                </c:manualLayout>
              </c:layout>
              <c:tx>
                <c:rich>
                  <a:bodyPr/>
                  <a:lstStyle/>
                  <a:p>
                    <a:r>
                      <a:rPr lang="en-US" sz="1400" b="1" i="0" dirty="0" smtClean="0"/>
                      <a:t>11,8%</a:t>
                    </a:r>
                    <a:endParaRPr lang="en-US" sz="1400" b="1" i="0"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z="1400" dirty="0"/>
                      <a:t> </a:t>
                    </a:r>
                    <a:r>
                      <a:rPr lang="en-US" sz="1400" dirty="0" smtClean="0"/>
                      <a:t>4,4%</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z="1400" dirty="0"/>
                      <a:t> </a:t>
                    </a:r>
                    <a:r>
                      <a:rPr lang="en-US" sz="1400" dirty="0" smtClean="0"/>
                      <a:t>10%</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8.0967982664173113E-2"/>
                  <c:y val="-0.10079946306708398"/>
                </c:manualLayout>
              </c:layout>
              <c:tx>
                <c:rich>
                  <a:bodyPr/>
                  <a:lstStyle/>
                  <a:p>
                    <a:r>
                      <a:rPr lang="en-US" sz="1400" dirty="0"/>
                      <a:t> </a:t>
                    </a:r>
                    <a:r>
                      <a:rPr lang="en-US" sz="1400" dirty="0" smtClean="0"/>
                      <a:t>22,5%</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0937869094488183E-2"/>
                  <c:y val="-7.6634714773947191E-2"/>
                </c:manualLayout>
              </c:layout>
              <c:tx>
                <c:rich>
                  <a:bodyPr/>
                  <a:lstStyle/>
                  <a:p>
                    <a:r>
                      <a:rPr lang="en-US" sz="1400" dirty="0"/>
                      <a:t> </a:t>
                    </a:r>
                    <a:r>
                      <a:rPr lang="en-US" sz="1400" dirty="0" smtClean="0"/>
                      <a:t>9%</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11614849901574781"/>
                  <c:y val="-1.3550011469610563E-2"/>
                </c:manualLayout>
              </c:layout>
              <c:tx>
                <c:rich>
                  <a:bodyPr/>
                  <a:lstStyle/>
                  <a:p>
                    <a:r>
                      <a:rPr lang="en-US" sz="1400" dirty="0" smtClean="0"/>
                      <a:t>30%</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3147883858267727E-2"/>
                  <c:y val="9.2861768401712078E-2"/>
                </c:manualLayout>
              </c:layout>
              <c:tx>
                <c:rich>
                  <a:bodyPr/>
                  <a:lstStyle/>
                  <a:p>
                    <a:r>
                      <a:rPr lang="en-US" sz="1400" dirty="0" smtClean="0"/>
                      <a:t>12,3%</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Лист1!$A$2:$A$8</c:f>
              <c:strCache>
                <c:ptCount val="7"/>
                <c:pt idx="0">
                  <c:v>Меры поддержки участников СВО и их семей (11,8%)</c:v>
                </c:pt>
                <c:pt idx="1">
                  <c:v>Меры Занятость (4,4%)</c:v>
                </c:pt>
                <c:pt idx="2">
                  <c:v>Жилье детей - сирот (10 %)</c:v>
                </c:pt>
                <c:pt idx="3">
                  <c:v>Семьи с детьми , опека (22,5%)</c:v>
                </c:pt>
                <c:pt idx="4">
                  <c:v>Поддержка пожилых (9%)</c:v>
                </c:pt>
                <c:pt idx="5">
                  <c:v>Содержание учреждений (30,0 %)</c:v>
                </c:pt>
                <c:pt idx="6">
                  <c:v>Прочие меры (12,3 %)</c:v>
                </c:pt>
              </c:strCache>
            </c:strRef>
          </c:cat>
          <c:val>
            <c:numRef>
              <c:f>Лист1!$B$2:$B$8</c:f>
              <c:numCache>
                <c:formatCode>_(* #,##0.00_);_(* \(#,##0.00\);_(* "-"??_);_(@_)</c:formatCode>
                <c:ptCount val="7"/>
                <c:pt idx="0">
                  <c:v>557279.9</c:v>
                </c:pt>
                <c:pt idx="1">
                  <c:v>205793.5</c:v>
                </c:pt>
                <c:pt idx="2">
                  <c:v>473157.7</c:v>
                </c:pt>
                <c:pt idx="3">
                  <c:v>1066098.3</c:v>
                </c:pt>
                <c:pt idx="4">
                  <c:v>424175.4</c:v>
                </c:pt>
                <c:pt idx="5">
                  <c:v>1419515</c:v>
                </c:pt>
                <c:pt idx="6">
                  <c:v>582901.19999999879</c:v>
                </c:pt>
              </c:numCache>
            </c:numRef>
          </c:val>
        </c:ser>
        <c:ser>
          <c:idx val="1"/>
          <c:order val="1"/>
          <c:tx>
            <c:strRef>
              <c:f>Лист1!$C$1</c:f>
              <c:strCache>
                <c:ptCount val="1"/>
                <c:pt idx="0">
                  <c:v>Столбец1</c:v>
                </c:pt>
              </c:strCache>
            </c:strRef>
          </c:tx>
          <c:explosion val="25"/>
          <c:dPt>
            <c:idx val="0"/>
            <c:bubble3D val="0"/>
            <c:spPr>
              <a:solidFill>
                <a:schemeClr val="accent2"/>
              </a:solidFill>
              <a:ln>
                <a:noFill/>
              </a:ln>
              <a:effectLst/>
            </c:spPr>
          </c:dPt>
          <c:dPt>
            <c:idx val="1"/>
            <c:bubble3D val="0"/>
            <c:spPr>
              <a:solidFill>
                <a:schemeClr val="accent4"/>
              </a:solidFill>
              <a:ln>
                <a:noFill/>
              </a:ln>
              <a:effectLst/>
            </c:spPr>
          </c:dPt>
          <c:dPt>
            <c:idx val="2"/>
            <c:bubble3D val="0"/>
            <c:spPr>
              <a:solidFill>
                <a:schemeClr val="accent6"/>
              </a:solidFill>
              <a:ln>
                <a:noFill/>
              </a:ln>
              <a:effectLst/>
            </c:spPr>
          </c:dPt>
          <c:dPt>
            <c:idx val="3"/>
            <c:bubble3D val="0"/>
            <c:spPr>
              <a:solidFill>
                <a:schemeClr val="accent2">
                  <a:lumMod val="60000"/>
                </a:schemeClr>
              </a:solidFill>
              <a:ln>
                <a:noFill/>
              </a:ln>
              <a:effectLst/>
            </c:spPr>
          </c:dPt>
          <c:dPt>
            <c:idx val="4"/>
            <c:bubble3D val="0"/>
            <c:spPr>
              <a:solidFill>
                <a:schemeClr val="accent4">
                  <a:lumMod val="60000"/>
                </a:schemeClr>
              </a:solidFill>
              <a:ln>
                <a:noFill/>
              </a:ln>
              <a:effectLst/>
            </c:spPr>
          </c:dPt>
          <c:dPt>
            <c:idx val="5"/>
            <c:bubble3D val="0"/>
            <c:spPr>
              <a:solidFill>
                <a:schemeClr val="accent6">
                  <a:lumMod val="60000"/>
                </a:schemeClr>
              </a:solidFill>
              <a:ln>
                <a:noFill/>
              </a:ln>
              <a:effectLst/>
            </c:spPr>
          </c:dPt>
          <c:dPt>
            <c:idx val="6"/>
            <c:bubble3D val="0"/>
            <c:spPr>
              <a:solidFill>
                <a:schemeClr val="accent2">
                  <a:lumMod val="80000"/>
                  <a:lumOff val="20000"/>
                </a:schemeClr>
              </a:solidFill>
              <a:ln>
                <a:noFill/>
              </a:ln>
              <a:effectLst/>
            </c:spPr>
          </c:dPt>
          <c:cat>
            <c:strRef>
              <c:f>Лист1!$A$2:$A$8</c:f>
              <c:strCache>
                <c:ptCount val="7"/>
                <c:pt idx="0">
                  <c:v>Меры поддержки участников СВО и их семей (11,8%)</c:v>
                </c:pt>
                <c:pt idx="1">
                  <c:v>Меры Занятость (4,4%)</c:v>
                </c:pt>
                <c:pt idx="2">
                  <c:v>Жилье детей - сирот (10 %)</c:v>
                </c:pt>
                <c:pt idx="3">
                  <c:v>Семьи с детьми , опека (22,5%)</c:v>
                </c:pt>
                <c:pt idx="4">
                  <c:v>Поддержка пожилых (9%)</c:v>
                </c:pt>
                <c:pt idx="5">
                  <c:v>Содержание учреждений (30,0 %)</c:v>
                </c:pt>
                <c:pt idx="6">
                  <c:v>Прочие меры (12,3 %)</c:v>
                </c:pt>
              </c:strCache>
            </c:strRef>
          </c:cat>
          <c:val>
            <c:numRef>
              <c:f>Лист1!$C$2:$C$8</c:f>
              <c:numCache>
                <c:formatCode>General</c:formatCode>
                <c:ptCount val="7"/>
                <c:pt idx="0">
                  <c:v>11.784504329846072</c:v>
                </c:pt>
                <c:pt idx="1">
                  <c:v>35.305039687686303</c:v>
                </c:pt>
                <c:pt idx="2">
                  <c:v>10.005616503215016</c:v>
                </c:pt>
                <c:pt idx="3">
                  <c:v>0</c:v>
                </c:pt>
                <c:pt idx="4">
                  <c:v>0</c:v>
                </c:pt>
                <c:pt idx="5">
                  <c:v>243.52583250815073</c:v>
                </c:pt>
                <c:pt idx="6">
                  <c:v>0</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4901180258226559E-2"/>
          <c:y val="0.73318878555754707"/>
          <c:w val="0.71938948457938034"/>
          <c:h val="0.2351419890524150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Times New Roman" pitchFamily="18" charset="0"/>
              <a:ea typeface="+mn-ea"/>
              <a:cs typeface="Times New Roman" pitchFamily="18" charset="0"/>
            </a:defRPr>
          </a:pPr>
          <a:endParaRPr lang="ru-RU"/>
        </a:p>
      </c:txPr>
    </c:legend>
    <c:plotVisOnly val="1"/>
    <c:dispBlanksAs val="gap"/>
    <c:showDLblsOverMax val="0"/>
  </c:chart>
  <c:spPr>
    <a:noFill/>
    <a:ln w="6350" cap="flat" cmpd="sng" algn="ctr">
      <a:noFill/>
      <a:prstDash val="solid"/>
      <a:miter lim="800000"/>
    </a:ln>
    <a:effectLst/>
  </c:spPr>
  <c:txPr>
    <a:bodyPr/>
    <a:lstStyle/>
    <a:p>
      <a:pPr>
        <a:defRPr sz="1800"/>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723"/>
          <c:y val="0.16852600000000001"/>
          <c:w val="0.77187499999999998"/>
          <c:h val="0.73402400000000001"/>
        </c:manualLayout>
      </c:layout>
      <c:barChart>
        <c:barDir val="bar"/>
        <c:grouping val="clustered"/>
        <c:varyColors val="0"/>
        <c:ser>
          <c:idx val="0"/>
          <c:order val="0"/>
          <c:tx>
            <c:strRef>
              <c:f>МРОТ!$D$1:$D$3</c:f>
              <c:strCache>
                <c:ptCount val="1"/>
                <c:pt idx="0">
                  <c:v>Минимальный размер оплаты труда   2019- 2023 гг., рублей</c:v>
                </c:pt>
              </c:strCache>
            </c:strRef>
          </c:tx>
          <c:invertIfNegative val="1"/>
          <c:dLbls>
            <c:spPr>
              <a:solidFill>
                <a:schemeClr val="accent5">
                  <a:lumMod val="40000"/>
                  <a:lumOff val="60000"/>
                </a:schemeClr>
              </a:solidFill>
            </c:spPr>
            <c:txPr>
              <a:bodyPr/>
              <a:lstStyle/>
              <a:p>
                <a:pPr>
                  <a:defRPr sz="2000" b="1" i="0">
                    <a:solidFill>
                      <a:sysClr val="windowText" lastClr="000000"/>
                    </a:solidFill>
                    <a:latin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0"/>
              </c:ext>
            </c:extLst>
          </c:dLbls>
          <c:cat>
            <c:strRef>
              <c:f>МРОТ!$C$4:$C$11</c:f>
              <c:strCache>
                <c:ptCount val="8"/>
                <c:pt idx="0">
                  <c:v> 01.01.2019</c:v>
                </c:pt>
                <c:pt idx="1">
                  <c:v>01.01.2020</c:v>
                </c:pt>
                <c:pt idx="2">
                  <c:v>01.07.2021</c:v>
                </c:pt>
                <c:pt idx="3">
                  <c:v>01.05.2022</c:v>
                </c:pt>
                <c:pt idx="4">
                  <c:v> 01.01.2023</c:v>
                </c:pt>
                <c:pt idx="5">
                  <c:v> 01.01.2024</c:v>
                </c:pt>
                <c:pt idx="6">
                  <c:v> 01.01.2025</c:v>
                </c:pt>
                <c:pt idx="7">
                  <c:v> 01.01.2026</c:v>
                </c:pt>
              </c:strCache>
            </c:strRef>
          </c:cat>
          <c:val>
            <c:numRef>
              <c:f>МРОТ!$D$4:$D$11</c:f>
              <c:numCache>
                <c:formatCode>General</c:formatCode>
                <c:ptCount val="8"/>
                <c:pt idx="0">
                  <c:v>11280</c:v>
                </c:pt>
                <c:pt idx="1">
                  <c:v>12130</c:v>
                </c:pt>
                <c:pt idx="2">
                  <c:v>12792</c:v>
                </c:pt>
                <c:pt idx="3">
                  <c:v>13890</c:v>
                </c:pt>
                <c:pt idx="4">
                  <c:v>16242</c:v>
                </c:pt>
                <c:pt idx="5">
                  <c:v>19242</c:v>
                </c:pt>
                <c:pt idx="6">
                  <c:v>22440</c:v>
                </c:pt>
                <c:pt idx="7">
                  <c:v>27093</c:v>
                </c:pt>
              </c:numCache>
            </c:numRef>
          </c:val>
        </c:ser>
        <c:dLbls>
          <c:showLegendKey val="0"/>
          <c:showVal val="0"/>
          <c:showCatName val="0"/>
          <c:showSerName val="0"/>
          <c:showPercent val="0"/>
          <c:showBubbleSize val="0"/>
        </c:dLbls>
        <c:gapWidth val="150"/>
        <c:axId val="225401472"/>
        <c:axId val="225399904"/>
      </c:barChart>
      <c:catAx>
        <c:axId val="225401472"/>
        <c:scaling>
          <c:orientation val="minMax"/>
        </c:scaling>
        <c:delete val="0"/>
        <c:axPos val="l"/>
        <c:numFmt formatCode="General" sourceLinked="1"/>
        <c:majorTickMark val="out"/>
        <c:minorTickMark val="none"/>
        <c:tickLblPos val="nextTo"/>
        <c:txPr>
          <a:bodyPr/>
          <a:lstStyle/>
          <a:p>
            <a:pPr>
              <a:defRPr sz="1600">
                <a:latin typeface="Times New Roman"/>
                <a:cs typeface="Times New Roman"/>
              </a:defRPr>
            </a:pPr>
            <a:endParaRPr lang="ru-RU"/>
          </a:p>
        </c:txPr>
        <c:crossAx val="225399904"/>
        <c:crosses val="autoZero"/>
        <c:auto val="1"/>
        <c:lblAlgn val="ctr"/>
        <c:lblOffset val="100"/>
        <c:noMultiLvlLbl val="0"/>
      </c:catAx>
      <c:valAx>
        <c:axId val="225399904"/>
        <c:scaling>
          <c:orientation val="minMax"/>
        </c:scaling>
        <c:delete val="0"/>
        <c:axPos val="b"/>
        <c:numFmt formatCode="General" sourceLinked="1"/>
        <c:majorTickMark val="out"/>
        <c:minorTickMark val="none"/>
        <c:tickLblPos val="nextTo"/>
        <c:crossAx val="225401472"/>
        <c:crosses val="autoZero"/>
        <c:crossBetween val="between"/>
      </c:valAx>
    </c:plotArea>
    <c:plotVisOnly val="1"/>
    <c:dispBlanksAs val="gap"/>
    <c:showDLblsOverMax val="0"/>
  </c:chart>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79466864222952E-2"/>
          <c:y val="0.12270575363947955"/>
          <c:w val="0.96254780935693252"/>
          <c:h val="0.6917124949079736"/>
        </c:manualLayout>
      </c:layout>
      <c:lineChart>
        <c:grouping val="standard"/>
        <c:varyColors val="0"/>
        <c:ser>
          <c:idx val="0"/>
          <c:order val="0"/>
          <c:tx>
            <c:strRef>
              <c:f>Лист1!$B$1</c:f>
              <c:strCache>
                <c:ptCount val="1"/>
                <c:pt idx="0">
                  <c:v>Столбец1</c:v>
                </c:pt>
              </c:strCache>
            </c:strRef>
          </c:tx>
          <c:spPr>
            <a:ln w="28575" cap="rnd">
              <a:solidFill>
                <a:schemeClr val="accent1"/>
              </a:solidFill>
              <a:round/>
            </a:ln>
            <a:effectLst/>
          </c:spPr>
          <c:marker>
            <c:symbol val="none"/>
          </c:marker>
          <c:dLbls>
            <c:dLbl>
              <c:idx val="1"/>
              <c:layout>
                <c:manualLayout>
                  <c:x val="-8.5339980145575749E-3"/>
                  <c:y val="-6.92879362610505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8.18857428539686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5.71207327645498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5.71207327645498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9.0142444581472851E-3"/>
                  <c:y val="-5.236067170083783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Лист1!$A$2:$A$7</c:f>
              <c:numCache>
                <c:formatCode>General</c:formatCode>
                <c:ptCount val="6"/>
                <c:pt idx="0">
                  <c:v>2020</c:v>
                </c:pt>
                <c:pt idx="1">
                  <c:v>2021</c:v>
                </c:pt>
                <c:pt idx="2">
                  <c:v>2022</c:v>
                </c:pt>
                <c:pt idx="3" formatCode="0">
                  <c:v>2023</c:v>
                </c:pt>
                <c:pt idx="4">
                  <c:v>2024</c:v>
                </c:pt>
                <c:pt idx="5" formatCode="dd/mm/yyyy">
                  <c:v>46003</c:v>
                </c:pt>
              </c:numCache>
            </c:numRef>
          </c:cat>
          <c:val>
            <c:numRef>
              <c:f>Лист1!$B$2:$B$7</c:f>
              <c:numCache>
                <c:formatCode>General</c:formatCode>
                <c:ptCount val="6"/>
                <c:pt idx="0">
                  <c:v>10.5</c:v>
                </c:pt>
                <c:pt idx="1">
                  <c:v>2.8</c:v>
                </c:pt>
                <c:pt idx="2">
                  <c:v>2</c:v>
                </c:pt>
                <c:pt idx="3">
                  <c:v>1.5</c:v>
                </c:pt>
                <c:pt idx="4">
                  <c:v>1</c:v>
                </c:pt>
                <c:pt idx="5">
                  <c:v>1</c:v>
                </c:pt>
              </c:numCache>
            </c:numRef>
          </c:val>
          <c:smooth val="0"/>
        </c:ser>
        <c:ser>
          <c:idx val="1"/>
          <c:order val="1"/>
          <c:tx>
            <c:strRef>
              <c:f>Лист1!$C$1</c:f>
              <c:strCache>
                <c:ptCount val="1"/>
                <c:pt idx="0">
                  <c:v>Столбец2</c:v>
                </c:pt>
              </c:strCache>
            </c:strRef>
          </c:tx>
          <c:spPr>
            <a:ln w="28575" cap="rnd">
              <a:solidFill>
                <a:schemeClr val="accent2"/>
              </a:solidFill>
              <a:round/>
            </a:ln>
            <a:effectLst/>
          </c:spPr>
          <c:marker>
            <c:symbol val="none"/>
          </c:marker>
          <c:cat>
            <c:numRef>
              <c:f>Лист1!$A$2:$A$7</c:f>
              <c:numCache>
                <c:formatCode>General</c:formatCode>
                <c:ptCount val="6"/>
                <c:pt idx="0">
                  <c:v>2020</c:v>
                </c:pt>
                <c:pt idx="1">
                  <c:v>2021</c:v>
                </c:pt>
                <c:pt idx="2">
                  <c:v>2022</c:v>
                </c:pt>
                <c:pt idx="3" formatCode="0">
                  <c:v>2023</c:v>
                </c:pt>
                <c:pt idx="4">
                  <c:v>2024</c:v>
                </c:pt>
                <c:pt idx="5" formatCode="dd/mm/yyyy">
                  <c:v>46003</c:v>
                </c:pt>
              </c:numCache>
            </c:numRef>
          </c:cat>
          <c:val>
            <c:numRef>
              <c:f>Лист1!$C$2:$C$7</c:f>
              <c:numCache>
                <c:formatCode>General</c:formatCode>
                <c:ptCount val="6"/>
              </c:numCache>
            </c:numRef>
          </c:val>
          <c:smooth val="0"/>
        </c:ser>
        <c:ser>
          <c:idx val="2"/>
          <c:order val="2"/>
          <c:tx>
            <c:strRef>
              <c:f>Лист1!$D$1</c:f>
              <c:strCache>
                <c:ptCount val="1"/>
                <c:pt idx="0">
                  <c:v>Столбец3</c:v>
                </c:pt>
              </c:strCache>
            </c:strRef>
          </c:tx>
          <c:spPr>
            <a:ln w="28575" cap="rnd">
              <a:solidFill>
                <a:schemeClr val="accent3"/>
              </a:solidFill>
              <a:round/>
            </a:ln>
            <a:effectLst/>
          </c:spPr>
          <c:marker>
            <c:symbol val="none"/>
          </c:marker>
          <c:cat>
            <c:numRef>
              <c:f>Лист1!$A$2:$A$7</c:f>
              <c:numCache>
                <c:formatCode>General</c:formatCode>
                <c:ptCount val="6"/>
                <c:pt idx="0">
                  <c:v>2020</c:v>
                </c:pt>
                <c:pt idx="1">
                  <c:v>2021</c:v>
                </c:pt>
                <c:pt idx="2">
                  <c:v>2022</c:v>
                </c:pt>
                <c:pt idx="3" formatCode="0">
                  <c:v>2023</c:v>
                </c:pt>
                <c:pt idx="4">
                  <c:v>2024</c:v>
                </c:pt>
                <c:pt idx="5" formatCode="dd/mm/yyyy">
                  <c:v>46003</c:v>
                </c:pt>
              </c:numCache>
            </c:numRef>
          </c:cat>
          <c:val>
            <c:numRef>
              <c:f>Лист1!$D$2:$D$7</c:f>
              <c:numCache>
                <c:formatCode>General</c:formatCode>
                <c:ptCount val="6"/>
              </c:numCache>
            </c:numRef>
          </c:val>
          <c:smooth val="0"/>
        </c:ser>
        <c:dLbls>
          <c:showLegendKey val="0"/>
          <c:showVal val="0"/>
          <c:showCatName val="0"/>
          <c:showSerName val="0"/>
          <c:showPercent val="0"/>
          <c:showBubbleSize val="0"/>
        </c:dLbls>
        <c:smooth val="0"/>
        <c:axId val="227030848"/>
        <c:axId val="227030456"/>
      </c:lineChart>
      <c:catAx>
        <c:axId val="22703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7030456"/>
        <c:crosses val="autoZero"/>
        <c:auto val="1"/>
        <c:lblAlgn val="ctr"/>
        <c:lblOffset val="100"/>
        <c:noMultiLvlLbl val="0"/>
      </c:catAx>
      <c:valAx>
        <c:axId val="227030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703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1"/>
          <c:order val="0"/>
          <c:tx>
            <c:strRef>
              <c:f>Лист1!$C$1</c:f>
              <c:strCache>
                <c:ptCount val="1"/>
                <c:pt idx="0">
                  <c:v>Ряд 2</c:v>
                </c:pt>
              </c:strCache>
            </c:strRef>
          </c:tx>
          <c:spPr>
            <a:noFill/>
            <a:ln>
              <a:noFill/>
            </a:ln>
            <a:effectLst/>
          </c:spPr>
          <c:invertIfNegative val="0"/>
          <c:cat>
            <c:numRef>
              <c:f>Лист1!$A$2:$A$5</c:f>
              <c:numCache>
                <c:formatCode>General</c:formatCode>
                <c:ptCount val="4"/>
                <c:pt idx="1">
                  <c:v>2030</c:v>
                </c:pt>
                <c:pt idx="2">
                  <c:v>2028</c:v>
                </c:pt>
                <c:pt idx="3">
                  <c:v>2025</c:v>
                </c:pt>
              </c:numCache>
            </c:numRef>
          </c:cat>
          <c:val>
            <c:numRef>
              <c:f>Лист1!$C$2:$C$5</c:f>
              <c:numCache>
                <c:formatCode>0%</c:formatCode>
                <c:ptCount val="4"/>
                <c:pt idx="1">
                  <c:v>1</c:v>
                </c:pt>
                <c:pt idx="2">
                  <c:v>1</c:v>
                </c:pt>
                <c:pt idx="3">
                  <c:v>1</c:v>
                </c:pt>
              </c:numCache>
            </c:numRef>
          </c:val>
          <c:extLst xmlns:c16r2="http://schemas.microsoft.com/office/drawing/2015/06/chart">
            <c:ext xmlns:c16="http://schemas.microsoft.com/office/drawing/2014/chart" uri="{C3380CC4-5D6E-409C-BE32-E72D297353CC}">
              <c16:uniqueId val="{00000001-F45F-4984-BEF6-9146A5397FB8}"/>
            </c:ext>
          </c:extLst>
        </c:ser>
        <c:dLbls>
          <c:showLegendKey val="0"/>
          <c:showVal val="0"/>
          <c:showCatName val="0"/>
          <c:showSerName val="0"/>
          <c:showPercent val="0"/>
          <c:showBubbleSize val="0"/>
        </c:dLbls>
        <c:gapWidth val="150"/>
        <c:overlap val="100"/>
        <c:axId val="227030064"/>
        <c:axId val="227032416"/>
      </c:barChart>
      <c:catAx>
        <c:axId val="227030064"/>
        <c:scaling>
          <c:orientation val="minMax"/>
        </c:scaling>
        <c:delete val="1"/>
        <c:axPos val="l"/>
        <c:numFmt formatCode="General" sourceLinked="1"/>
        <c:majorTickMark val="none"/>
        <c:minorTickMark val="none"/>
        <c:tickLblPos val="none"/>
        <c:crossAx val="227032416"/>
        <c:crosses val="autoZero"/>
        <c:auto val="1"/>
        <c:lblAlgn val="ctr"/>
        <c:lblOffset val="100"/>
        <c:noMultiLvlLbl val="0"/>
      </c:catAx>
      <c:valAx>
        <c:axId val="227032416"/>
        <c:scaling>
          <c:orientation val="minMax"/>
        </c:scaling>
        <c:delete val="1"/>
        <c:axPos val="b"/>
        <c:numFmt formatCode="0%" sourceLinked="1"/>
        <c:majorTickMark val="none"/>
        <c:minorTickMark val="none"/>
        <c:tickLblPos val="none"/>
        <c:crossAx val="2270300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Лист1!$B$1</c:f>
              <c:strCache>
                <c:ptCount val="1"/>
                <c:pt idx="0">
                  <c:v>Продажи</c:v>
                </c:pt>
              </c:strCache>
            </c:strRef>
          </c:tx>
          <c:dPt>
            <c:idx val="1"/>
            <c:bubble3D val="0"/>
            <c:spPr>
              <a:solidFill>
                <a:schemeClr val="accent2"/>
              </a:solidFill>
            </c:spPr>
            <c:extLst xmlns:c16r2="http://schemas.microsoft.com/office/drawing/2015/06/chart">
              <c:ext xmlns:c16="http://schemas.microsoft.com/office/drawing/2014/chart" uri="{C3380CC4-5D6E-409C-BE32-E72D297353CC}">
                <c16:uniqueId val="{00000001-2352-4E6E-A96E-0A18546673F0}"/>
              </c:ext>
            </c:extLst>
          </c:dPt>
          <c:dLbls>
            <c:dLbl>
              <c:idx val="0"/>
              <c:layout>
                <c:manualLayout>
                  <c:x val="-1.6539774902779983E-2"/>
                  <c:y val="-1.0367808200446469E-2"/>
                </c:manualLayout>
              </c:layout>
              <c:tx>
                <c:rich>
                  <a:bodyPr/>
                  <a:lstStyle/>
                  <a:p>
                    <a:r>
                      <a:rPr lang="en-US" sz="1400" dirty="0" smtClean="0"/>
                      <a:t>881</a:t>
                    </a:r>
                    <a:endParaRPr lang="en-US" sz="1400"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352-4E6E-A96E-0A18546673F0}"/>
                </c:ext>
                <c:ext xmlns:c15="http://schemas.microsoft.com/office/drawing/2012/chart" uri="{CE6537A1-D6FC-4f65-9D91-7224C49458BB}">
                  <c15:layout>
                    <c:manualLayout>
                      <c:w val="0.27704122962156474"/>
                      <c:h val="0.1347815066058041"/>
                    </c:manualLayout>
                  </c15:layout>
                </c:ext>
              </c:extLst>
            </c:dLbl>
            <c:dLbl>
              <c:idx val="1"/>
              <c:layout>
                <c:manualLayout>
                  <c:x val="-1.6539991960193394E-2"/>
                  <c:y val="-2.9652339634702141E-2"/>
                </c:manualLayout>
              </c:layout>
              <c:tx>
                <c:rich>
                  <a:bodyPr/>
                  <a:lstStyle/>
                  <a:p>
                    <a:r>
                      <a:rPr lang="en-US" sz="1400" b="1" dirty="0" smtClean="0">
                        <a:solidFill>
                          <a:schemeClr val="bg1"/>
                        </a:solidFill>
                        <a:latin typeface="Times New Roman" panose="02020603050405020304" pitchFamily="18" charset="0"/>
                        <a:cs typeface="Times New Roman" panose="02020603050405020304" pitchFamily="18" charset="0"/>
                      </a:rPr>
                      <a:t>1948</a:t>
                    </a:r>
                    <a:endParaRPr lang="en-US" sz="1400" dirty="0">
                      <a:latin typeface="Times New Roman" panose="02020603050405020304" pitchFamily="18" charset="0"/>
                      <a:cs typeface="Times New Roman" panose="02020603050405020304" pitchFamily="18" charset="0"/>
                    </a:endParaRP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352-4E6E-A96E-0A18546673F0}"/>
                </c:ext>
                <c:ext xmlns:c15="http://schemas.microsoft.com/office/drawing/2012/chart" uri="{CE6537A1-D6FC-4f65-9D91-7224C49458BB}">
                  <c15:layout>
                    <c:manualLayout>
                      <c:w val="0.31023104459314321"/>
                      <c:h val="0.28195172764829129"/>
                    </c:manualLayout>
                  </c15:layout>
                </c:ext>
              </c:extLst>
            </c:dLbl>
            <c:spPr>
              <a:noFill/>
              <a:ln>
                <a:noFill/>
              </a:ln>
              <a:effectLst/>
            </c:spPr>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Лист1!$A$2:$A$3</c:f>
              <c:strCache>
                <c:ptCount val="2"/>
                <c:pt idx="0">
                  <c:v>Кв. 1</c:v>
                </c:pt>
                <c:pt idx="1">
                  <c:v>Кв. 2</c:v>
                </c:pt>
              </c:strCache>
            </c:strRef>
          </c:cat>
          <c:val>
            <c:numRef>
              <c:f>Лист1!$B$2:$B$3</c:f>
              <c:numCache>
                <c:formatCode>General</c:formatCode>
                <c:ptCount val="2"/>
                <c:pt idx="0">
                  <c:v>881</c:v>
                </c:pt>
                <c:pt idx="1">
                  <c:v>1915</c:v>
                </c:pt>
              </c:numCache>
            </c:numRef>
          </c:val>
          <c:extLst xmlns:c16r2="http://schemas.microsoft.com/office/drawing/2015/06/chart">
            <c:ext xmlns:c16="http://schemas.microsoft.com/office/drawing/2014/chart" uri="{C3380CC4-5D6E-409C-BE32-E72D297353CC}">
              <c16:uniqueId val="{00000002-2352-4E6E-A96E-0A18546673F0}"/>
            </c:ext>
          </c:extLst>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703617987031457E-2"/>
          <c:y val="7.0242551162578229E-2"/>
          <c:w val="0.93987765942910584"/>
          <c:h val="0.90909785970032231"/>
        </c:manualLayout>
      </c:layout>
      <c:barChart>
        <c:barDir val="bar"/>
        <c:grouping val="percentStacked"/>
        <c:varyColors val="0"/>
        <c:ser>
          <c:idx val="0"/>
          <c:order val="0"/>
          <c:tx>
            <c:strRef>
              <c:f>Лист1!$B$1</c:f>
              <c:strCache>
                <c:ptCount val="1"/>
                <c:pt idx="0">
                  <c:v>Ряд 1</c:v>
                </c:pt>
              </c:strCache>
            </c:strRef>
          </c:tx>
          <c:spPr>
            <a:solidFill>
              <a:schemeClr val="accent1"/>
            </a:solidFill>
            <a:ln>
              <a:noFill/>
            </a:ln>
            <a:effectLst/>
          </c:spPr>
          <c:invertIfNegative val="0"/>
          <c:dLbls>
            <c:dLbl>
              <c:idx val="1"/>
              <c:layout/>
              <c:tx>
                <c:rich>
                  <a:bodyPr/>
                  <a:lstStyle/>
                  <a:p>
                    <a:r>
                      <a:rPr lang="en-US" dirty="0"/>
                      <a:t>0,9310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CBF-4E79-A5C9-6C0DA4E5C3C5}"/>
                </c:ext>
                <c:ext xmlns:c15="http://schemas.microsoft.com/office/drawing/2012/chart" uri="{CE6537A1-D6FC-4f65-9D91-7224C49458BB}">
                  <c15:layout/>
                </c:ext>
              </c:extLst>
            </c:dLbl>
            <c:dLbl>
              <c:idx val="2"/>
              <c:layout/>
              <c:tx>
                <c:rich>
                  <a:bodyPr/>
                  <a:lstStyle/>
                  <a:p>
                    <a:r>
                      <a:rPr lang="en-US" dirty="0"/>
                      <a:t>0,9150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CBF-4E79-A5C9-6C0DA4E5C3C5}"/>
                </c:ext>
                <c:ext xmlns:c15="http://schemas.microsoft.com/office/drawing/2012/chart" uri="{CE6537A1-D6FC-4f65-9D91-7224C49458BB}">
                  <c15:layout/>
                </c:ext>
              </c:extLst>
            </c:dLbl>
            <c:dLbl>
              <c:idx val="3"/>
              <c:layout/>
              <c:tx>
                <c:rich>
                  <a:bodyPr/>
                  <a:lstStyle/>
                  <a:p>
                    <a:r>
                      <a:rPr lang="en-US" dirty="0"/>
                      <a:t>0,8980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CBF-4E79-A5C9-6C0DA4E5C3C5}"/>
                </c:ext>
                <c:ext xmlns:c15="http://schemas.microsoft.com/office/drawing/2012/chart" uri="{CE6537A1-D6FC-4f65-9D91-7224C49458BB}">
                  <c15:layout/>
                </c:ext>
              </c:extLst>
            </c:dLbl>
            <c:dLbl>
              <c:idx val="4"/>
              <c:layout/>
              <c:tx>
                <c:rich>
                  <a:bodyPr/>
                  <a:lstStyle/>
                  <a:p>
                    <a:r>
                      <a:rPr lang="en-US"/>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CBF-4E79-A5C9-6C0DA4E5C3C5}"/>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1">
                  <c:v>2030</c:v>
                </c:pt>
                <c:pt idx="2">
                  <c:v>2028</c:v>
                </c:pt>
                <c:pt idx="3">
                  <c:v>2025</c:v>
                </c:pt>
                <c:pt idx="4">
                  <c:v>факт 2025</c:v>
                </c:pt>
              </c:strCache>
            </c:strRef>
          </c:cat>
          <c:val>
            <c:numRef>
              <c:f>Лист1!$B$2:$B$6</c:f>
              <c:numCache>
                <c:formatCode>0.0%</c:formatCode>
                <c:ptCount val="5"/>
                <c:pt idx="1">
                  <c:v>0.98399999999999999</c:v>
                </c:pt>
                <c:pt idx="2">
                  <c:v>0.94799999999999995</c:v>
                </c:pt>
                <c:pt idx="3">
                  <c:v>0.89800000000000002</c:v>
                </c:pt>
                <c:pt idx="4" formatCode="0%">
                  <c:v>0.85000000000000064</c:v>
                </c:pt>
              </c:numCache>
            </c:numRef>
          </c:val>
          <c:extLst xmlns:c16r2="http://schemas.microsoft.com/office/drawing/2015/06/chart">
            <c:ext xmlns:c16="http://schemas.microsoft.com/office/drawing/2014/chart" uri="{C3380CC4-5D6E-409C-BE32-E72D297353CC}">
              <c16:uniqueId val="{00000004-5CBF-4E79-A5C9-6C0DA4E5C3C5}"/>
            </c:ext>
          </c:extLst>
        </c:ser>
        <c:ser>
          <c:idx val="1"/>
          <c:order val="1"/>
          <c:tx>
            <c:strRef>
              <c:f>Лист1!$C$1</c:f>
              <c:strCache>
                <c:ptCount val="1"/>
                <c:pt idx="0">
                  <c:v>Ряд 2</c:v>
                </c:pt>
              </c:strCache>
            </c:strRef>
          </c:tx>
          <c:spPr>
            <a:noFill/>
            <a:ln>
              <a:noFill/>
            </a:ln>
            <a:effectLst/>
          </c:spPr>
          <c:invertIfNegative val="0"/>
          <c:cat>
            <c:strRef>
              <c:f>Лист1!$A$2:$A$6</c:f>
              <c:strCache>
                <c:ptCount val="5"/>
                <c:pt idx="1">
                  <c:v>2030</c:v>
                </c:pt>
                <c:pt idx="2">
                  <c:v>2028</c:v>
                </c:pt>
                <c:pt idx="3">
                  <c:v>2025</c:v>
                </c:pt>
                <c:pt idx="4">
                  <c:v>факт 2025</c:v>
                </c:pt>
              </c:strCache>
            </c:strRef>
          </c:cat>
          <c:val>
            <c:numRef>
              <c:f>Лист1!$C$2:$C$6</c:f>
              <c:numCache>
                <c:formatCode>0%</c:formatCode>
                <c:ptCount val="5"/>
                <c:pt idx="1">
                  <c:v>1</c:v>
                </c:pt>
                <c:pt idx="2">
                  <c:v>1</c:v>
                </c:pt>
                <c:pt idx="3">
                  <c:v>1</c:v>
                </c:pt>
                <c:pt idx="4">
                  <c:v>1</c:v>
                </c:pt>
              </c:numCache>
            </c:numRef>
          </c:val>
          <c:extLst xmlns:c16r2="http://schemas.microsoft.com/office/drawing/2015/06/chart">
            <c:ext xmlns:c16="http://schemas.microsoft.com/office/drawing/2014/chart" uri="{C3380CC4-5D6E-409C-BE32-E72D297353CC}">
              <c16:uniqueId val="{00000005-5CBF-4E79-A5C9-6C0DA4E5C3C5}"/>
            </c:ext>
          </c:extLst>
        </c:ser>
        <c:dLbls>
          <c:showLegendKey val="0"/>
          <c:showVal val="0"/>
          <c:showCatName val="0"/>
          <c:showSerName val="0"/>
          <c:showPercent val="0"/>
          <c:showBubbleSize val="0"/>
        </c:dLbls>
        <c:gapWidth val="150"/>
        <c:overlap val="100"/>
        <c:axId val="226875976"/>
        <c:axId val="226874408"/>
      </c:barChart>
      <c:catAx>
        <c:axId val="226875976"/>
        <c:scaling>
          <c:orientation val="minMax"/>
        </c:scaling>
        <c:delete val="1"/>
        <c:axPos val="l"/>
        <c:numFmt formatCode="General" sourceLinked="1"/>
        <c:majorTickMark val="none"/>
        <c:minorTickMark val="none"/>
        <c:tickLblPos val="none"/>
        <c:crossAx val="226874408"/>
        <c:crosses val="autoZero"/>
        <c:auto val="1"/>
        <c:lblAlgn val="ctr"/>
        <c:lblOffset val="100"/>
        <c:noMultiLvlLbl val="0"/>
      </c:catAx>
      <c:valAx>
        <c:axId val="226874408"/>
        <c:scaling>
          <c:orientation val="minMax"/>
        </c:scaling>
        <c:delete val="1"/>
        <c:axPos val="b"/>
        <c:numFmt formatCode="0%" sourceLinked="1"/>
        <c:majorTickMark val="none"/>
        <c:minorTickMark val="none"/>
        <c:tickLblPos val="none"/>
        <c:crossAx val="2268759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Лист1!$B$1</c:f>
              <c:strCache>
                <c:ptCount val="1"/>
                <c:pt idx="0">
                  <c:v>Пожилые граждане и инвалиды</c:v>
                </c:pt>
              </c:strCache>
            </c:strRef>
          </c:tx>
          <c:spPr>
            <a:solidFill>
              <a:schemeClr val="accent1"/>
            </a:solidFill>
            <a:ln>
              <a:noFill/>
            </a:ln>
            <a:effectLst/>
            <a:sp3d/>
          </c:spPr>
          <c:invertIfNegative val="0"/>
          <c:dLbls>
            <c:dLbl>
              <c:idx val="0"/>
              <c:layout/>
              <c:tx>
                <c:rich>
                  <a:bodyPr/>
                  <a:lstStyle/>
                  <a:p>
                    <a:r>
                      <a:rPr lang="ru-RU" smtClean="0"/>
                      <a:t> 193 чел.</a:t>
                    </a:r>
                    <a:endParaRPr lang="ru-RU"/>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ru-RU" smtClean="0"/>
                      <a:t>206 чел.</a:t>
                    </a:r>
                    <a:endParaRPr lang="ru-RU"/>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ru-RU" smtClean="0"/>
                      <a:t>220 чел.</a:t>
                    </a:r>
                    <a:endParaRPr lang="ru-RU"/>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200 чел.</c:v>
                </c:pt>
                <c:pt idx="1">
                  <c:v>217 чел.</c:v>
                </c:pt>
                <c:pt idx="2">
                  <c:v>228 чел.</c:v>
                </c:pt>
              </c:strCache>
            </c:strRef>
          </c:cat>
          <c:val>
            <c:numRef>
              <c:f>Лист1!$B$2:$B$4</c:f>
              <c:numCache>
                <c:formatCode>General</c:formatCode>
                <c:ptCount val="3"/>
                <c:pt idx="0">
                  <c:v>193</c:v>
                </c:pt>
                <c:pt idx="1">
                  <c:v>206</c:v>
                </c:pt>
                <c:pt idx="2">
                  <c:v>220</c:v>
                </c:pt>
              </c:numCache>
            </c:numRef>
          </c:val>
        </c:ser>
        <c:ser>
          <c:idx val="1"/>
          <c:order val="1"/>
          <c:tx>
            <c:strRef>
              <c:f>Лист1!$C$1</c:f>
              <c:strCache>
                <c:ptCount val="1"/>
                <c:pt idx="0">
                  <c:v>Участники СВО</c:v>
                </c:pt>
              </c:strCache>
            </c:strRef>
          </c:tx>
          <c:spPr>
            <a:solidFill>
              <a:schemeClr val="accent2"/>
            </a:solidFill>
            <a:ln>
              <a:noFill/>
            </a:ln>
            <a:effectLst/>
            <a:sp3d/>
          </c:spPr>
          <c:invertIfNegative val="0"/>
          <c:dLbls>
            <c:dLbl>
              <c:idx val="0"/>
              <c:layout/>
              <c:tx>
                <c:rich>
                  <a:bodyPr/>
                  <a:lstStyle/>
                  <a:p>
                    <a:r>
                      <a:rPr lang="ru-RU" smtClean="0"/>
                      <a:t> 7 чел.</a:t>
                    </a:r>
                    <a:endParaRPr lang="ru-RU"/>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ru-RU" smtClean="0"/>
                      <a:t>11 чел.</a:t>
                    </a:r>
                    <a:endParaRPr lang="ru-RU"/>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ru-RU" smtClean="0"/>
                      <a:t>8 чел.</a:t>
                    </a:r>
                    <a:endParaRPr lang="ru-RU"/>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200 чел.</c:v>
                </c:pt>
                <c:pt idx="1">
                  <c:v>217 чел.</c:v>
                </c:pt>
                <c:pt idx="2">
                  <c:v>228 чел.</c:v>
                </c:pt>
              </c:strCache>
            </c:strRef>
          </c:cat>
          <c:val>
            <c:numRef>
              <c:f>Лист1!$C$2:$C$4</c:f>
              <c:numCache>
                <c:formatCode>General</c:formatCode>
                <c:ptCount val="3"/>
                <c:pt idx="0">
                  <c:v>7</c:v>
                </c:pt>
                <c:pt idx="1">
                  <c:v>11</c:v>
                </c:pt>
                <c:pt idx="2">
                  <c:v>8</c:v>
                </c:pt>
              </c:numCache>
            </c:numRef>
          </c:val>
        </c:ser>
        <c:dLbls>
          <c:showLegendKey val="0"/>
          <c:showVal val="1"/>
          <c:showCatName val="0"/>
          <c:showSerName val="0"/>
          <c:showPercent val="0"/>
          <c:showBubbleSize val="0"/>
        </c:dLbls>
        <c:gapWidth val="79"/>
        <c:shape val="box"/>
        <c:axId val="226876760"/>
        <c:axId val="226872840"/>
        <c:axId val="0"/>
        <c:extLst>
          <c:ext xmlns:c15="http://schemas.microsoft.com/office/drawing/2012/chart" uri="{02D57815-91ED-43cb-92C2-25804820EDAC}">
            <c15:filteredBarSeries>
              <c15:ser>
                <c:idx val="2"/>
                <c:order val="2"/>
                <c:tx>
                  <c:strRef>
                    <c:extLst>
                      <c:ext uri="{02D57815-91ED-43cb-92C2-25804820EDAC}">
                        <c15:formulaRef>
                          <c15:sqref>Лист1!$D$1</c15:sqref>
                        </c15:formulaRef>
                      </c:ext>
                    </c:extLst>
                    <c:strCache>
                      <c:ptCount val="1"/>
                      <c:pt idx="0">
                        <c:v>Столбец1</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Лист1!$A$2:$A$4</c15:sqref>
                        </c15:formulaRef>
                      </c:ext>
                    </c:extLst>
                    <c:strCache>
                      <c:ptCount val="3"/>
                      <c:pt idx="0">
                        <c:v>200 чел.</c:v>
                      </c:pt>
                      <c:pt idx="1">
                        <c:v>217 чел.</c:v>
                      </c:pt>
                      <c:pt idx="2">
                        <c:v>228 чел.</c:v>
                      </c:pt>
                    </c:strCache>
                  </c:strRef>
                </c:cat>
                <c:val>
                  <c:numRef>
                    <c:extLst>
                      <c:ext uri="{02D57815-91ED-43cb-92C2-25804820EDAC}">
                        <c15:formulaRef>
                          <c15:sqref>Лист1!$D$2:$D$4</c15:sqref>
                        </c15:formulaRef>
                      </c:ext>
                    </c:extLst>
                    <c:numCache>
                      <c:formatCode>General</c:formatCode>
                      <c:ptCount val="3"/>
                    </c:numCache>
                  </c:numRef>
                </c:val>
              </c15:ser>
            </c15:filteredBarSeries>
          </c:ext>
        </c:extLst>
      </c:bar3DChart>
      <c:catAx>
        <c:axId val="2268767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ru-RU"/>
          </a:p>
        </c:txPr>
        <c:crossAx val="226872840"/>
        <c:crosses val="autoZero"/>
        <c:auto val="1"/>
        <c:lblAlgn val="ctr"/>
        <c:lblOffset val="100"/>
        <c:noMultiLvlLbl val="0"/>
      </c:catAx>
      <c:valAx>
        <c:axId val="226872840"/>
        <c:scaling>
          <c:orientation val="minMax"/>
        </c:scaling>
        <c:delete val="1"/>
        <c:axPos val="l"/>
        <c:numFmt formatCode="General" sourceLinked="1"/>
        <c:majorTickMark val="none"/>
        <c:minorTickMark val="none"/>
        <c:tickLblPos val="nextTo"/>
        <c:crossAx val="22687676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Лист1!$B$1</c:f>
              <c:strCache>
                <c:ptCount val="1"/>
                <c:pt idx="0">
                  <c:v>Пожилые граждане и инвалиды</c:v>
                </c:pt>
              </c:strCache>
            </c:strRef>
          </c:tx>
          <c:spPr>
            <a:solidFill>
              <a:schemeClr val="accent1"/>
            </a:solidFill>
            <a:ln>
              <a:noFill/>
            </a:ln>
            <a:effectLst/>
            <a:sp3d/>
          </c:spPr>
          <c:invertIfNegative val="0"/>
          <c:dLbls>
            <c:dLbl>
              <c:idx val="0"/>
              <c:layout>
                <c:manualLayout>
                  <c:x val="-2.6375820973388252E-3"/>
                  <c:y val="0"/>
                </c:manualLayout>
              </c:layout>
              <c:tx>
                <c:rich>
                  <a:bodyPr/>
                  <a:lstStyle/>
                  <a:p>
                    <a:r>
                      <a:rPr lang="ru-RU" dirty="0" smtClean="0"/>
                      <a:t> 288 чел.</a:t>
                    </a:r>
                    <a:endParaRPr lang="ru-RU"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ru-RU" dirty="0" smtClean="0"/>
                      <a:t>293 чел.</a:t>
                    </a:r>
                    <a:endParaRPr lang="ru-RU"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ru-RU" dirty="0" smtClean="0"/>
                      <a:t>1540 чел.</a:t>
                    </a:r>
                    <a:endParaRPr lang="ru-RU"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2026 г.</c:v>
                </c:pt>
                <c:pt idx="1">
                  <c:v>2027 г.</c:v>
                </c:pt>
                <c:pt idx="2">
                  <c:v>2028 г</c:v>
                </c:pt>
              </c:strCache>
            </c:strRef>
          </c:cat>
          <c:val>
            <c:numRef>
              <c:f>Лист1!$B$2:$B$4</c:f>
              <c:numCache>
                <c:formatCode>General</c:formatCode>
                <c:ptCount val="3"/>
                <c:pt idx="0">
                  <c:v>288</c:v>
                </c:pt>
                <c:pt idx="1">
                  <c:v>293</c:v>
                </c:pt>
                <c:pt idx="2">
                  <c:v>1540</c:v>
                </c:pt>
              </c:numCache>
            </c:numRef>
          </c:val>
        </c:ser>
        <c:ser>
          <c:idx val="2"/>
          <c:order val="1"/>
          <c:tx>
            <c:strRef>
              <c:f>Лист1!$D$1</c:f>
              <c:strCache>
                <c:ptCount val="1"/>
                <c:pt idx="0">
                  <c:v>Столбец1</c:v>
                </c:pt>
              </c:strCache>
              <c:extLst xmlns:c15="http://schemas.microsoft.com/office/drawing/2012/chart"/>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Лист1!$A$2:$A$4</c:f>
              <c:strCache>
                <c:ptCount val="3"/>
                <c:pt idx="0">
                  <c:v>200 чел.</c:v>
                </c:pt>
                <c:pt idx="1">
                  <c:v>217 чел.</c:v>
                </c:pt>
                <c:pt idx="2">
                  <c:v>228 чел.</c:v>
                </c:pt>
              </c:strCache>
              <c:extLst xmlns:c15="http://schemas.microsoft.com/office/drawing/2012/chart"/>
            </c:strRef>
          </c:cat>
          <c:val>
            <c:numRef>
              <c:f>Лист1!$D$2:$D$4</c:f>
              <c:numCache>
                <c:formatCode>General</c:formatCode>
                <c:ptCount val="3"/>
              </c:numCache>
              <c:extLst xmlns:c15="http://schemas.microsoft.com/office/drawing/2012/chart"/>
            </c:numRef>
          </c:val>
        </c:ser>
        <c:dLbls>
          <c:showLegendKey val="0"/>
          <c:showVal val="1"/>
          <c:showCatName val="0"/>
          <c:showSerName val="0"/>
          <c:showPercent val="0"/>
          <c:showBubbleSize val="0"/>
        </c:dLbls>
        <c:gapWidth val="79"/>
        <c:shape val="box"/>
        <c:axId val="226873624"/>
        <c:axId val="226872448"/>
        <c:axId val="0"/>
        <c:extLst/>
      </c:bar3DChart>
      <c:catAx>
        <c:axId val="226873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ru-RU"/>
          </a:p>
        </c:txPr>
        <c:crossAx val="226872448"/>
        <c:crosses val="autoZero"/>
        <c:auto val="1"/>
        <c:lblAlgn val="ctr"/>
        <c:lblOffset val="100"/>
        <c:noMultiLvlLbl val="0"/>
      </c:catAx>
      <c:valAx>
        <c:axId val="226872448"/>
        <c:scaling>
          <c:orientation val="minMax"/>
        </c:scaling>
        <c:delete val="1"/>
        <c:axPos val="l"/>
        <c:numFmt formatCode="General" sourceLinked="1"/>
        <c:majorTickMark val="none"/>
        <c:minorTickMark val="none"/>
        <c:tickLblPos val="none"/>
        <c:crossAx val="226873624"/>
        <c:crosses val="autoZero"/>
        <c:crossBetween val="between"/>
      </c:valAx>
    </c:plotArea>
    <c:legend>
      <c:legendPos val="t"/>
      <c:legendEntry>
        <c:idx val="1"/>
        <c:delete val="1"/>
      </c:legendEntry>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1197732324969621"/>
          <c:y val="5.527113214984903E-2"/>
          <c:w val="0.86830388618263266"/>
          <c:h val="0.71917750128721492"/>
        </c:manualLayout>
      </c:layout>
      <c:barChart>
        <c:barDir val="col"/>
        <c:grouping val="clustered"/>
        <c:varyColors val="0"/>
        <c:ser>
          <c:idx val="0"/>
          <c:order val="0"/>
          <c:tx>
            <c:strRef>
              <c:f>Лист1!$B$1</c:f>
              <c:strCache>
                <c:ptCount val="1"/>
                <c:pt idx="0">
                  <c:v>2025</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Лист1!$A$2:$A$8</c:f>
              <c:strCache>
                <c:ptCount val="7"/>
                <c:pt idx="0">
                  <c:v>Занятость</c:v>
                </c:pt>
                <c:pt idx="1">
                  <c:v>Жилье детей-сирот</c:v>
                </c:pt>
                <c:pt idx="2">
                  <c:v>Поддержка пожилых</c:v>
                </c:pt>
                <c:pt idx="3">
                  <c:v>Прочие меры </c:v>
                </c:pt>
                <c:pt idx="4">
                  <c:v>Семьи с детьми, опека</c:v>
                </c:pt>
                <c:pt idx="5">
                  <c:v>Содержание учреждений</c:v>
                </c:pt>
                <c:pt idx="6">
                  <c:v>меры участникам СВО</c:v>
                </c:pt>
              </c:strCache>
            </c:strRef>
          </c:cat>
          <c:val>
            <c:numRef>
              <c:f>Лист1!$B$2:$B$8</c:f>
              <c:numCache>
                <c:formatCode>General</c:formatCode>
                <c:ptCount val="7"/>
                <c:pt idx="0">
                  <c:v>190.9</c:v>
                </c:pt>
                <c:pt idx="1">
                  <c:v>394.8</c:v>
                </c:pt>
                <c:pt idx="2">
                  <c:v>414.2</c:v>
                </c:pt>
                <c:pt idx="3">
                  <c:v>768.4</c:v>
                </c:pt>
                <c:pt idx="4">
                  <c:v>942.9</c:v>
                </c:pt>
                <c:pt idx="5">
                  <c:v>1079</c:v>
                </c:pt>
                <c:pt idx="6">
                  <c:v>1516.8</c:v>
                </c:pt>
              </c:numCache>
            </c:numRef>
          </c:val>
        </c:ser>
        <c:ser>
          <c:idx val="1"/>
          <c:order val="1"/>
          <c:tx>
            <c:strRef>
              <c:f>Лист1!$C$1</c:f>
              <c:strCache>
                <c:ptCount val="1"/>
                <c:pt idx="0">
                  <c:v>2026</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Лист1!$A$2:$A$8</c:f>
              <c:strCache>
                <c:ptCount val="7"/>
                <c:pt idx="0">
                  <c:v>Занятость</c:v>
                </c:pt>
                <c:pt idx="1">
                  <c:v>Жилье детей-сирот</c:v>
                </c:pt>
                <c:pt idx="2">
                  <c:v>Поддержка пожилых</c:v>
                </c:pt>
                <c:pt idx="3">
                  <c:v>Прочие меры </c:v>
                </c:pt>
                <c:pt idx="4">
                  <c:v>Семьи с детьми, опека</c:v>
                </c:pt>
                <c:pt idx="5">
                  <c:v>Содержание учреждений</c:v>
                </c:pt>
                <c:pt idx="6">
                  <c:v>меры участникам СВО</c:v>
                </c:pt>
              </c:strCache>
            </c:strRef>
          </c:cat>
          <c:val>
            <c:numRef>
              <c:f>Лист1!$C$2:$C$8</c:f>
              <c:numCache>
                <c:formatCode>General</c:formatCode>
                <c:ptCount val="7"/>
                <c:pt idx="0">
                  <c:v>205.8</c:v>
                </c:pt>
                <c:pt idx="1">
                  <c:v>473.2</c:v>
                </c:pt>
                <c:pt idx="2">
                  <c:v>424.2</c:v>
                </c:pt>
                <c:pt idx="3">
                  <c:v>582.9</c:v>
                </c:pt>
                <c:pt idx="4">
                  <c:v>1066.0999999999999</c:v>
                </c:pt>
                <c:pt idx="5">
                  <c:v>1419.5</c:v>
                </c:pt>
                <c:pt idx="6">
                  <c:v>557.29999999999995</c:v>
                </c:pt>
              </c:numCache>
            </c:numRef>
          </c:val>
        </c:ser>
        <c:dLbls>
          <c:showLegendKey val="0"/>
          <c:showVal val="1"/>
          <c:showCatName val="0"/>
          <c:showSerName val="0"/>
          <c:showPercent val="0"/>
          <c:showBubbleSize val="0"/>
        </c:dLbls>
        <c:gapWidth val="75"/>
        <c:axId val="119601088"/>
        <c:axId val="119461128"/>
      </c:barChart>
      <c:catAx>
        <c:axId val="119601088"/>
        <c:scaling>
          <c:orientation val="minMax"/>
        </c:scaling>
        <c:delete val="0"/>
        <c:axPos val="b"/>
        <c:numFmt formatCode="General" sourceLinked="0"/>
        <c:majorTickMark val="none"/>
        <c:minorTickMark val="none"/>
        <c:tickLblPos val="nextTo"/>
        <c:crossAx val="119461128"/>
        <c:crosses val="autoZero"/>
        <c:auto val="1"/>
        <c:lblAlgn val="ctr"/>
        <c:lblOffset val="100"/>
        <c:noMultiLvlLbl val="0"/>
      </c:catAx>
      <c:valAx>
        <c:axId val="119461128"/>
        <c:scaling>
          <c:orientation val="minMax"/>
        </c:scaling>
        <c:delete val="0"/>
        <c:axPos val="l"/>
        <c:numFmt formatCode="General" sourceLinked="1"/>
        <c:majorTickMark val="none"/>
        <c:minorTickMark val="none"/>
        <c:tickLblPos val="nextTo"/>
        <c:crossAx val="119601088"/>
        <c:crosses val="autoZero"/>
        <c:crossBetween val="between"/>
      </c:valAx>
    </c:plotArea>
    <c:legend>
      <c:legendPos val="b"/>
      <c:layout>
        <c:manualLayout>
          <c:xMode val="edge"/>
          <c:yMode val="edge"/>
          <c:x val="0.1908380625556223"/>
          <c:y val="3.7143891287254219E-2"/>
          <c:w val="0.14659952839040902"/>
          <c:h val="7.5203614512968503E-2"/>
        </c:manualLayout>
      </c:layout>
      <c:overlay val="0"/>
    </c:legend>
    <c:plotVisOnly val="1"/>
    <c:dispBlanksAs val="zero"/>
    <c:showDLblsOverMax val="0"/>
  </c:chart>
  <c:txPr>
    <a:bodyPr/>
    <a:lstStyle/>
    <a:p>
      <a:pPr>
        <a:defRPr sz="1400" b="1">
          <a:latin typeface="Times New Roman" pitchFamily="18" charset="0"/>
          <a:cs typeface="Times New Roman" pitchFamily="18" charset="0"/>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275297222208598"/>
          <c:y val="7.7518225111156247E-2"/>
          <c:w val="0.84118254334385667"/>
          <c:h val="0.66474159573776015"/>
        </c:manualLayout>
      </c:layout>
      <c:barChart>
        <c:barDir val="bar"/>
        <c:grouping val="clustered"/>
        <c:varyColors val="0"/>
        <c:ser>
          <c:idx val="0"/>
          <c:order val="0"/>
          <c:tx>
            <c:strRef>
              <c:f>Лист1!$B$1</c:f>
              <c:strCache>
                <c:ptCount val="1"/>
                <c:pt idx="0">
                  <c:v>всего</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Лист1!$A$2:$A$4</c:f>
              <c:strCache>
                <c:ptCount val="3"/>
                <c:pt idx="0">
                  <c:v>2024</c:v>
                </c:pt>
                <c:pt idx="1">
                  <c:v>2025</c:v>
                </c:pt>
                <c:pt idx="2">
                  <c:v>2026</c:v>
                </c:pt>
              </c:strCache>
            </c:strRef>
          </c:cat>
          <c:val>
            <c:numRef>
              <c:f>Лист1!$B$2:$B$4</c:f>
              <c:numCache>
                <c:formatCode>_(* #,##0.00_);_(* \(#,##0.00\);_(* "-"??_);_(@_)</c:formatCode>
                <c:ptCount val="3"/>
                <c:pt idx="0" formatCode="General">
                  <c:v>4.2</c:v>
                </c:pt>
                <c:pt idx="1">
                  <c:v>5.5</c:v>
                </c:pt>
                <c:pt idx="2">
                  <c:v>4.8</c:v>
                </c:pt>
              </c:numCache>
            </c:numRef>
          </c:val>
        </c:ser>
        <c:ser>
          <c:idx val="1"/>
          <c:order val="1"/>
          <c:tx>
            <c:strRef>
              <c:f>Лист1!$C$1</c:f>
              <c:strCache>
                <c:ptCount val="1"/>
                <c:pt idx="0">
                  <c:v>меры поддержки</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Лист1!$A$2:$A$4</c:f>
              <c:strCache>
                <c:ptCount val="3"/>
                <c:pt idx="0">
                  <c:v>2024</c:v>
                </c:pt>
                <c:pt idx="1">
                  <c:v>2025</c:v>
                </c:pt>
                <c:pt idx="2">
                  <c:v>2026</c:v>
                </c:pt>
              </c:strCache>
            </c:strRef>
          </c:cat>
          <c:val>
            <c:numRef>
              <c:f>Лист1!$C$2:$C$4</c:f>
              <c:numCache>
                <c:formatCode>_(* #,##0.00_);_(* \(#,##0.00\);_(* "-"??_);_(@_)</c:formatCode>
                <c:ptCount val="3"/>
                <c:pt idx="0">
                  <c:v>3.2</c:v>
                </c:pt>
                <c:pt idx="1">
                  <c:v>4.3</c:v>
                </c:pt>
                <c:pt idx="2">
                  <c:v>3.2</c:v>
                </c:pt>
              </c:numCache>
            </c:numRef>
          </c:val>
        </c:ser>
        <c:dLbls>
          <c:showLegendKey val="0"/>
          <c:showVal val="1"/>
          <c:showCatName val="0"/>
          <c:showSerName val="0"/>
          <c:showPercent val="0"/>
          <c:showBubbleSize val="0"/>
        </c:dLbls>
        <c:gapWidth val="75"/>
        <c:axId val="220027224"/>
        <c:axId val="122121416"/>
      </c:barChart>
      <c:catAx>
        <c:axId val="220027224"/>
        <c:scaling>
          <c:orientation val="minMax"/>
        </c:scaling>
        <c:delete val="0"/>
        <c:axPos val="l"/>
        <c:numFmt formatCode="General" sourceLinked="0"/>
        <c:majorTickMark val="none"/>
        <c:minorTickMark val="none"/>
        <c:tickLblPos val="nextTo"/>
        <c:crossAx val="122121416"/>
        <c:crosses val="autoZero"/>
        <c:auto val="1"/>
        <c:lblAlgn val="ctr"/>
        <c:lblOffset val="100"/>
        <c:noMultiLvlLbl val="0"/>
      </c:catAx>
      <c:valAx>
        <c:axId val="122121416"/>
        <c:scaling>
          <c:orientation val="minMax"/>
        </c:scaling>
        <c:delete val="1"/>
        <c:axPos val="b"/>
        <c:numFmt formatCode="General" sourceLinked="1"/>
        <c:majorTickMark val="none"/>
        <c:minorTickMark val="none"/>
        <c:tickLblPos val="nextTo"/>
        <c:crossAx val="220027224"/>
        <c:crosses val="autoZero"/>
        <c:crossBetween val="between"/>
      </c:valAx>
    </c:plotArea>
    <c:legend>
      <c:legendPos val="b"/>
      <c:layout/>
      <c:overlay val="0"/>
    </c:legend>
    <c:plotVisOnly val="1"/>
    <c:dispBlanksAs val="gap"/>
    <c:showDLblsOverMax val="0"/>
  </c:chart>
  <c:txPr>
    <a:bodyPr/>
    <a:lstStyle/>
    <a:p>
      <a:pPr>
        <a:defRPr sz="1800"/>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ru-RU"/>
              <a:t>Численность получателей мер социальной поддержки из числа многодетных семей </a:t>
            </a:r>
          </a:p>
        </c:rich>
      </c:tx>
      <c:layout>
        <c:manualLayout>
          <c:xMode val="edge"/>
          <c:yMode val="edge"/>
          <c:x val="0.15745323805327271"/>
          <c:y val="3.2407407407407426E-2"/>
        </c:manualLayout>
      </c:layout>
      <c:overlay val="0"/>
      <c:spPr>
        <a:noFill/>
        <a:ln>
          <a:noFill/>
        </a:ln>
        <a:effectLst/>
      </c:spPr>
    </c:title>
    <c:autoTitleDeleted val="0"/>
    <c:plotArea>
      <c:layout/>
      <c:barChart>
        <c:barDir val="bar"/>
        <c:grouping val="clustered"/>
        <c:varyColors val="0"/>
        <c:ser>
          <c:idx val="0"/>
          <c:order val="0"/>
          <c:tx>
            <c:strRef>
              <c:f>Лист1!$B$1</c:f>
              <c:strCache>
                <c:ptCount val="1"/>
                <c:pt idx="0">
                  <c:v>многодетные семьи, чел</c:v>
                </c:pt>
              </c:strCache>
            </c:strRef>
          </c:tx>
          <c:spPr>
            <a:solidFill>
              <a:schemeClr val="accent1"/>
            </a:solidFill>
            <a:ln w="19050">
              <a:solidFill>
                <a:schemeClr val="lt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dLbl>
              <c:idx val="2"/>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2023 год </c:v>
                </c:pt>
                <c:pt idx="1">
                  <c:v>2024 год </c:v>
                </c:pt>
                <c:pt idx="2">
                  <c:v>2025 год</c:v>
                </c:pt>
              </c:strCache>
            </c:strRef>
          </c:cat>
          <c:val>
            <c:numRef>
              <c:f>Лист1!$B$2:$B$4</c:f>
              <c:numCache>
                <c:formatCode>General</c:formatCode>
                <c:ptCount val="3"/>
                <c:pt idx="0">
                  <c:v>9173</c:v>
                </c:pt>
                <c:pt idx="1">
                  <c:v>7629</c:v>
                </c:pt>
                <c:pt idx="2">
                  <c:v>8772</c:v>
                </c:pt>
              </c:numCache>
            </c:numRef>
          </c:val>
        </c:ser>
        <c:dLbls>
          <c:showLegendKey val="0"/>
          <c:showVal val="0"/>
          <c:showCatName val="0"/>
          <c:showSerName val="0"/>
          <c:showPercent val="0"/>
          <c:showBubbleSize val="0"/>
        </c:dLbls>
        <c:gapWidth val="100"/>
        <c:axId val="221732672"/>
        <c:axId val="119458352"/>
      </c:barChart>
      <c:valAx>
        <c:axId val="119458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vert="horz"/>
          <a:lstStyle/>
          <a:p>
            <a:pPr>
              <a:defRPr/>
            </a:pPr>
            <a:endParaRPr lang="ru-RU"/>
          </a:p>
        </c:txPr>
        <c:crossAx val="221732672"/>
        <c:crosses val="autoZero"/>
        <c:crossBetween val="between"/>
      </c:valAx>
      <c:catAx>
        <c:axId val="22173267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ru-RU"/>
          </a:p>
        </c:txPr>
        <c:crossAx val="119458352"/>
        <c:crosses val="autoZero"/>
        <c:auto val="1"/>
        <c:lblAlgn val="ctr"/>
        <c:lblOffset val="100"/>
        <c:noMultiLvlLbl val="0"/>
      </c:catAx>
      <c:spPr>
        <a:noFill/>
        <a:ln>
          <a:noFill/>
        </a:ln>
        <a:effectLst/>
      </c:spPr>
    </c:plotArea>
    <c:legend>
      <c:legendPos val="b"/>
      <c:layout/>
      <c:overlay val="0"/>
      <c:spPr>
        <a:noFill/>
        <a:ln>
          <a:noFill/>
        </a:ln>
        <a:effectLst/>
      </c:spPr>
      <c:txPr>
        <a:bodyPr rot="0" vert="horz"/>
        <a:lstStyle/>
        <a:p>
          <a:pPr>
            <a:defRPr/>
          </a:pPr>
          <a:endParaRPr lang="ru-RU"/>
        </a:p>
      </c:txPr>
    </c:legend>
    <c:plotVisOnly val="1"/>
    <c:dispBlanksAs val="gap"/>
    <c:showDLblsOverMax val="0"/>
  </c:chart>
  <c:spPr>
    <a:noFill/>
    <a:ln>
      <a:noFill/>
    </a:ln>
    <a:effectLst/>
  </c:spPr>
  <c:txPr>
    <a:bodyPr/>
    <a:lstStyle/>
    <a:p>
      <a:pPr>
        <a:defRPr b="1">
          <a:latin typeface="Times New Roman" pitchFamily="18" charset="0"/>
          <a:cs typeface="Times New Roman" pitchFamily="18"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800"/>
            </a:pPr>
            <a:r>
              <a:rPr lang="ru-RU" sz="1800"/>
              <a:t>Финансирование, млн. руб. </a:t>
            </a:r>
          </a:p>
        </c:rich>
      </c:tx>
      <c:layout>
        <c:manualLayout>
          <c:xMode val="edge"/>
          <c:yMode val="edge"/>
          <c:x val="0.38391169945185294"/>
          <c:y val="0.10954060833379599"/>
        </c:manualLayout>
      </c:layout>
      <c:overlay val="0"/>
      <c:spPr>
        <a:noFill/>
        <a:ln>
          <a:noFill/>
        </a:ln>
        <a:effectLst/>
      </c:spPr>
    </c:title>
    <c:autoTitleDeleted val="0"/>
    <c:plotArea>
      <c:layout>
        <c:manualLayout>
          <c:layoutTarget val="inner"/>
          <c:xMode val="edge"/>
          <c:yMode val="edge"/>
          <c:x val="0.18093851879221909"/>
          <c:y val="0.27671117183893068"/>
          <c:w val="0.77832072858580659"/>
          <c:h val="0.51589049016613653"/>
        </c:manualLayout>
      </c:layout>
      <c:barChart>
        <c:barDir val="col"/>
        <c:grouping val="percentStacked"/>
        <c:varyColors val="0"/>
        <c:ser>
          <c:idx val="0"/>
          <c:order val="0"/>
          <c:tx>
            <c:strRef>
              <c:f>Лист1!$B$1</c:f>
              <c:strCache>
                <c:ptCount val="1"/>
                <c:pt idx="0">
                  <c:v>дети в ТЖС</c:v>
                </c:pt>
              </c:strCache>
            </c:strRef>
          </c:tx>
          <c:spPr>
            <a:solidFill>
              <a:schemeClr val="accent1"/>
            </a:solidFill>
            <a:ln>
              <a:noFill/>
            </a:ln>
            <a:effectLst/>
          </c:spPr>
          <c:invertIfNegative val="0"/>
          <c:dLbls>
            <c:spPr>
              <a:noFill/>
              <a:ln>
                <a:noFill/>
              </a:ln>
              <a:effectLst/>
            </c:spPr>
            <c:txPr>
              <a:bodyPr rot="0" vert="horz"/>
              <a:lstStyle/>
              <a:p>
                <a:pPr>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2023 г.</c:v>
                </c:pt>
                <c:pt idx="1">
                  <c:v>2024 г.</c:v>
                </c:pt>
                <c:pt idx="2">
                  <c:v>2025 г.</c:v>
                </c:pt>
              </c:strCache>
            </c:strRef>
          </c:cat>
          <c:val>
            <c:numRef>
              <c:f>Лист1!$B$2:$B$4</c:f>
              <c:numCache>
                <c:formatCode>General</c:formatCode>
                <c:ptCount val="3"/>
                <c:pt idx="0">
                  <c:v>21</c:v>
                </c:pt>
                <c:pt idx="1">
                  <c:v>21.5</c:v>
                </c:pt>
                <c:pt idx="2">
                  <c:v>22.6</c:v>
                </c:pt>
              </c:numCache>
            </c:numRef>
          </c:val>
          <c:extLst xmlns:c16r2="http://schemas.microsoft.com/office/drawing/2015/06/chart">
            <c:ext xmlns:c16="http://schemas.microsoft.com/office/drawing/2014/chart" uri="{C3380CC4-5D6E-409C-BE32-E72D297353CC}">
              <c16:uniqueId val="{00000000-889B-4753-90AC-0AA3BEA8D5DE}"/>
            </c:ext>
          </c:extLst>
        </c:ser>
        <c:ser>
          <c:idx val="1"/>
          <c:order val="1"/>
          <c:tx>
            <c:strRef>
              <c:f>Лист1!$C$1</c:f>
              <c:strCache>
                <c:ptCount val="1"/>
                <c:pt idx="0">
                  <c:v>дети уч. СВО</c:v>
                </c:pt>
              </c:strCache>
            </c:strRef>
          </c:tx>
          <c:spPr>
            <a:solidFill>
              <a:schemeClr val="accent2"/>
            </a:solidFill>
            <a:ln>
              <a:noFill/>
            </a:ln>
            <a:effectLst/>
          </c:spPr>
          <c:invertIfNegative val="0"/>
          <c:dLbls>
            <c:dLbl>
              <c:idx val="2"/>
              <c:layout/>
              <c:tx>
                <c:rich>
                  <a:bodyPr/>
                  <a:lstStyle/>
                  <a:p>
                    <a:r>
                      <a:rPr lang="en-US" smtClean="0"/>
                      <a:t>21,7</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vert="horz"/>
              <a:lstStyle/>
              <a:p>
                <a:pPr>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2023 г.</c:v>
                </c:pt>
                <c:pt idx="1">
                  <c:v>2024 г.</c:v>
                </c:pt>
                <c:pt idx="2">
                  <c:v>2025 г.</c:v>
                </c:pt>
              </c:strCache>
            </c:strRef>
          </c:cat>
          <c:val>
            <c:numRef>
              <c:f>Лист1!$C$2:$C$4</c:f>
              <c:numCache>
                <c:formatCode>General</c:formatCode>
                <c:ptCount val="3"/>
                <c:pt idx="0">
                  <c:v>4.5</c:v>
                </c:pt>
                <c:pt idx="1">
                  <c:v>12.5</c:v>
                </c:pt>
                <c:pt idx="2">
                  <c:v>15.7</c:v>
                </c:pt>
              </c:numCache>
            </c:numRef>
          </c:val>
          <c:extLst xmlns:c16r2="http://schemas.microsoft.com/office/drawing/2015/06/chart">
            <c:ext xmlns:c16="http://schemas.microsoft.com/office/drawing/2014/chart" uri="{C3380CC4-5D6E-409C-BE32-E72D297353CC}">
              <c16:uniqueId val="{00000001-889B-4753-90AC-0AA3BEA8D5DE}"/>
            </c:ext>
          </c:extLst>
        </c:ser>
        <c:dLbls>
          <c:showLegendKey val="0"/>
          <c:showVal val="0"/>
          <c:showCatName val="0"/>
          <c:showSerName val="0"/>
          <c:showPercent val="0"/>
          <c:showBubbleSize val="0"/>
        </c:dLbls>
        <c:gapWidth val="150"/>
        <c:overlap val="100"/>
        <c:axId val="221731888"/>
        <c:axId val="221727968"/>
      </c:barChart>
      <c:catAx>
        <c:axId val="22173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ru-RU"/>
          </a:p>
        </c:txPr>
        <c:crossAx val="221727968"/>
        <c:crosses val="autoZero"/>
        <c:auto val="1"/>
        <c:lblAlgn val="ctr"/>
        <c:lblOffset val="100"/>
        <c:noMultiLvlLbl val="0"/>
      </c:catAx>
      <c:valAx>
        <c:axId val="221727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ru-RU"/>
          </a:p>
        </c:txPr>
        <c:crossAx val="221731888"/>
        <c:crosses val="autoZero"/>
        <c:crossBetween val="between"/>
      </c:valAx>
      <c:spPr>
        <a:noFill/>
        <a:ln>
          <a:noFill/>
        </a:ln>
        <a:effectLst/>
      </c:spPr>
    </c:plotArea>
    <c:legend>
      <c:legendPos val="b"/>
      <c:layout>
        <c:manualLayout>
          <c:xMode val="edge"/>
          <c:yMode val="edge"/>
          <c:x val="8.2992150187270568E-3"/>
          <c:y val="0.92633851476023199"/>
          <c:w val="0.92786932862914262"/>
          <c:h val="5.6068890936997358E-2"/>
        </c:manualLayout>
      </c:layout>
      <c:overlay val="0"/>
      <c:spPr>
        <a:noFill/>
        <a:ln>
          <a:noFill/>
        </a:ln>
        <a:effectLst/>
      </c:spPr>
      <c:txPr>
        <a:bodyPr rot="0" vert="horz"/>
        <a:lstStyle/>
        <a:p>
          <a:pPr>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1">
          <a:solidFill>
            <a:schemeClr val="tx1"/>
          </a:solidFill>
          <a:latin typeface="Times New Roman" pitchFamily="18" charset="0"/>
          <a:cs typeface="Times New Roman" pitchFamily="18" charset="0"/>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ru-RU" dirty="0"/>
              <a:t>Количество оздоровленных </a:t>
            </a:r>
            <a:r>
              <a:rPr lang="ru-RU" dirty="0" smtClean="0"/>
              <a:t>детей, чел. </a:t>
            </a:r>
            <a:endParaRPr lang="ru-RU" dirty="0"/>
          </a:p>
        </c:rich>
      </c:tx>
      <c:layout>
        <c:manualLayout>
          <c:xMode val="edge"/>
          <c:yMode val="edge"/>
          <c:x val="0.2828422766446001"/>
          <c:y val="4.0006516393948678E-3"/>
        </c:manualLayout>
      </c:layout>
      <c:overlay val="0"/>
      <c:spPr>
        <a:noFill/>
        <a:ln>
          <a:noFill/>
        </a:ln>
        <a:effectLst/>
      </c:spPr>
    </c:title>
    <c:autoTitleDeleted val="0"/>
    <c:plotArea>
      <c:layout>
        <c:manualLayout>
          <c:layoutTarget val="inner"/>
          <c:xMode val="edge"/>
          <c:yMode val="edge"/>
          <c:x val="0.14198759945566153"/>
          <c:y val="0.11900060523951712"/>
          <c:w val="0.80920664712564749"/>
          <c:h val="0.73028836030794675"/>
        </c:manualLayout>
      </c:layout>
      <c:barChart>
        <c:barDir val="col"/>
        <c:grouping val="percentStacked"/>
        <c:varyColors val="0"/>
        <c:ser>
          <c:idx val="0"/>
          <c:order val="0"/>
          <c:tx>
            <c:strRef>
              <c:f>Лист1!$B$1</c:f>
              <c:strCache>
                <c:ptCount val="1"/>
                <c:pt idx="0">
                  <c:v>дети в ТЖС</c:v>
                </c:pt>
              </c:strCache>
            </c:strRef>
          </c:tx>
          <c:spPr>
            <a:solidFill>
              <a:schemeClr val="accent1"/>
            </a:solidFill>
            <a:ln>
              <a:noFill/>
            </a:ln>
            <a:effectLst/>
          </c:spPr>
          <c:invertIfNegative val="0"/>
          <c:dLbls>
            <c:dLbl>
              <c:idx val="2"/>
              <c:layout/>
              <c:tx>
                <c:rich>
                  <a:bodyPr/>
                  <a:lstStyle/>
                  <a:p>
                    <a:r>
                      <a:rPr lang="en-US" sz="1200" dirty="0" smtClean="0"/>
                      <a:t>11631</a:t>
                    </a:r>
                    <a:endParaRPr lang="en-US" sz="1200"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vert="horz"/>
              <a:lstStyle/>
              <a:p>
                <a:pPr>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2023 г.</c:v>
                </c:pt>
                <c:pt idx="1">
                  <c:v>2024 г.</c:v>
                </c:pt>
                <c:pt idx="2">
                  <c:v>2025 г.</c:v>
                </c:pt>
              </c:strCache>
            </c:strRef>
          </c:cat>
          <c:val>
            <c:numRef>
              <c:f>Лист1!$B$2:$B$4</c:f>
              <c:numCache>
                <c:formatCode>General</c:formatCode>
                <c:ptCount val="3"/>
                <c:pt idx="0">
                  <c:v>11300</c:v>
                </c:pt>
                <c:pt idx="1">
                  <c:v>11624</c:v>
                </c:pt>
                <c:pt idx="2">
                  <c:v>11462</c:v>
                </c:pt>
              </c:numCache>
            </c:numRef>
          </c:val>
          <c:extLst xmlns:c16r2="http://schemas.microsoft.com/office/drawing/2015/06/chart">
            <c:ext xmlns:c16="http://schemas.microsoft.com/office/drawing/2014/chart" uri="{C3380CC4-5D6E-409C-BE32-E72D297353CC}">
              <c16:uniqueId val="{00000000-3CB8-48F6-94DE-05BA829E686C}"/>
            </c:ext>
          </c:extLst>
        </c:ser>
        <c:ser>
          <c:idx val="1"/>
          <c:order val="1"/>
          <c:tx>
            <c:strRef>
              <c:f>Лист1!$C$1</c:f>
              <c:strCache>
                <c:ptCount val="1"/>
                <c:pt idx="0">
                  <c:v>дети уч. СВО</c:v>
                </c:pt>
              </c:strCache>
            </c:strRef>
          </c:tx>
          <c:spPr>
            <a:solidFill>
              <a:schemeClr val="accent2"/>
            </a:solidFill>
            <a:ln>
              <a:noFill/>
            </a:ln>
            <a:effectLst/>
          </c:spPr>
          <c:invertIfNegative val="0"/>
          <c:dLbls>
            <c:dLbl>
              <c:idx val="2"/>
              <c:layout/>
              <c:tx>
                <c:rich>
                  <a:bodyPr/>
                  <a:lstStyle/>
                  <a:p>
                    <a:r>
                      <a:rPr lang="en-US" smtClean="0"/>
                      <a:t>1230</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vert="horz"/>
              <a:lstStyle/>
              <a:p>
                <a:pPr>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2023 г.</c:v>
                </c:pt>
                <c:pt idx="1">
                  <c:v>2024 г.</c:v>
                </c:pt>
                <c:pt idx="2">
                  <c:v>2025 г.</c:v>
                </c:pt>
              </c:strCache>
            </c:strRef>
          </c:cat>
          <c:val>
            <c:numRef>
              <c:f>Лист1!$C$2:$C$4</c:f>
              <c:numCache>
                <c:formatCode>General</c:formatCode>
                <c:ptCount val="3"/>
                <c:pt idx="0">
                  <c:v>191</c:v>
                </c:pt>
                <c:pt idx="1">
                  <c:v>549</c:v>
                </c:pt>
                <c:pt idx="2">
                  <c:v>650</c:v>
                </c:pt>
              </c:numCache>
            </c:numRef>
          </c:val>
          <c:extLst xmlns:c16r2="http://schemas.microsoft.com/office/drawing/2015/06/chart">
            <c:ext xmlns:c16="http://schemas.microsoft.com/office/drawing/2014/chart" uri="{C3380CC4-5D6E-409C-BE32-E72D297353CC}">
              <c16:uniqueId val="{00000001-3CB8-48F6-94DE-05BA829E686C}"/>
            </c:ext>
          </c:extLst>
        </c:ser>
        <c:dLbls>
          <c:showLegendKey val="0"/>
          <c:showVal val="0"/>
          <c:showCatName val="0"/>
          <c:showSerName val="0"/>
          <c:showPercent val="0"/>
          <c:showBubbleSize val="0"/>
        </c:dLbls>
        <c:gapWidth val="150"/>
        <c:overlap val="100"/>
        <c:axId val="221728752"/>
        <c:axId val="221733064"/>
      </c:barChart>
      <c:catAx>
        <c:axId val="22172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ru-RU"/>
          </a:p>
        </c:txPr>
        <c:crossAx val="221733064"/>
        <c:crosses val="autoZero"/>
        <c:auto val="1"/>
        <c:lblAlgn val="ctr"/>
        <c:lblOffset val="100"/>
        <c:noMultiLvlLbl val="0"/>
      </c:catAx>
      <c:valAx>
        <c:axId val="221733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ru-RU"/>
          </a:p>
        </c:txPr>
        <c:crossAx val="221728752"/>
        <c:crosses val="autoZero"/>
        <c:crossBetween val="between"/>
      </c:valAx>
      <c:spPr>
        <a:noFill/>
        <a:ln>
          <a:noFill/>
        </a:ln>
        <a:effectLst/>
      </c:spPr>
    </c:plotArea>
    <c:legend>
      <c:legendPos val="b"/>
      <c:layout>
        <c:manualLayout>
          <c:xMode val="edge"/>
          <c:yMode val="edge"/>
          <c:x val="6.4428623631384685E-2"/>
          <c:y val="0.94273298644867642"/>
          <c:w val="0.87114275273723052"/>
          <c:h val="5.7267013551324034E-2"/>
        </c:manualLayout>
      </c:layout>
      <c:overlay val="0"/>
      <c:spPr>
        <a:noFill/>
        <a:ln>
          <a:noFill/>
        </a:ln>
        <a:effectLst/>
      </c:spPr>
      <c:txPr>
        <a:bodyPr rot="0" vert="horz"/>
        <a:lstStyle/>
        <a:p>
          <a:pPr>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latin typeface="Times New Roman" pitchFamily="18" charset="0"/>
          <a:cs typeface="Times New Roman" pitchFamily="18" charset="0"/>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explosion val="25"/>
          <c:dPt>
            <c:idx val="0"/>
            <c:bubble3D val="0"/>
            <c:explosion val="8"/>
          </c:dPt>
          <c:dPt>
            <c:idx val="2"/>
            <c:bubble3D val="0"/>
            <c:spPr>
              <a:solidFill>
                <a:srgbClr val="FFC000"/>
              </a:solidFill>
            </c:spPr>
          </c:dPt>
          <c:cat>
            <c:strRef>
              <c:f>Лист1!$A$2:$A$4</c:f>
              <c:strCache>
                <c:ptCount val="3"/>
                <c:pt idx="0">
                  <c:v>Кв. 1</c:v>
                </c:pt>
                <c:pt idx="1">
                  <c:v>Кв. 2</c:v>
                </c:pt>
                <c:pt idx="2">
                  <c:v>Кв. 3</c:v>
                </c:pt>
              </c:strCache>
            </c:strRef>
          </c:cat>
          <c:val>
            <c:numRef>
              <c:f>Лист1!$B$2:$B$4</c:f>
              <c:numCache>
                <c:formatCode>General</c:formatCode>
                <c:ptCount val="3"/>
                <c:pt idx="0">
                  <c:v>312</c:v>
                </c:pt>
                <c:pt idx="1">
                  <c:v>500</c:v>
                </c:pt>
                <c:pt idx="2">
                  <c:v>34</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noFill/>
        <a:ln w="6350">
          <a:noFill/>
        </a:ln>
      </c:spPr>
    </c:floor>
    <c:sideWall>
      <c:thickness val="0"/>
      <c:spPr>
        <a:noFill/>
        <a:ln w="25400">
          <a:noFill/>
        </a:ln>
      </c:spPr>
    </c:sideWall>
    <c:backWall>
      <c:thickness val="0"/>
      <c:spPr>
        <a:noFill/>
        <a:ln w="25400">
          <a:noFill/>
        </a:ln>
      </c:spPr>
    </c:backWall>
    <c:plotArea>
      <c:layout>
        <c:manualLayout>
          <c:layoutTarget val="inner"/>
          <c:xMode val="edge"/>
          <c:yMode val="edge"/>
          <c:x val="3.2868523318652684E-2"/>
          <c:y val="2.739725288608217E-2"/>
          <c:w val="0.9342629533626946"/>
          <c:h val="0.92465755456327403"/>
        </c:manualLayout>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0000"/>
              </a:solidFill>
            </c:spPr>
          </c:dPt>
          <c:dPt>
            <c:idx val="1"/>
            <c:invertIfNegative val="0"/>
            <c:bubble3D val="0"/>
            <c:spPr>
              <a:solidFill>
                <a:srgbClr val="FFFF00"/>
              </a:solidFill>
            </c:spPr>
          </c:dPt>
          <c:cat>
            <c:strRef>
              <c:f>Лист1!$A$2:$A$3</c:f>
              <c:strCache>
                <c:ptCount val="2"/>
                <c:pt idx="0">
                  <c:v>Категория 1</c:v>
                </c:pt>
                <c:pt idx="1">
                  <c:v>Категория 2</c:v>
                </c:pt>
              </c:strCache>
            </c:strRef>
          </c:cat>
          <c:val>
            <c:numRef>
              <c:f>Лист1!$B$2:$B$3</c:f>
              <c:numCache>
                <c:formatCode>General</c:formatCode>
                <c:ptCount val="2"/>
                <c:pt idx="0">
                  <c:v>237</c:v>
                </c:pt>
                <c:pt idx="1">
                  <c:v>166</c:v>
                </c:pt>
              </c:numCache>
            </c:numRef>
          </c:val>
        </c:ser>
        <c:dLbls>
          <c:showLegendKey val="0"/>
          <c:showVal val="0"/>
          <c:showCatName val="0"/>
          <c:showSerName val="0"/>
          <c:showPercent val="0"/>
          <c:showBubbleSize val="0"/>
        </c:dLbls>
        <c:gapWidth val="150"/>
        <c:shape val="cylinder"/>
        <c:axId val="221730712"/>
        <c:axId val="221729536"/>
        <c:axId val="0"/>
      </c:bar3DChart>
      <c:catAx>
        <c:axId val="221730712"/>
        <c:scaling>
          <c:orientation val="minMax"/>
        </c:scaling>
        <c:delete val="1"/>
        <c:axPos val="b"/>
        <c:numFmt formatCode="General" sourceLinked="0"/>
        <c:majorTickMark val="out"/>
        <c:minorTickMark val="none"/>
        <c:tickLblPos val="none"/>
        <c:crossAx val="221729536"/>
        <c:crosses val="autoZero"/>
        <c:auto val="1"/>
        <c:lblAlgn val="ctr"/>
        <c:lblOffset val="100"/>
        <c:noMultiLvlLbl val="0"/>
      </c:catAx>
      <c:valAx>
        <c:axId val="221729536"/>
        <c:scaling>
          <c:orientation val="minMax"/>
        </c:scaling>
        <c:delete val="1"/>
        <c:axPos val="l"/>
        <c:numFmt formatCode="General" sourceLinked="1"/>
        <c:majorTickMark val="out"/>
        <c:minorTickMark val="none"/>
        <c:tickLblPos val="none"/>
        <c:crossAx val="221730712"/>
        <c:crosses val="autoZero"/>
        <c:crossBetween val="between"/>
      </c:valAx>
      <c:spPr>
        <a:ln w="25400">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diagrams/_rels/data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image" Target="../media/image60.jpg"/><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image" Target="../media/image60.jpg"/><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CFDAD-D714-4C76-892B-2262181A07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096B169C-3627-4CC9-BA4E-426676529E59}">
      <dgm:prSet phldrT="[Текст]" custT="1"/>
      <dgm:spPr>
        <a:solidFill>
          <a:schemeClr val="accent1">
            <a:lumMod val="40000"/>
            <a:lumOff val="60000"/>
          </a:schemeClr>
        </a:solidFill>
      </dgm:spPr>
      <dgm:t>
        <a:bodyPr/>
        <a:lstStyle/>
        <a:p>
          <a:pPr algn="ctr"/>
          <a:r>
            <a:rPr lang="ru-RU" sz="1400" b="1" dirty="0" smtClean="0">
              <a:solidFill>
                <a:schemeClr val="tx1"/>
              </a:solidFill>
              <a:latin typeface="Times New Roman" pitchFamily="18" charset="0"/>
              <a:ea typeface="PT Astra Serif" pitchFamily="18" charset="-52"/>
              <a:cs typeface="Times New Roman" pitchFamily="18" charset="0"/>
            </a:rPr>
            <a:t>составляется учреждением в сфере социальной поддержки населения по месту жительства или месту пребывания участника СВО   </a:t>
          </a:r>
          <a:endParaRPr lang="ru-RU" sz="1400" b="1" dirty="0">
            <a:solidFill>
              <a:schemeClr val="tx1"/>
            </a:solidFill>
            <a:latin typeface="Times New Roman" pitchFamily="18" charset="0"/>
            <a:ea typeface="PT Astra Serif" pitchFamily="18" charset="-52"/>
            <a:cs typeface="Times New Roman" pitchFamily="18" charset="0"/>
          </a:endParaRPr>
        </a:p>
      </dgm:t>
    </dgm:pt>
    <dgm:pt modelId="{A5DC843A-F347-4CAB-8D53-90A1A5ED2E49}" type="parTrans" cxnId="{8A6C9E10-B23A-4458-BDAE-4CF697A70F52}">
      <dgm:prSet/>
      <dgm:spPr/>
      <dgm:t>
        <a:bodyPr/>
        <a:lstStyle/>
        <a:p>
          <a:endParaRPr lang="ru-RU" sz="1400">
            <a:latin typeface="Times New Roman" pitchFamily="18" charset="0"/>
            <a:cs typeface="Times New Roman" pitchFamily="18" charset="0"/>
          </a:endParaRPr>
        </a:p>
      </dgm:t>
    </dgm:pt>
    <dgm:pt modelId="{048F6787-2340-4BA3-AC02-D029CFE6FD52}" type="sibTrans" cxnId="{8A6C9E10-B23A-4458-BDAE-4CF697A70F52}">
      <dgm:prSet/>
      <dgm:spPr/>
      <dgm:t>
        <a:bodyPr/>
        <a:lstStyle/>
        <a:p>
          <a:endParaRPr lang="ru-RU" sz="1400">
            <a:latin typeface="Times New Roman" pitchFamily="18" charset="0"/>
            <a:cs typeface="Times New Roman" pitchFamily="18" charset="0"/>
          </a:endParaRPr>
        </a:p>
      </dgm:t>
    </dgm:pt>
    <dgm:pt modelId="{773D603B-78F2-472B-8CD5-EBF7D09A84BD}">
      <dgm:prSet phldrT="[Текст]" custT="1"/>
      <dgm:spPr/>
      <dgm:t>
        <a:bodyPr/>
        <a:lstStyle/>
        <a:p>
          <a:endParaRPr lang="ru-RU" sz="1400" dirty="0">
            <a:latin typeface="Times New Roman" pitchFamily="18" charset="0"/>
            <a:cs typeface="Times New Roman" pitchFamily="18" charset="0"/>
          </a:endParaRPr>
        </a:p>
      </dgm:t>
    </dgm:pt>
    <dgm:pt modelId="{307E074B-2B9C-4307-8AFC-4B731A20F391}" type="parTrans" cxnId="{5AAC6E3C-6EC3-418B-9689-DDE64FB34EEC}">
      <dgm:prSet/>
      <dgm:spPr/>
      <dgm:t>
        <a:bodyPr/>
        <a:lstStyle/>
        <a:p>
          <a:endParaRPr lang="ru-RU" sz="1400">
            <a:latin typeface="Times New Roman" pitchFamily="18" charset="0"/>
            <a:cs typeface="Times New Roman" pitchFamily="18" charset="0"/>
          </a:endParaRPr>
        </a:p>
      </dgm:t>
    </dgm:pt>
    <dgm:pt modelId="{44584EE2-5754-4DA4-A350-45D96EBE285F}" type="sibTrans" cxnId="{5AAC6E3C-6EC3-418B-9689-DDE64FB34EEC}">
      <dgm:prSet/>
      <dgm:spPr/>
      <dgm:t>
        <a:bodyPr/>
        <a:lstStyle/>
        <a:p>
          <a:endParaRPr lang="ru-RU" sz="1400">
            <a:latin typeface="Times New Roman" pitchFamily="18" charset="0"/>
            <a:cs typeface="Times New Roman" pitchFamily="18" charset="0"/>
          </a:endParaRPr>
        </a:p>
      </dgm:t>
    </dgm:pt>
    <dgm:pt modelId="{06729D5C-A5C3-4C74-AEBC-8FCD9D36FC11}">
      <dgm:prSet phldrT="[Текст]" custT="1"/>
      <dgm:spPr>
        <a:solidFill>
          <a:schemeClr val="accent1">
            <a:lumMod val="40000"/>
            <a:lumOff val="60000"/>
          </a:schemeClr>
        </a:solidFill>
      </dgm:spPr>
      <dgm:t>
        <a:bodyPr/>
        <a:lstStyle/>
        <a:p>
          <a:pPr algn="ctr"/>
          <a:r>
            <a:rPr lang="ru-RU" sz="1400" b="1" dirty="0" smtClean="0">
              <a:solidFill>
                <a:schemeClr val="tx1"/>
              </a:solidFill>
              <a:latin typeface="Times New Roman" pitchFamily="18" charset="0"/>
              <a:ea typeface="PT Astra Serif" pitchFamily="18" charset="-52"/>
              <a:cs typeface="Times New Roman" pitchFamily="18" charset="0"/>
            </a:rPr>
            <a:t>При поступлении информации об участнике СВО от органов местного самоуправления, органов государственной власти РА, военных комиссариатов устанавливается первичный контакт с членами семей участников СВО и погибших (умерших) в ходе участия в СВО</a:t>
          </a:r>
          <a:endParaRPr lang="ru-RU" sz="1400" b="1" dirty="0">
            <a:solidFill>
              <a:schemeClr val="tx1"/>
            </a:solidFill>
            <a:latin typeface="Times New Roman" pitchFamily="18" charset="0"/>
            <a:ea typeface="PT Astra Serif" pitchFamily="18" charset="-52"/>
            <a:cs typeface="Times New Roman" pitchFamily="18" charset="0"/>
          </a:endParaRPr>
        </a:p>
      </dgm:t>
    </dgm:pt>
    <dgm:pt modelId="{2CD29DEA-193E-469F-B40D-52C9BA762903}" type="parTrans" cxnId="{DE501A19-D474-4B35-A9E5-07BE11C03A6F}">
      <dgm:prSet/>
      <dgm:spPr/>
      <dgm:t>
        <a:bodyPr/>
        <a:lstStyle/>
        <a:p>
          <a:endParaRPr lang="ru-RU" sz="1400">
            <a:latin typeface="Times New Roman" pitchFamily="18" charset="0"/>
            <a:cs typeface="Times New Roman" pitchFamily="18" charset="0"/>
          </a:endParaRPr>
        </a:p>
      </dgm:t>
    </dgm:pt>
    <dgm:pt modelId="{D6BACF17-F441-4EE5-A4D5-B50DF89699A7}" type="sibTrans" cxnId="{DE501A19-D474-4B35-A9E5-07BE11C03A6F}">
      <dgm:prSet/>
      <dgm:spPr/>
      <dgm:t>
        <a:bodyPr/>
        <a:lstStyle/>
        <a:p>
          <a:endParaRPr lang="ru-RU" sz="1400">
            <a:latin typeface="Times New Roman" pitchFamily="18" charset="0"/>
            <a:cs typeface="Times New Roman" pitchFamily="18" charset="0"/>
          </a:endParaRPr>
        </a:p>
      </dgm:t>
    </dgm:pt>
    <dgm:pt modelId="{654F78F8-8048-4650-B244-CBE68457E624}">
      <dgm:prSet custT="1"/>
      <dgm:spPr>
        <a:solidFill>
          <a:schemeClr val="accent1">
            <a:lumMod val="40000"/>
            <a:lumOff val="60000"/>
          </a:schemeClr>
        </a:solidFill>
      </dgm:spPr>
      <dgm:t>
        <a:bodyPr/>
        <a:lstStyle/>
        <a:p>
          <a:pPr algn="ctr"/>
          <a:r>
            <a:rPr lang="ru-RU" sz="1400" b="1" u="none" dirty="0" smtClean="0">
              <a:solidFill>
                <a:schemeClr val="tx1"/>
              </a:solidFill>
              <a:latin typeface="Times New Roman" pitchFamily="18" charset="0"/>
              <a:ea typeface="PT Astra Serif" pitchFamily="18" charset="-52"/>
              <a:cs typeface="Times New Roman" pitchFamily="18" charset="0"/>
            </a:rPr>
            <a:t>В социальном паспорте участника СВО заполняются: </a:t>
          </a:r>
        </a:p>
        <a:p>
          <a:pPr algn="ctr"/>
          <a:r>
            <a:rPr lang="ru-RU" sz="1400" b="1" u="none" dirty="0" smtClean="0">
              <a:solidFill>
                <a:schemeClr val="tx1"/>
              </a:solidFill>
              <a:latin typeface="Times New Roman" pitchFamily="18" charset="0"/>
              <a:ea typeface="PT Astra Serif" pitchFamily="18" charset="-52"/>
              <a:cs typeface="Times New Roman" pitchFamily="18" charset="0"/>
            </a:rPr>
            <a:t>общие сведения об участнике СВО,</a:t>
          </a:r>
        </a:p>
        <a:p>
          <a:pPr algn="ctr"/>
          <a:r>
            <a:rPr lang="ru-RU" sz="1400" b="1" dirty="0" smtClean="0">
              <a:solidFill>
                <a:schemeClr val="tx1"/>
              </a:solidFill>
              <a:latin typeface="Times New Roman" pitchFamily="18" charset="0"/>
              <a:ea typeface="PT Astra Serif" pitchFamily="18" charset="-52"/>
              <a:cs typeface="Times New Roman" pitchFamily="18" charset="0"/>
            </a:rPr>
            <a:t>сведения о совместно проживающих членах семьи,</a:t>
          </a:r>
        </a:p>
        <a:p>
          <a:pPr algn="ctr"/>
          <a:r>
            <a:rPr lang="ru-RU" sz="1400" b="1" dirty="0" smtClean="0">
              <a:solidFill>
                <a:schemeClr val="tx1"/>
              </a:solidFill>
              <a:latin typeface="Times New Roman" pitchFamily="18" charset="0"/>
              <a:ea typeface="PT Astra Serif" pitchFamily="18" charset="-52"/>
              <a:cs typeface="Times New Roman" pitchFamily="18" charset="0"/>
            </a:rPr>
            <a:t>в каких видах помощи нуждается семья участника СВО,</a:t>
          </a:r>
        </a:p>
        <a:p>
          <a:pPr algn="ctr"/>
          <a:r>
            <a:rPr lang="ru-RU" sz="1400" b="1" dirty="0" smtClean="0">
              <a:solidFill>
                <a:schemeClr val="tx1"/>
              </a:solidFill>
              <a:latin typeface="Times New Roman" pitchFamily="18" charset="0"/>
              <a:ea typeface="PT Astra Serif" pitchFamily="18" charset="-52"/>
              <a:cs typeface="Times New Roman" pitchFamily="18" charset="0"/>
            </a:rPr>
            <a:t> мероприятия сопровождения семьи участника СВО</a:t>
          </a:r>
          <a:endParaRPr lang="ru-RU" sz="1400" b="1" u="none" dirty="0">
            <a:solidFill>
              <a:schemeClr val="tx1"/>
            </a:solidFill>
            <a:latin typeface="Times New Roman" pitchFamily="18" charset="0"/>
            <a:ea typeface="PT Astra Serif" pitchFamily="18" charset="-52"/>
            <a:cs typeface="Times New Roman" pitchFamily="18" charset="0"/>
          </a:endParaRPr>
        </a:p>
      </dgm:t>
    </dgm:pt>
    <dgm:pt modelId="{765E6F58-54BB-4529-8265-677530190590}" type="parTrans" cxnId="{3B49A09E-33D6-43ED-A3CD-4DAE3821D167}">
      <dgm:prSet/>
      <dgm:spPr/>
      <dgm:t>
        <a:bodyPr/>
        <a:lstStyle/>
        <a:p>
          <a:endParaRPr lang="ru-RU">
            <a:latin typeface="Times New Roman" pitchFamily="18" charset="0"/>
            <a:cs typeface="Times New Roman" pitchFamily="18" charset="0"/>
          </a:endParaRPr>
        </a:p>
      </dgm:t>
    </dgm:pt>
    <dgm:pt modelId="{2E31BE79-5872-422F-8FFE-4736756E7277}" type="sibTrans" cxnId="{3B49A09E-33D6-43ED-A3CD-4DAE3821D167}">
      <dgm:prSet/>
      <dgm:spPr/>
      <dgm:t>
        <a:bodyPr/>
        <a:lstStyle/>
        <a:p>
          <a:endParaRPr lang="ru-RU">
            <a:latin typeface="Times New Roman" pitchFamily="18" charset="0"/>
            <a:cs typeface="Times New Roman" pitchFamily="18" charset="0"/>
          </a:endParaRPr>
        </a:p>
      </dgm:t>
    </dgm:pt>
    <dgm:pt modelId="{2C8412FE-F846-4CE9-B24F-84CF8F30DD38}">
      <dgm:prSet/>
      <dgm:spPr/>
      <dgm:t>
        <a:bodyPr/>
        <a:lstStyle/>
        <a:p>
          <a:endParaRPr lang="ru-RU" dirty="0">
            <a:latin typeface="Times New Roman" pitchFamily="18" charset="0"/>
            <a:cs typeface="Times New Roman" pitchFamily="18" charset="0"/>
          </a:endParaRPr>
        </a:p>
      </dgm:t>
    </dgm:pt>
    <dgm:pt modelId="{48D700E4-8126-45D4-BEAB-DA242C3D9919}" type="parTrans" cxnId="{EC0B06CD-BE6A-44DC-9B4D-69EE3D5CC3E3}">
      <dgm:prSet/>
      <dgm:spPr/>
      <dgm:t>
        <a:bodyPr/>
        <a:lstStyle/>
        <a:p>
          <a:endParaRPr lang="ru-RU">
            <a:latin typeface="Times New Roman" pitchFamily="18" charset="0"/>
            <a:cs typeface="Times New Roman" pitchFamily="18" charset="0"/>
          </a:endParaRPr>
        </a:p>
      </dgm:t>
    </dgm:pt>
    <dgm:pt modelId="{7435BC28-FC3C-4632-A5CF-962656A716A1}" type="sibTrans" cxnId="{EC0B06CD-BE6A-44DC-9B4D-69EE3D5CC3E3}">
      <dgm:prSet/>
      <dgm:spPr/>
      <dgm:t>
        <a:bodyPr/>
        <a:lstStyle/>
        <a:p>
          <a:endParaRPr lang="ru-RU">
            <a:latin typeface="Times New Roman" pitchFamily="18" charset="0"/>
            <a:cs typeface="Times New Roman" pitchFamily="18" charset="0"/>
          </a:endParaRPr>
        </a:p>
      </dgm:t>
    </dgm:pt>
    <dgm:pt modelId="{816E18E3-7BC6-456F-B325-3B87E1CEC2D2}" type="pres">
      <dgm:prSet presAssocID="{E94CFDAD-D714-4C76-892B-2262181A0730}" presName="linear" presStyleCnt="0">
        <dgm:presLayoutVars>
          <dgm:animLvl val="lvl"/>
          <dgm:resizeHandles val="exact"/>
        </dgm:presLayoutVars>
      </dgm:prSet>
      <dgm:spPr/>
      <dgm:t>
        <a:bodyPr/>
        <a:lstStyle/>
        <a:p>
          <a:endParaRPr lang="ru-RU"/>
        </a:p>
      </dgm:t>
    </dgm:pt>
    <dgm:pt modelId="{9A511857-7E21-44DA-9FDF-1909D6269F58}" type="pres">
      <dgm:prSet presAssocID="{096B169C-3627-4CC9-BA4E-426676529E59}" presName="parentText" presStyleLbl="node1" presStyleIdx="0" presStyleCnt="3" custScaleY="83257">
        <dgm:presLayoutVars>
          <dgm:chMax val="0"/>
          <dgm:bulletEnabled val="1"/>
        </dgm:presLayoutVars>
      </dgm:prSet>
      <dgm:spPr/>
      <dgm:t>
        <a:bodyPr/>
        <a:lstStyle/>
        <a:p>
          <a:endParaRPr lang="ru-RU"/>
        </a:p>
      </dgm:t>
    </dgm:pt>
    <dgm:pt modelId="{7E3EE70B-AE66-4E89-8B66-A79D75A21E04}" type="pres">
      <dgm:prSet presAssocID="{096B169C-3627-4CC9-BA4E-426676529E59}" presName="childText" presStyleLbl="revTx" presStyleIdx="0" presStyleCnt="2">
        <dgm:presLayoutVars>
          <dgm:bulletEnabled val="1"/>
        </dgm:presLayoutVars>
      </dgm:prSet>
      <dgm:spPr/>
      <dgm:t>
        <a:bodyPr/>
        <a:lstStyle/>
        <a:p>
          <a:endParaRPr lang="ru-RU"/>
        </a:p>
      </dgm:t>
    </dgm:pt>
    <dgm:pt modelId="{3BD86502-F6E3-4B6C-8C67-7F73DF132E8E}" type="pres">
      <dgm:prSet presAssocID="{06729D5C-A5C3-4C74-AEBC-8FCD9D36FC11}" presName="parentText" presStyleLbl="node1" presStyleIdx="1" presStyleCnt="3" custScaleY="98367">
        <dgm:presLayoutVars>
          <dgm:chMax val="0"/>
          <dgm:bulletEnabled val="1"/>
        </dgm:presLayoutVars>
      </dgm:prSet>
      <dgm:spPr/>
      <dgm:t>
        <a:bodyPr/>
        <a:lstStyle/>
        <a:p>
          <a:endParaRPr lang="ru-RU"/>
        </a:p>
      </dgm:t>
    </dgm:pt>
    <dgm:pt modelId="{08530970-BE9D-47AA-B35A-A593B45862BD}" type="pres">
      <dgm:prSet presAssocID="{D6BACF17-F441-4EE5-A4D5-B50DF89699A7}" presName="spacer" presStyleCnt="0"/>
      <dgm:spPr/>
    </dgm:pt>
    <dgm:pt modelId="{CCD4C5EE-D8B9-4EA7-8475-B7786DCC52BB}" type="pres">
      <dgm:prSet presAssocID="{654F78F8-8048-4650-B244-CBE68457E624}" presName="parentText" presStyleLbl="node1" presStyleIdx="2" presStyleCnt="3" custScaleY="124179">
        <dgm:presLayoutVars>
          <dgm:chMax val="0"/>
          <dgm:bulletEnabled val="1"/>
        </dgm:presLayoutVars>
      </dgm:prSet>
      <dgm:spPr/>
      <dgm:t>
        <a:bodyPr/>
        <a:lstStyle/>
        <a:p>
          <a:endParaRPr lang="ru-RU"/>
        </a:p>
      </dgm:t>
    </dgm:pt>
    <dgm:pt modelId="{620DD901-DB5A-498D-B22E-E3DE102361B7}" type="pres">
      <dgm:prSet presAssocID="{654F78F8-8048-4650-B244-CBE68457E624}" presName="childText" presStyleLbl="revTx" presStyleIdx="1" presStyleCnt="2">
        <dgm:presLayoutVars>
          <dgm:bulletEnabled val="1"/>
        </dgm:presLayoutVars>
      </dgm:prSet>
      <dgm:spPr/>
      <dgm:t>
        <a:bodyPr/>
        <a:lstStyle/>
        <a:p>
          <a:endParaRPr lang="ru-RU"/>
        </a:p>
      </dgm:t>
    </dgm:pt>
  </dgm:ptLst>
  <dgm:cxnLst>
    <dgm:cxn modelId="{12E91977-AF33-4E4C-9F08-194867CD2B8B}" type="presOf" srcId="{E94CFDAD-D714-4C76-892B-2262181A0730}" destId="{816E18E3-7BC6-456F-B325-3B87E1CEC2D2}" srcOrd="0" destOrd="0" presId="urn:microsoft.com/office/officeart/2005/8/layout/vList2"/>
    <dgm:cxn modelId="{AD0C418B-D44F-4A1A-B53F-08DFF266535C}" type="presOf" srcId="{2C8412FE-F846-4CE9-B24F-84CF8F30DD38}" destId="{620DD901-DB5A-498D-B22E-E3DE102361B7}" srcOrd="0" destOrd="0" presId="urn:microsoft.com/office/officeart/2005/8/layout/vList2"/>
    <dgm:cxn modelId="{EC0B06CD-BE6A-44DC-9B4D-69EE3D5CC3E3}" srcId="{654F78F8-8048-4650-B244-CBE68457E624}" destId="{2C8412FE-F846-4CE9-B24F-84CF8F30DD38}" srcOrd="0" destOrd="0" parTransId="{48D700E4-8126-45D4-BEAB-DA242C3D9919}" sibTransId="{7435BC28-FC3C-4632-A5CF-962656A716A1}"/>
    <dgm:cxn modelId="{D12C07BC-3B2B-48CF-A03B-82AA843E17B9}" type="presOf" srcId="{654F78F8-8048-4650-B244-CBE68457E624}" destId="{CCD4C5EE-D8B9-4EA7-8475-B7786DCC52BB}" srcOrd="0" destOrd="0" presId="urn:microsoft.com/office/officeart/2005/8/layout/vList2"/>
    <dgm:cxn modelId="{DE501A19-D474-4B35-A9E5-07BE11C03A6F}" srcId="{E94CFDAD-D714-4C76-892B-2262181A0730}" destId="{06729D5C-A5C3-4C74-AEBC-8FCD9D36FC11}" srcOrd="1" destOrd="0" parTransId="{2CD29DEA-193E-469F-B40D-52C9BA762903}" sibTransId="{D6BACF17-F441-4EE5-A4D5-B50DF89699A7}"/>
    <dgm:cxn modelId="{5AAC6E3C-6EC3-418B-9689-DDE64FB34EEC}" srcId="{096B169C-3627-4CC9-BA4E-426676529E59}" destId="{773D603B-78F2-472B-8CD5-EBF7D09A84BD}" srcOrd="0" destOrd="0" parTransId="{307E074B-2B9C-4307-8AFC-4B731A20F391}" sibTransId="{44584EE2-5754-4DA4-A350-45D96EBE285F}"/>
    <dgm:cxn modelId="{3B49A09E-33D6-43ED-A3CD-4DAE3821D167}" srcId="{E94CFDAD-D714-4C76-892B-2262181A0730}" destId="{654F78F8-8048-4650-B244-CBE68457E624}" srcOrd="2" destOrd="0" parTransId="{765E6F58-54BB-4529-8265-677530190590}" sibTransId="{2E31BE79-5872-422F-8FFE-4736756E7277}"/>
    <dgm:cxn modelId="{B3779AAE-8734-41E6-8439-922370D899DE}" type="presOf" srcId="{06729D5C-A5C3-4C74-AEBC-8FCD9D36FC11}" destId="{3BD86502-F6E3-4B6C-8C67-7F73DF132E8E}" srcOrd="0" destOrd="0" presId="urn:microsoft.com/office/officeart/2005/8/layout/vList2"/>
    <dgm:cxn modelId="{5D59F4A6-D8F4-49FF-B8B4-5ED2A9DCE839}" type="presOf" srcId="{096B169C-3627-4CC9-BA4E-426676529E59}" destId="{9A511857-7E21-44DA-9FDF-1909D6269F58}" srcOrd="0" destOrd="0" presId="urn:microsoft.com/office/officeart/2005/8/layout/vList2"/>
    <dgm:cxn modelId="{8A6C9E10-B23A-4458-BDAE-4CF697A70F52}" srcId="{E94CFDAD-D714-4C76-892B-2262181A0730}" destId="{096B169C-3627-4CC9-BA4E-426676529E59}" srcOrd="0" destOrd="0" parTransId="{A5DC843A-F347-4CAB-8D53-90A1A5ED2E49}" sibTransId="{048F6787-2340-4BA3-AC02-D029CFE6FD52}"/>
    <dgm:cxn modelId="{D887E385-06C8-4057-80C3-09DD0ECF1083}" type="presOf" srcId="{773D603B-78F2-472B-8CD5-EBF7D09A84BD}" destId="{7E3EE70B-AE66-4E89-8B66-A79D75A21E04}" srcOrd="0" destOrd="0" presId="urn:microsoft.com/office/officeart/2005/8/layout/vList2"/>
    <dgm:cxn modelId="{0D61800B-8865-42FA-BB8C-F6288F449A8F}" type="presParOf" srcId="{816E18E3-7BC6-456F-B325-3B87E1CEC2D2}" destId="{9A511857-7E21-44DA-9FDF-1909D6269F58}" srcOrd="0" destOrd="0" presId="urn:microsoft.com/office/officeart/2005/8/layout/vList2"/>
    <dgm:cxn modelId="{C53ACF12-1D50-437A-8237-C344DC6FBB51}" type="presParOf" srcId="{816E18E3-7BC6-456F-B325-3B87E1CEC2D2}" destId="{7E3EE70B-AE66-4E89-8B66-A79D75A21E04}" srcOrd="1" destOrd="0" presId="urn:microsoft.com/office/officeart/2005/8/layout/vList2"/>
    <dgm:cxn modelId="{33224B26-48BC-4D01-91F3-D8C06741ED7F}" type="presParOf" srcId="{816E18E3-7BC6-456F-B325-3B87E1CEC2D2}" destId="{3BD86502-F6E3-4B6C-8C67-7F73DF132E8E}" srcOrd="2" destOrd="0" presId="urn:microsoft.com/office/officeart/2005/8/layout/vList2"/>
    <dgm:cxn modelId="{849EC983-B09B-4610-914E-C59B21213791}" type="presParOf" srcId="{816E18E3-7BC6-456F-B325-3B87E1CEC2D2}" destId="{08530970-BE9D-47AA-B35A-A593B45862BD}" srcOrd="3" destOrd="0" presId="urn:microsoft.com/office/officeart/2005/8/layout/vList2"/>
    <dgm:cxn modelId="{ADA62FE8-67B1-48BE-9FEA-52FF4ABBFA86}" type="presParOf" srcId="{816E18E3-7BC6-456F-B325-3B87E1CEC2D2}" destId="{CCD4C5EE-D8B9-4EA7-8475-B7786DCC52BB}" srcOrd="4" destOrd="0" presId="urn:microsoft.com/office/officeart/2005/8/layout/vList2"/>
    <dgm:cxn modelId="{B1EA1988-0834-486D-B237-F5B68A1134FA}" type="presParOf" srcId="{816E18E3-7BC6-456F-B325-3B87E1CEC2D2}" destId="{620DD901-DB5A-498D-B22E-E3DE102361B7}"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14A33-EE2F-4C09-826F-77AE7B2AA60F}"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849D8B74-28FA-4B3D-94D5-A299A7927836}">
      <dgm:prSet phldrT="[Текст]" custT="1"/>
      <dgm:spPr>
        <a:solidFill>
          <a:schemeClr val="accent1">
            <a:lumMod val="20000"/>
            <a:lumOff val="80000"/>
          </a:schemeClr>
        </a:solidFill>
      </dgm:spPr>
      <dgm:t>
        <a:bodyPr/>
        <a:lstStyle/>
        <a:p>
          <a:pPr rtl="0"/>
          <a:r>
            <a:rPr lang="ru-RU" sz="1400" b="1" dirty="0" smtClean="0">
              <a:solidFill>
                <a:schemeClr val="dk1"/>
              </a:solidFill>
              <a:effectLst/>
              <a:latin typeface="+mn-lt"/>
              <a:ea typeface="+mn-ea"/>
              <a:cs typeface="+mn-cs"/>
            </a:rPr>
            <a:t>Бесплатное социальное обслуживание в социально-реабилитационном отделении Комплексного Центра социального обслуживания населения</a:t>
          </a:r>
          <a:endParaRPr lang="ru-RU" sz="1400" dirty="0"/>
        </a:p>
      </dgm:t>
    </dgm:pt>
    <dgm:pt modelId="{5D3E795A-150C-440F-9806-CD8B82F46363}" type="parTrans" cxnId="{01D70877-9186-4041-A790-916BC3558A01}">
      <dgm:prSet/>
      <dgm:spPr/>
      <dgm:t>
        <a:bodyPr/>
        <a:lstStyle/>
        <a:p>
          <a:endParaRPr lang="ru-RU"/>
        </a:p>
      </dgm:t>
    </dgm:pt>
    <dgm:pt modelId="{454696CC-80DC-457D-AADE-AB1C8F9C0023}" type="sibTrans" cxnId="{01D70877-9186-4041-A790-916BC3558A01}">
      <dgm:prSet/>
      <dgm:spPr/>
      <dgm:t>
        <a:bodyPr/>
        <a:lstStyle/>
        <a:p>
          <a:endParaRPr lang="ru-RU"/>
        </a:p>
      </dgm:t>
    </dgm:pt>
    <dgm:pt modelId="{DB888869-5F31-4958-9733-95C9CCB58916}">
      <dgm:prSet phldrT="[Текст]" custT="1"/>
      <dgm:spPr>
        <a:solidFill>
          <a:schemeClr val="accent4">
            <a:lumMod val="20000"/>
            <a:lumOff val="80000"/>
          </a:schemeClr>
        </a:solidFill>
      </dgm:spPr>
      <dgm:t>
        <a:bodyPr/>
        <a:lstStyle/>
        <a:p>
          <a:r>
            <a:rPr lang="ru-RU" sz="1400" b="1" dirty="0" smtClean="0">
              <a:solidFill>
                <a:schemeClr val="tx1"/>
              </a:solidFill>
            </a:rPr>
            <a:t>социально – медицинские услуги, социально-психологические и социально-культурные услуги</a:t>
          </a:r>
        </a:p>
      </dgm:t>
    </dgm:pt>
    <dgm:pt modelId="{F6650621-9F1C-409D-A58D-1A29DDCEE065}" type="parTrans" cxnId="{037AEC9E-9088-4DB3-B9A8-0F1164B952DD}">
      <dgm:prSet/>
      <dgm:spPr/>
      <dgm:t>
        <a:bodyPr/>
        <a:lstStyle/>
        <a:p>
          <a:endParaRPr lang="ru-RU"/>
        </a:p>
      </dgm:t>
    </dgm:pt>
    <dgm:pt modelId="{09A8622D-4141-4627-90FB-C0C7D53329C7}" type="sibTrans" cxnId="{037AEC9E-9088-4DB3-B9A8-0F1164B952DD}">
      <dgm:prSet/>
      <dgm:spPr/>
      <dgm:t>
        <a:bodyPr/>
        <a:lstStyle/>
        <a:p>
          <a:endParaRPr lang="ru-RU"/>
        </a:p>
      </dgm:t>
    </dgm:pt>
    <dgm:pt modelId="{DF5CA6D5-07B6-47DC-AA42-1A0945CDC5AE}" type="pres">
      <dgm:prSet presAssocID="{63D14A33-EE2F-4C09-826F-77AE7B2AA60F}" presName="rootnode" presStyleCnt="0">
        <dgm:presLayoutVars>
          <dgm:chMax/>
          <dgm:chPref/>
          <dgm:dir/>
          <dgm:animLvl val="lvl"/>
        </dgm:presLayoutVars>
      </dgm:prSet>
      <dgm:spPr/>
      <dgm:t>
        <a:bodyPr/>
        <a:lstStyle/>
        <a:p>
          <a:endParaRPr lang="ru-RU"/>
        </a:p>
      </dgm:t>
    </dgm:pt>
    <dgm:pt modelId="{2EC25D77-3BDD-4A1A-AC97-C52D60856B60}" type="pres">
      <dgm:prSet presAssocID="{849D8B74-28FA-4B3D-94D5-A299A7927836}" presName="composite" presStyleCnt="0"/>
      <dgm:spPr/>
    </dgm:pt>
    <dgm:pt modelId="{FDB18C64-503C-49FD-B302-D667692A9E58}" type="pres">
      <dgm:prSet presAssocID="{849D8B74-28FA-4B3D-94D5-A299A7927836}" presName="bentUpArrow1" presStyleLbl="alignImgPlace1" presStyleIdx="0" presStyleCnt="1"/>
      <dgm:spPr/>
    </dgm:pt>
    <dgm:pt modelId="{A5C529A0-C615-4D97-9000-A57C4ECE302F}" type="pres">
      <dgm:prSet presAssocID="{849D8B74-28FA-4B3D-94D5-A299A7927836}" presName="ParentText" presStyleLbl="node1" presStyleIdx="0" presStyleCnt="2" custScaleX="245514" custScaleY="132262" custLinFactNeighborX="16803" custLinFactNeighborY="127">
        <dgm:presLayoutVars>
          <dgm:chMax val="1"/>
          <dgm:chPref val="1"/>
          <dgm:bulletEnabled val="1"/>
        </dgm:presLayoutVars>
      </dgm:prSet>
      <dgm:spPr/>
      <dgm:t>
        <a:bodyPr/>
        <a:lstStyle/>
        <a:p>
          <a:endParaRPr lang="ru-RU"/>
        </a:p>
      </dgm:t>
    </dgm:pt>
    <dgm:pt modelId="{AC455CB2-FA07-4A16-9BE6-D9350B0BF5F8}" type="pres">
      <dgm:prSet presAssocID="{849D8B74-28FA-4B3D-94D5-A299A7927836}" presName="ChildText" presStyleLbl="revTx" presStyleIdx="0" presStyleCnt="1">
        <dgm:presLayoutVars>
          <dgm:chMax val="0"/>
          <dgm:chPref val="0"/>
          <dgm:bulletEnabled val="1"/>
        </dgm:presLayoutVars>
      </dgm:prSet>
      <dgm:spPr/>
      <dgm:t>
        <a:bodyPr/>
        <a:lstStyle/>
        <a:p>
          <a:endParaRPr lang="ru-RU"/>
        </a:p>
      </dgm:t>
    </dgm:pt>
    <dgm:pt modelId="{05E739EC-116C-4D07-AC96-74FC765CCD93}" type="pres">
      <dgm:prSet presAssocID="{454696CC-80DC-457D-AADE-AB1C8F9C0023}" presName="sibTrans" presStyleCnt="0"/>
      <dgm:spPr/>
    </dgm:pt>
    <dgm:pt modelId="{9ED58F5B-CA5D-4AC2-AB62-33C7B1D3824F}" type="pres">
      <dgm:prSet presAssocID="{DB888869-5F31-4958-9733-95C9CCB58916}" presName="composite" presStyleCnt="0"/>
      <dgm:spPr/>
    </dgm:pt>
    <dgm:pt modelId="{246436A3-B341-4487-9FC8-37B419FCDCFD}" type="pres">
      <dgm:prSet presAssocID="{DB888869-5F31-4958-9733-95C9CCB58916}" presName="ParentText" presStyleLbl="node1" presStyleIdx="1" presStyleCnt="2" custScaleX="186865" custScaleY="126015" custLinFactNeighborX="56832" custLinFactNeighborY="13669">
        <dgm:presLayoutVars>
          <dgm:chMax val="1"/>
          <dgm:chPref val="1"/>
          <dgm:bulletEnabled val="1"/>
        </dgm:presLayoutVars>
      </dgm:prSet>
      <dgm:spPr/>
      <dgm:t>
        <a:bodyPr/>
        <a:lstStyle/>
        <a:p>
          <a:endParaRPr lang="ru-RU"/>
        </a:p>
      </dgm:t>
    </dgm:pt>
  </dgm:ptLst>
  <dgm:cxnLst>
    <dgm:cxn modelId="{01D70877-9186-4041-A790-916BC3558A01}" srcId="{63D14A33-EE2F-4C09-826F-77AE7B2AA60F}" destId="{849D8B74-28FA-4B3D-94D5-A299A7927836}" srcOrd="0" destOrd="0" parTransId="{5D3E795A-150C-440F-9806-CD8B82F46363}" sibTransId="{454696CC-80DC-457D-AADE-AB1C8F9C0023}"/>
    <dgm:cxn modelId="{4B027AB3-01F3-464E-9B14-B11CCA88E617}" type="presOf" srcId="{849D8B74-28FA-4B3D-94D5-A299A7927836}" destId="{A5C529A0-C615-4D97-9000-A57C4ECE302F}" srcOrd="0" destOrd="0" presId="urn:microsoft.com/office/officeart/2005/8/layout/StepDownProcess"/>
    <dgm:cxn modelId="{037AEC9E-9088-4DB3-B9A8-0F1164B952DD}" srcId="{63D14A33-EE2F-4C09-826F-77AE7B2AA60F}" destId="{DB888869-5F31-4958-9733-95C9CCB58916}" srcOrd="1" destOrd="0" parTransId="{F6650621-9F1C-409D-A58D-1A29DDCEE065}" sibTransId="{09A8622D-4141-4627-90FB-C0C7D53329C7}"/>
    <dgm:cxn modelId="{D54DD607-35A6-42FD-B1DD-93DE61D2B4BE}" type="presOf" srcId="{63D14A33-EE2F-4C09-826F-77AE7B2AA60F}" destId="{DF5CA6D5-07B6-47DC-AA42-1A0945CDC5AE}" srcOrd="0" destOrd="0" presId="urn:microsoft.com/office/officeart/2005/8/layout/StepDownProcess"/>
    <dgm:cxn modelId="{B208D1FA-7C5E-4FAC-BC58-1E16320D760E}" type="presOf" srcId="{DB888869-5F31-4958-9733-95C9CCB58916}" destId="{246436A3-B341-4487-9FC8-37B419FCDCFD}" srcOrd="0" destOrd="0" presId="urn:microsoft.com/office/officeart/2005/8/layout/StepDownProcess"/>
    <dgm:cxn modelId="{B9147786-9496-4B03-AE9F-5CD42835BF35}" type="presParOf" srcId="{DF5CA6D5-07B6-47DC-AA42-1A0945CDC5AE}" destId="{2EC25D77-3BDD-4A1A-AC97-C52D60856B60}" srcOrd="0" destOrd="0" presId="urn:microsoft.com/office/officeart/2005/8/layout/StepDownProcess"/>
    <dgm:cxn modelId="{4CE1F1C0-8178-48D7-9EE5-E442C4BCD785}" type="presParOf" srcId="{2EC25D77-3BDD-4A1A-AC97-C52D60856B60}" destId="{FDB18C64-503C-49FD-B302-D667692A9E58}" srcOrd="0" destOrd="0" presId="urn:microsoft.com/office/officeart/2005/8/layout/StepDownProcess"/>
    <dgm:cxn modelId="{CCA7DE4F-2428-4EF7-B099-D21718CA6585}" type="presParOf" srcId="{2EC25D77-3BDD-4A1A-AC97-C52D60856B60}" destId="{A5C529A0-C615-4D97-9000-A57C4ECE302F}" srcOrd="1" destOrd="0" presId="urn:microsoft.com/office/officeart/2005/8/layout/StepDownProcess"/>
    <dgm:cxn modelId="{08BE0BBE-25E2-4035-A0FF-7DB6DCA72C9E}" type="presParOf" srcId="{2EC25D77-3BDD-4A1A-AC97-C52D60856B60}" destId="{AC455CB2-FA07-4A16-9BE6-D9350B0BF5F8}" srcOrd="2" destOrd="0" presId="urn:microsoft.com/office/officeart/2005/8/layout/StepDownProcess"/>
    <dgm:cxn modelId="{38D67807-0196-4033-842F-BE06AF94FFAF}" type="presParOf" srcId="{DF5CA6D5-07B6-47DC-AA42-1A0945CDC5AE}" destId="{05E739EC-116C-4D07-AC96-74FC765CCD93}" srcOrd="1" destOrd="0" presId="urn:microsoft.com/office/officeart/2005/8/layout/StepDownProcess"/>
    <dgm:cxn modelId="{6AC17BF4-A0A0-4927-AFE7-F5686DA219DF}" type="presParOf" srcId="{DF5CA6D5-07B6-47DC-AA42-1A0945CDC5AE}" destId="{9ED58F5B-CA5D-4AC2-AB62-33C7B1D3824F}" srcOrd="2" destOrd="0" presId="urn:microsoft.com/office/officeart/2005/8/layout/StepDownProcess"/>
    <dgm:cxn modelId="{B121D32F-7E46-491C-BB92-16481960C55D}" type="presParOf" srcId="{9ED58F5B-CA5D-4AC2-AB62-33C7B1D3824F}" destId="{246436A3-B341-4487-9FC8-37B419FCDCFD}"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FD4C12-1463-451F-B933-7DFB371B86A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9173DB06-28EA-4759-8A5D-82F8F9BE9065}">
      <dgm:prSet phldrT="[Текст]" custT="1"/>
      <dgm:spPr>
        <a:solidFill>
          <a:schemeClr val="accent1">
            <a:lumMod val="20000"/>
            <a:lumOff val="80000"/>
          </a:schemeClr>
        </a:solidFill>
      </dgm:spPr>
      <dgm:t>
        <a:bodyPr/>
        <a:lstStyle/>
        <a:p>
          <a:r>
            <a:rPr lang="ru-RU" sz="1400" b="1" dirty="0" smtClean="0">
              <a:solidFill>
                <a:schemeClr val="tx1"/>
              </a:solidFill>
            </a:rPr>
            <a:t>11 Управлений социальной поддержки населения по Республике Алтай</a:t>
          </a:r>
          <a:endParaRPr lang="ru-RU" sz="1400" dirty="0">
            <a:solidFill>
              <a:schemeClr val="tx1"/>
            </a:solidFill>
          </a:endParaRPr>
        </a:p>
      </dgm:t>
    </dgm:pt>
    <dgm:pt modelId="{E6B04037-0B86-4516-AEAF-87BCABDDD015}" type="sibTrans" cxnId="{063F5682-9193-43AE-8901-42DCA14744BC}">
      <dgm:prSet/>
      <dgm:spPr/>
      <dgm:t>
        <a:bodyPr/>
        <a:lstStyle/>
        <a:p>
          <a:endParaRPr lang="ru-RU"/>
        </a:p>
      </dgm:t>
    </dgm:pt>
    <dgm:pt modelId="{19BDCD16-D523-4554-98CD-D3E3985CCB35}" type="parTrans" cxnId="{063F5682-9193-43AE-8901-42DCA14744BC}">
      <dgm:prSet/>
      <dgm:spPr/>
      <dgm:t>
        <a:bodyPr/>
        <a:lstStyle/>
        <a:p>
          <a:endParaRPr lang="ru-RU"/>
        </a:p>
      </dgm:t>
    </dgm:pt>
    <dgm:pt modelId="{9AFC9407-A348-49B8-ABBB-1F15880CEFFD}">
      <dgm:prSet phldrT="[Текст]" custT="1"/>
      <dgm:spPr>
        <a:solidFill>
          <a:schemeClr val="accent4">
            <a:lumMod val="20000"/>
            <a:lumOff val="80000"/>
          </a:schemeClr>
        </a:solidFill>
        <a:ln>
          <a:solidFill>
            <a:schemeClr val="accent4">
              <a:lumMod val="20000"/>
              <a:lumOff val="80000"/>
            </a:schemeClr>
          </a:solidFill>
        </a:ln>
      </dgm:spPr>
      <dgm:t>
        <a:bodyPr/>
        <a:lstStyle/>
        <a:p>
          <a:r>
            <a:rPr lang="ru-RU" sz="1400" b="1" dirty="0" smtClean="0">
              <a:solidFill>
                <a:schemeClr val="tx1"/>
              </a:solidFill>
            </a:rPr>
            <a:t>социальное обслуживание на дому членов семьи участника СВО, система долговременного ухода</a:t>
          </a:r>
          <a:endParaRPr lang="ru-RU" sz="1400" b="1" dirty="0">
            <a:solidFill>
              <a:schemeClr val="tx1"/>
            </a:solidFill>
          </a:endParaRPr>
        </a:p>
      </dgm:t>
    </dgm:pt>
    <dgm:pt modelId="{6629F707-3BAC-4850-BB8C-B399456FF779}" type="sibTrans" cxnId="{0555653E-5DF6-492B-89D5-394D95EFE1F3}">
      <dgm:prSet/>
      <dgm:spPr/>
      <dgm:t>
        <a:bodyPr/>
        <a:lstStyle/>
        <a:p>
          <a:endParaRPr lang="ru-RU"/>
        </a:p>
      </dgm:t>
    </dgm:pt>
    <dgm:pt modelId="{FF7CECA3-18E0-4261-9EEB-F062626D8D17}" type="parTrans" cxnId="{0555653E-5DF6-492B-89D5-394D95EFE1F3}">
      <dgm:prSet/>
      <dgm:spPr/>
      <dgm:t>
        <a:bodyPr/>
        <a:lstStyle/>
        <a:p>
          <a:endParaRPr lang="ru-RU"/>
        </a:p>
      </dgm:t>
    </dgm:pt>
    <dgm:pt modelId="{A9257330-3498-46FC-8B72-2A26662C94A9}" type="pres">
      <dgm:prSet presAssocID="{9DFD4C12-1463-451F-B933-7DFB371B86A9}" presName="rootnode" presStyleCnt="0">
        <dgm:presLayoutVars>
          <dgm:chMax/>
          <dgm:chPref/>
          <dgm:dir/>
          <dgm:animLvl val="lvl"/>
        </dgm:presLayoutVars>
      </dgm:prSet>
      <dgm:spPr/>
      <dgm:t>
        <a:bodyPr/>
        <a:lstStyle/>
        <a:p>
          <a:endParaRPr lang="ru-RU"/>
        </a:p>
      </dgm:t>
    </dgm:pt>
    <dgm:pt modelId="{39A17E0A-264C-443A-9020-5C0427DA835F}" type="pres">
      <dgm:prSet presAssocID="{9173DB06-28EA-4759-8A5D-82F8F9BE9065}" presName="composite" presStyleCnt="0"/>
      <dgm:spPr/>
    </dgm:pt>
    <dgm:pt modelId="{954D9017-41D5-47D6-845D-613BF1B8200A}" type="pres">
      <dgm:prSet presAssocID="{9173DB06-28EA-4759-8A5D-82F8F9BE9065}" presName="bentUpArrow1" presStyleLbl="alignImgPlace1" presStyleIdx="0" presStyleCnt="1"/>
      <dgm:spPr/>
    </dgm:pt>
    <dgm:pt modelId="{539A0E4C-A66F-4445-9913-C9CBCFD25E3E}" type="pres">
      <dgm:prSet presAssocID="{9173DB06-28EA-4759-8A5D-82F8F9BE9065}" presName="ParentText" presStyleLbl="node1" presStyleIdx="0" presStyleCnt="2" custScaleX="156312" custScaleY="97763" custLinFactNeighborX="15520" custLinFactNeighborY="1744">
        <dgm:presLayoutVars>
          <dgm:chMax val="1"/>
          <dgm:chPref val="1"/>
          <dgm:bulletEnabled val="1"/>
        </dgm:presLayoutVars>
      </dgm:prSet>
      <dgm:spPr/>
      <dgm:t>
        <a:bodyPr/>
        <a:lstStyle/>
        <a:p>
          <a:endParaRPr lang="ru-RU"/>
        </a:p>
      </dgm:t>
    </dgm:pt>
    <dgm:pt modelId="{5C94B251-5A98-44DF-B6D0-F902E6F86F89}" type="pres">
      <dgm:prSet presAssocID="{9173DB06-28EA-4759-8A5D-82F8F9BE9065}" presName="ChildText" presStyleLbl="revTx" presStyleIdx="0" presStyleCnt="1">
        <dgm:presLayoutVars>
          <dgm:chMax val="0"/>
          <dgm:chPref val="0"/>
          <dgm:bulletEnabled val="1"/>
        </dgm:presLayoutVars>
      </dgm:prSet>
      <dgm:spPr/>
      <dgm:t>
        <a:bodyPr/>
        <a:lstStyle/>
        <a:p>
          <a:endParaRPr lang="ru-RU"/>
        </a:p>
      </dgm:t>
    </dgm:pt>
    <dgm:pt modelId="{C63DD989-F2D8-4A4A-9BE6-87C77456A12D}" type="pres">
      <dgm:prSet presAssocID="{E6B04037-0B86-4516-AEAF-87BCABDDD015}" presName="sibTrans" presStyleCnt="0"/>
      <dgm:spPr/>
    </dgm:pt>
    <dgm:pt modelId="{4F9EF0CA-64BC-4994-B31E-B329B7DF9505}" type="pres">
      <dgm:prSet presAssocID="{9AFC9407-A348-49B8-ABBB-1F15880CEFFD}" presName="composite" presStyleCnt="0"/>
      <dgm:spPr/>
    </dgm:pt>
    <dgm:pt modelId="{6358ACA5-B524-44D5-ACC9-232DEA7A088A}" type="pres">
      <dgm:prSet presAssocID="{9AFC9407-A348-49B8-ABBB-1F15880CEFFD}" presName="ParentText" presStyleLbl="node1" presStyleIdx="1" presStyleCnt="2" custScaleX="129611" custScaleY="95747" custLinFactNeighborX="33897" custLinFactNeighborY="-6732">
        <dgm:presLayoutVars>
          <dgm:chMax val="1"/>
          <dgm:chPref val="1"/>
          <dgm:bulletEnabled val="1"/>
        </dgm:presLayoutVars>
      </dgm:prSet>
      <dgm:spPr/>
      <dgm:t>
        <a:bodyPr/>
        <a:lstStyle/>
        <a:p>
          <a:endParaRPr lang="ru-RU"/>
        </a:p>
      </dgm:t>
    </dgm:pt>
  </dgm:ptLst>
  <dgm:cxnLst>
    <dgm:cxn modelId="{063F5682-9193-43AE-8901-42DCA14744BC}" srcId="{9DFD4C12-1463-451F-B933-7DFB371B86A9}" destId="{9173DB06-28EA-4759-8A5D-82F8F9BE9065}" srcOrd="0" destOrd="0" parTransId="{19BDCD16-D523-4554-98CD-D3E3985CCB35}" sibTransId="{E6B04037-0B86-4516-AEAF-87BCABDDD015}"/>
    <dgm:cxn modelId="{A488E891-3378-426B-9DA6-0B5BA238F991}" type="presOf" srcId="{9AFC9407-A348-49B8-ABBB-1F15880CEFFD}" destId="{6358ACA5-B524-44D5-ACC9-232DEA7A088A}" srcOrd="0" destOrd="0" presId="urn:microsoft.com/office/officeart/2005/8/layout/StepDownProcess"/>
    <dgm:cxn modelId="{0555653E-5DF6-492B-89D5-394D95EFE1F3}" srcId="{9DFD4C12-1463-451F-B933-7DFB371B86A9}" destId="{9AFC9407-A348-49B8-ABBB-1F15880CEFFD}" srcOrd="1" destOrd="0" parTransId="{FF7CECA3-18E0-4261-9EEB-F062626D8D17}" sibTransId="{6629F707-3BAC-4850-BB8C-B399456FF779}"/>
    <dgm:cxn modelId="{9900E2AC-C1B8-4506-8B84-100782EC38E0}" type="presOf" srcId="{9173DB06-28EA-4759-8A5D-82F8F9BE9065}" destId="{539A0E4C-A66F-4445-9913-C9CBCFD25E3E}" srcOrd="0" destOrd="0" presId="urn:microsoft.com/office/officeart/2005/8/layout/StepDownProcess"/>
    <dgm:cxn modelId="{DBB39248-5EE6-4791-A08C-61D916201B88}" type="presOf" srcId="{9DFD4C12-1463-451F-B933-7DFB371B86A9}" destId="{A9257330-3498-46FC-8B72-2A26662C94A9}" srcOrd="0" destOrd="0" presId="urn:microsoft.com/office/officeart/2005/8/layout/StepDownProcess"/>
    <dgm:cxn modelId="{DD3DFB93-C344-4625-A62D-FDF8A6880EAB}" type="presParOf" srcId="{A9257330-3498-46FC-8B72-2A26662C94A9}" destId="{39A17E0A-264C-443A-9020-5C0427DA835F}" srcOrd="0" destOrd="0" presId="urn:microsoft.com/office/officeart/2005/8/layout/StepDownProcess"/>
    <dgm:cxn modelId="{C9E31889-D299-4A3C-AA9D-E511EE3F3BE5}" type="presParOf" srcId="{39A17E0A-264C-443A-9020-5C0427DA835F}" destId="{954D9017-41D5-47D6-845D-613BF1B8200A}" srcOrd="0" destOrd="0" presId="urn:microsoft.com/office/officeart/2005/8/layout/StepDownProcess"/>
    <dgm:cxn modelId="{85EF0C62-7442-45F4-ADA6-CD2FF6BCD86F}" type="presParOf" srcId="{39A17E0A-264C-443A-9020-5C0427DA835F}" destId="{539A0E4C-A66F-4445-9913-C9CBCFD25E3E}" srcOrd="1" destOrd="0" presId="urn:microsoft.com/office/officeart/2005/8/layout/StepDownProcess"/>
    <dgm:cxn modelId="{8B3BBA6B-0A63-46A9-8CD9-07753618CB5E}" type="presParOf" srcId="{39A17E0A-264C-443A-9020-5C0427DA835F}" destId="{5C94B251-5A98-44DF-B6D0-F902E6F86F89}" srcOrd="2" destOrd="0" presId="urn:microsoft.com/office/officeart/2005/8/layout/StepDownProcess"/>
    <dgm:cxn modelId="{E3029F31-35E4-4028-BFAD-3386D286E5BD}" type="presParOf" srcId="{A9257330-3498-46FC-8B72-2A26662C94A9}" destId="{C63DD989-F2D8-4A4A-9BE6-87C77456A12D}" srcOrd="1" destOrd="0" presId="urn:microsoft.com/office/officeart/2005/8/layout/StepDownProcess"/>
    <dgm:cxn modelId="{D8E2185A-FA99-4BD0-810D-559EBA279322}" type="presParOf" srcId="{A9257330-3498-46FC-8B72-2A26662C94A9}" destId="{4F9EF0CA-64BC-4994-B31E-B329B7DF9505}" srcOrd="2" destOrd="0" presId="urn:microsoft.com/office/officeart/2005/8/layout/StepDownProcess"/>
    <dgm:cxn modelId="{DDE3A994-8878-4415-AC91-B3144C26E590}" type="presParOf" srcId="{4F9EF0CA-64BC-4994-B31E-B329B7DF9505}" destId="{6358ACA5-B524-44D5-ACC9-232DEA7A088A}" srcOrd="0" destOrd="0" presId="urn:microsoft.com/office/officeart/2005/8/layout/StepDown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5D9885-E2E6-4825-87BF-289E19A9330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DE821E23-92CD-47BF-A625-62BDB1C7EF37}">
      <dgm:prSet phldrT="[Текст]" custT="1"/>
      <dgm:spPr/>
      <dgm:t>
        <a:bodyPr/>
        <a:lstStyle/>
        <a:p>
          <a:pPr algn="ctr"/>
          <a:r>
            <a:rPr lang="ru-RU" sz="2000" b="1" dirty="0" smtClean="0">
              <a:solidFill>
                <a:srgbClr val="7030A0"/>
              </a:solidFill>
              <a:latin typeface="Times New Roman" panose="02020603050405020304" pitchFamily="18" charset="0"/>
              <a:cs typeface="Times New Roman" panose="02020603050405020304" pitchFamily="18" charset="0"/>
            </a:rPr>
            <a:t>КУ РА «Комплексный центр социального обслуживания населения»</a:t>
          </a:r>
          <a:endParaRPr lang="ru-RU" sz="2000" b="1" dirty="0">
            <a:solidFill>
              <a:srgbClr val="7030A0"/>
            </a:solidFill>
            <a:latin typeface="Times New Roman" panose="02020603050405020304" pitchFamily="18" charset="0"/>
            <a:cs typeface="Times New Roman" panose="02020603050405020304" pitchFamily="18" charset="0"/>
          </a:endParaRPr>
        </a:p>
      </dgm:t>
    </dgm:pt>
    <dgm:pt modelId="{C9C82B11-6BB1-4741-9ECD-8A68017CDC53}" type="parTrans" cxnId="{48D2D430-AF92-4729-864B-8318D97D5114}">
      <dgm:prSet/>
      <dgm:spPr/>
      <dgm:t>
        <a:bodyPr/>
        <a:lstStyle/>
        <a:p>
          <a:endParaRPr lang="ru-RU"/>
        </a:p>
      </dgm:t>
    </dgm:pt>
    <dgm:pt modelId="{FD90E66F-3DEC-420B-A067-BFDABB744DE4}" type="sibTrans" cxnId="{48D2D430-AF92-4729-864B-8318D97D5114}">
      <dgm:prSet/>
      <dgm:spPr/>
      <dgm:t>
        <a:bodyPr/>
        <a:lstStyle/>
        <a:p>
          <a:endParaRPr lang="ru-RU"/>
        </a:p>
      </dgm:t>
    </dgm:pt>
    <dgm:pt modelId="{1BF13AB4-6281-46D3-87D5-374D41A9621F}">
      <dgm:prSet phldrT="[Текст]" custT="1"/>
      <dgm:spPr/>
      <dgm:t>
        <a:bodyPr/>
        <a:lstStyle/>
        <a:p>
          <a:pPr algn="ctr"/>
          <a:r>
            <a:rPr lang="ru-RU" sz="2000" b="1" dirty="0" smtClean="0">
              <a:solidFill>
                <a:srgbClr val="7030A0"/>
              </a:solidFill>
              <a:latin typeface="Times New Roman" panose="02020603050405020304" pitchFamily="18" charset="0"/>
              <a:cs typeface="Times New Roman" panose="02020603050405020304" pitchFamily="18" charset="0"/>
            </a:rPr>
            <a:t>Управления социальной поддержки населения в 11 муниципальных образованиях</a:t>
          </a:r>
          <a:endParaRPr lang="ru-RU" sz="2000" b="1" dirty="0">
            <a:solidFill>
              <a:srgbClr val="7030A0"/>
            </a:solidFill>
            <a:latin typeface="Times New Roman" panose="02020603050405020304" pitchFamily="18" charset="0"/>
            <a:cs typeface="Times New Roman" panose="02020603050405020304" pitchFamily="18" charset="0"/>
          </a:endParaRPr>
        </a:p>
      </dgm:t>
    </dgm:pt>
    <dgm:pt modelId="{B64DBF84-75C8-4D13-AE93-4F82A7177182}" type="parTrans" cxnId="{DF2621AA-64AC-47AC-A1D3-D15004BC2CDA}">
      <dgm:prSet/>
      <dgm:spPr/>
      <dgm:t>
        <a:bodyPr/>
        <a:lstStyle/>
        <a:p>
          <a:endParaRPr lang="ru-RU"/>
        </a:p>
      </dgm:t>
    </dgm:pt>
    <dgm:pt modelId="{010B6C0A-250B-4018-82C6-0CBC81EBD67A}" type="sibTrans" cxnId="{DF2621AA-64AC-47AC-A1D3-D15004BC2CDA}">
      <dgm:prSet/>
      <dgm:spPr/>
      <dgm:t>
        <a:bodyPr/>
        <a:lstStyle/>
        <a:p>
          <a:endParaRPr lang="ru-RU"/>
        </a:p>
      </dgm:t>
    </dgm:pt>
    <dgm:pt modelId="{BA346900-FA2D-49E7-8D49-4736D9E4D7AD}" type="pres">
      <dgm:prSet presAssocID="{875D9885-E2E6-4825-87BF-289E19A9330A}" presName="Name0" presStyleCnt="0">
        <dgm:presLayoutVars>
          <dgm:dir/>
          <dgm:resizeHandles val="exact"/>
        </dgm:presLayoutVars>
      </dgm:prSet>
      <dgm:spPr/>
      <dgm:t>
        <a:bodyPr/>
        <a:lstStyle/>
        <a:p>
          <a:endParaRPr lang="ru-RU"/>
        </a:p>
      </dgm:t>
    </dgm:pt>
    <dgm:pt modelId="{61E86B43-50B1-46AA-903A-8490AD41C425}" type="pres">
      <dgm:prSet presAssocID="{DE821E23-92CD-47BF-A625-62BDB1C7EF37}" presName="composite" presStyleCnt="0"/>
      <dgm:spPr/>
    </dgm:pt>
    <dgm:pt modelId="{58B30345-E2B4-43EE-84CF-AA7F86A4CB2F}" type="pres">
      <dgm:prSet presAssocID="{DE821E23-92CD-47BF-A625-62BDB1C7EF37}" presName="rect1" presStyleLbl="trAlignAcc1" presStyleIdx="0" presStyleCnt="2">
        <dgm:presLayoutVars>
          <dgm:bulletEnabled val="1"/>
        </dgm:presLayoutVars>
      </dgm:prSet>
      <dgm:spPr/>
      <dgm:t>
        <a:bodyPr/>
        <a:lstStyle/>
        <a:p>
          <a:endParaRPr lang="ru-RU"/>
        </a:p>
      </dgm:t>
    </dgm:pt>
    <dgm:pt modelId="{97A61126-16F5-4A42-AA58-570D8A90F468}" type="pres">
      <dgm:prSet presAssocID="{DE821E23-92CD-47BF-A625-62BDB1C7EF37}" presName="rect2"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3000" r="-83000"/>
          </a:stretch>
        </a:blipFill>
      </dgm:spPr>
      <dgm:t>
        <a:bodyPr/>
        <a:lstStyle/>
        <a:p>
          <a:endParaRPr lang="ru-RU"/>
        </a:p>
      </dgm:t>
    </dgm:pt>
    <dgm:pt modelId="{79CEDDA6-21D3-4FAA-BA26-E560C9C394FF}" type="pres">
      <dgm:prSet presAssocID="{FD90E66F-3DEC-420B-A067-BFDABB744DE4}" presName="sibTrans" presStyleCnt="0"/>
      <dgm:spPr/>
    </dgm:pt>
    <dgm:pt modelId="{9D849D10-3375-4DCB-950E-741F6A195114}" type="pres">
      <dgm:prSet presAssocID="{1BF13AB4-6281-46D3-87D5-374D41A9621F}" presName="composite" presStyleCnt="0"/>
      <dgm:spPr/>
    </dgm:pt>
    <dgm:pt modelId="{6969D621-4317-4F40-8FE2-F096FDBDDF6A}" type="pres">
      <dgm:prSet presAssocID="{1BF13AB4-6281-46D3-87D5-374D41A9621F}" presName="rect1" presStyleLbl="trAlignAcc1" presStyleIdx="1" presStyleCnt="2">
        <dgm:presLayoutVars>
          <dgm:bulletEnabled val="1"/>
        </dgm:presLayoutVars>
      </dgm:prSet>
      <dgm:spPr/>
      <dgm:t>
        <a:bodyPr/>
        <a:lstStyle/>
        <a:p>
          <a:endParaRPr lang="ru-RU"/>
        </a:p>
      </dgm:t>
    </dgm:pt>
    <dgm:pt modelId="{7893C486-0E62-490B-B976-FD53A84F8899}" type="pres">
      <dgm:prSet presAssocID="{1BF13AB4-6281-46D3-87D5-374D41A9621F}" presName="rect2"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dgm:spPr>
      <dgm:t>
        <a:bodyPr/>
        <a:lstStyle/>
        <a:p>
          <a:endParaRPr lang="ru-RU"/>
        </a:p>
      </dgm:t>
    </dgm:pt>
  </dgm:ptLst>
  <dgm:cxnLst>
    <dgm:cxn modelId="{18CB8049-5D13-484B-91BE-559DC907DA95}" type="presOf" srcId="{875D9885-E2E6-4825-87BF-289E19A9330A}" destId="{BA346900-FA2D-49E7-8D49-4736D9E4D7AD}" srcOrd="0" destOrd="0" presId="urn:microsoft.com/office/officeart/2008/layout/PictureStrips"/>
    <dgm:cxn modelId="{B5AE7D42-6143-4B63-AA75-D9F14261C69A}" type="presOf" srcId="{1BF13AB4-6281-46D3-87D5-374D41A9621F}" destId="{6969D621-4317-4F40-8FE2-F096FDBDDF6A}" srcOrd="0" destOrd="0" presId="urn:microsoft.com/office/officeart/2008/layout/PictureStrips"/>
    <dgm:cxn modelId="{DF2621AA-64AC-47AC-A1D3-D15004BC2CDA}" srcId="{875D9885-E2E6-4825-87BF-289E19A9330A}" destId="{1BF13AB4-6281-46D3-87D5-374D41A9621F}" srcOrd="1" destOrd="0" parTransId="{B64DBF84-75C8-4D13-AE93-4F82A7177182}" sibTransId="{010B6C0A-250B-4018-82C6-0CBC81EBD67A}"/>
    <dgm:cxn modelId="{48D2D430-AF92-4729-864B-8318D97D5114}" srcId="{875D9885-E2E6-4825-87BF-289E19A9330A}" destId="{DE821E23-92CD-47BF-A625-62BDB1C7EF37}" srcOrd="0" destOrd="0" parTransId="{C9C82B11-6BB1-4741-9ECD-8A68017CDC53}" sibTransId="{FD90E66F-3DEC-420B-A067-BFDABB744DE4}"/>
    <dgm:cxn modelId="{BD94E3B2-B428-458E-96AF-EEB3BEE1C0E8}" type="presOf" srcId="{DE821E23-92CD-47BF-A625-62BDB1C7EF37}" destId="{58B30345-E2B4-43EE-84CF-AA7F86A4CB2F}" srcOrd="0" destOrd="0" presId="urn:microsoft.com/office/officeart/2008/layout/PictureStrips"/>
    <dgm:cxn modelId="{1467AB5B-6AEF-4852-8CD5-64575E6D00D9}" type="presParOf" srcId="{BA346900-FA2D-49E7-8D49-4736D9E4D7AD}" destId="{61E86B43-50B1-46AA-903A-8490AD41C425}" srcOrd="0" destOrd="0" presId="urn:microsoft.com/office/officeart/2008/layout/PictureStrips"/>
    <dgm:cxn modelId="{D349FE65-5ABF-433D-B9EC-F8C2D2AECD57}" type="presParOf" srcId="{61E86B43-50B1-46AA-903A-8490AD41C425}" destId="{58B30345-E2B4-43EE-84CF-AA7F86A4CB2F}" srcOrd="0" destOrd="0" presId="urn:microsoft.com/office/officeart/2008/layout/PictureStrips"/>
    <dgm:cxn modelId="{E2A9A1BD-F38E-4BE3-9661-72A820450526}" type="presParOf" srcId="{61E86B43-50B1-46AA-903A-8490AD41C425}" destId="{97A61126-16F5-4A42-AA58-570D8A90F468}" srcOrd="1" destOrd="0" presId="urn:microsoft.com/office/officeart/2008/layout/PictureStrips"/>
    <dgm:cxn modelId="{FBC5E868-FBB3-4D08-926A-58114438A99C}" type="presParOf" srcId="{BA346900-FA2D-49E7-8D49-4736D9E4D7AD}" destId="{79CEDDA6-21D3-4FAA-BA26-E560C9C394FF}" srcOrd="1" destOrd="0" presId="urn:microsoft.com/office/officeart/2008/layout/PictureStrips"/>
    <dgm:cxn modelId="{6F87C349-BE50-4A2C-81D7-37EE8C708850}" type="presParOf" srcId="{BA346900-FA2D-49E7-8D49-4736D9E4D7AD}" destId="{9D849D10-3375-4DCB-950E-741F6A195114}" srcOrd="2" destOrd="0" presId="urn:microsoft.com/office/officeart/2008/layout/PictureStrips"/>
    <dgm:cxn modelId="{846153DB-C0B1-45DC-ABBC-BCD55B884281}" type="presParOf" srcId="{9D849D10-3375-4DCB-950E-741F6A195114}" destId="{6969D621-4317-4F40-8FE2-F096FDBDDF6A}" srcOrd="0" destOrd="0" presId="urn:microsoft.com/office/officeart/2008/layout/PictureStrips"/>
    <dgm:cxn modelId="{F101E63B-7A4E-4C14-824A-8BF26A36561A}" type="presParOf" srcId="{9D849D10-3375-4DCB-950E-741F6A195114}" destId="{7893C486-0E62-490B-B976-FD53A84F8899}" srcOrd="1" destOrd="0" presId="urn:microsoft.com/office/officeart/2008/layout/PictureStrip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586C41-754A-4820-97CA-C3836EBA9756}" type="doc">
      <dgm:prSet loTypeId="urn:microsoft.com/office/officeart/2005/8/layout/vList3#1" loCatId="list" qsTypeId="urn:microsoft.com/office/officeart/2005/8/quickstyle/simple1" qsCatId="simple" csTypeId="urn:microsoft.com/office/officeart/2005/8/colors/accent4_1" csCatId="accent4" phldr="1"/>
      <dgm:spPr bwMode="auto"/>
      <dgm:t>
        <a:bodyPr/>
        <a:lstStyle/>
        <a:p>
          <a:pPr>
            <a:defRPr/>
          </a:pPr>
          <a:endParaRPr lang="ru-RU"/>
        </a:p>
      </dgm:t>
    </dgm:pt>
    <dgm:pt modelId="{3B5E5C3E-AECF-4BB5-AEA2-17766E194F7C}">
      <dgm:prSet phldrT=""/>
      <dgm:spPr bwMode="auto">
        <a:ln>
          <a:solidFill>
            <a:schemeClr val="accent1"/>
          </a:solidFill>
        </a:ln>
      </dgm:spPr>
      <dgm:t>
        <a:bodyPr/>
        <a:lstStyle/>
        <a:p>
          <a:pPr>
            <a:defRPr/>
          </a:pPr>
          <a:r>
            <a:rPr lang="ru-RU" b="1"/>
            <a:t>Приобретение средств индивидуальной защиты</a:t>
          </a:r>
          <a:endParaRPr lang="ru-RU"/>
        </a:p>
      </dgm:t>
    </dgm:pt>
    <dgm:pt modelId="{70554F24-2414-49A0-9593-1329C0BB225A}" type="parTrans" cxnId="{7A8FC297-A94C-4FC1-8C96-6014A2318FC2}">
      <dgm:prSet/>
      <dgm:spPr bwMode="auto"/>
      <dgm:t>
        <a:bodyPr/>
        <a:lstStyle/>
        <a:p>
          <a:pPr>
            <a:defRPr/>
          </a:pPr>
          <a:endParaRPr lang="ru-RU"/>
        </a:p>
      </dgm:t>
    </dgm:pt>
    <dgm:pt modelId="{F3F518E4-EC20-4C55-B6FE-D32DF8C23F2D}" type="sibTrans" cxnId="{7A8FC297-A94C-4FC1-8C96-6014A2318FC2}">
      <dgm:prSet/>
      <dgm:spPr bwMode="auto"/>
      <dgm:t>
        <a:bodyPr/>
        <a:lstStyle/>
        <a:p>
          <a:pPr>
            <a:defRPr/>
          </a:pPr>
          <a:endParaRPr lang="ru-RU"/>
        </a:p>
      </dgm:t>
    </dgm:pt>
    <dgm:pt modelId="{43025C92-A1F3-4D50-A699-5D0185623E0A}">
      <dgm:prSet phldrT=""/>
      <dgm:spPr bwMode="auto">
        <a:ln>
          <a:solidFill>
            <a:schemeClr val="accent1"/>
          </a:solidFill>
        </a:ln>
      </dgm:spPr>
      <dgm:t>
        <a:bodyPr/>
        <a:lstStyle/>
        <a:p>
          <a:pPr>
            <a:defRPr/>
          </a:pPr>
          <a:r>
            <a:rPr lang="ru-RU" b="1"/>
            <a:t>Проведение периодических медицинских осмотров</a:t>
          </a:r>
          <a:endParaRPr lang="ru-RU"/>
        </a:p>
      </dgm:t>
    </dgm:pt>
    <dgm:pt modelId="{39C95C8D-0B70-4B8A-AC96-FC403917A9CE}" type="parTrans" cxnId="{4A039932-B28C-4065-8D61-2E6FFE1CEF2D}">
      <dgm:prSet/>
      <dgm:spPr bwMode="auto"/>
      <dgm:t>
        <a:bodyPr/>
        <a:lstStyle/>
        <a:p>
          <a:pPr>
            <a:defRPr/>
          </a:pPr>
          <a:endParaRPr lang="ru-RU"/>
        </a:p>
      </dgm:t>
    </dgm:pt>
    <dgm:pt modelId="{91FB5FFF-F61D-4F5A-A87C-68AB264FAC0E}" type="sibTrans" cxnId="{4A039932-B28C-4065-8D61-2E6FFE1CEF2D}">
      <dgm:prSet/>
      <dgm:spPr bwMode="auto"/>
      <dgm:t>
        <a:bodyPr/>
        <a:lstStyle/>
        <a:p>
          <a:pPr>
            <a:defRPr/>
          </a:pPr>
          <a:endParaRPr lang="ru-RU"/>
        </a:p>
      </dgm:t>
    </dgm:pt>
    <dgm:pt modelId="{AB6D3C06-46E7-4864-B19A-7E86CF287655}">
      <dgm:prSet phldrT=""/>
      <dgm:spPr bwMode="auto">
        <a:ln>
          <a:solidFill>
            <a:schemeClr val="accent1"/>
          </a:solidFill>
        </a:ln>
      </dgm:spPr>
      <dgm:t>
        <a:bodyPr/>
        <a:lstStyle/>
        <a:p>
          <a:pPr>
            <a:defRPr/>
          </a:pPr>
          <a:r>
            <a:rPr lang="ru-RU" b="1"/>
            <a:t>Санаторно-курортное лечение работников предпенсионного возраста</a:t>
          </a:r>
        </a:p>
      </dgm:t>
    </dgm:pt>
    <dgm:pt modelId="{082CD9AC-3503-43EF-8ACA-8D0D1DF4B348}" type="parTrans" cxnId="{EA546185-389C-4E89-B87D-807B319262E9}">
      <dgm:prSet/>
      <dgm:spPr bwMode="auto"/>
      <dgm:t>
        <a:bodyPr/>
        <a:lstStyle/>
        <a:p>
          <a:pPr>
            <a:defRPr/>
          </a:pPr>
          <a:endParaRPr lang="ru-RU"/>
        </a:p>
      </dgm:t>
    </dgm:pt>
    <dgm:pt modelId="{0BEDA412-2C4D-4076-9924-C173A549FE69}" type="sibTrans" cxnId="{EA546185-389C-4E89-B87D-807B319262E9}">
      <dgm:prSet/>
      <dgm:spPr bwMode="auto"/>
      <dgm:t>
        <a:bodyPr/>
        <a:lstStyle/>
        <a:p>
          <a:pPr>
            <a:defRPr/>
          </a:pPr>
          <a:endParaRPr lang="ru-RU"/>
        </a:p>
      </dgm:t>
    </dgm:pt>
    <dgm:pt modelId="{143BAFB1-9389-420B-A7B4-F0FA8298C295}">
      <dgm:prSet phldrT=""/>
      <dgm:spPr bwMode="auto">
        <a:ln>
          <a:solidFill>
            <a:schemeClr val="accent1"/>
          </a:solidFill>
        </a:ln>
      </dgm:spPr>
      <dgm:t>
        <a:bodyPr/>
        <a:lstStyle/>
        <a:p>
          <a:pPr>
            <a:defRPr/>
          </a:pPr>
          <a:r>
            <a:rPr lang="ru-RU" b="1"/>
            <a:t>Специальная оценка условий труда</a:t>
          </a:r>
          <a:endParaRPr lang="ru-RU"/>
        </a:p>
      </dgm:t>
    </dgm:pt>
    <dgm:pt modelId="{607C479E-19C2-47CC-AE74-74F786AFDA94}" type="parTrans" cxnId="{A8034662-E77E-42E9-8CE7-A15605CFAD2E}">
      <dgm:prSet/>
      <dgm:spPr bwMode="auto"/>
      <dgm:t>
        <a:bodyPr/>
        <a:lstStyle/>
        <a:p>
          <a:pPr>
            <a:defRPr/>
          </a:pPr>
          <a:endParaRPr lang="ru-RU"/>
        </a:p>
      </dgm:t>
    </dgm:pt>
    <dgm:pt modelId="{EA3D9F30-470E-4815-A410-FE2FE08377E7}" type="sibTrans" cxnId="{A8034662-E77E-42E9-8CE7-A15605CFAD2E}">
      <dgm:prSet/>
      <dgm:spPr bwMode="auto"/>
      <dgm:t>
        <a:bodyPr/>
        <a:lstStyle/>
        <a:p>
          <a:pPr>
            <a:defRPr/>
          </a:pPr>
          <a:endParaRPr lang="ru-RU"/>
        </a:p>
      </dgm:t>
    </dgm:pt>
    <dgm:pt modelId="{484820BE-AC88-45AF-9895-8F95161A2BCC}">
      <dgm:prSet phldrT=""/>
      <dgm:spPr bwMode="auto">
        <a:ln>
          <a:solidFill>
            <a:schemeClr val="accent1"/>
          </a:solidFill>
        </a:ln>
      </dgm:spPr>
      <dgm:t>
        <a:bodyPr/>
        <a:lstStyle/>
        <a:p>
          <a:pPr>
            <a:defRPr/>
          </a:pPr>
          <a:r>
            <a:rPr lang="ru-RU" b="1"/>
            <a:t>Приобретение аптечек первой помощи</a:t>
          </a:r>
          <a:endParaRPr lang="ru-RU"/>
        </a:p>
      </dgm:t>
    </dgm:pt>
    <dgm:pt modelId="{4828E402-C0ED-4E59-AF5E-1353E376441E}" type="parTrans" cxnId="{5B0F5A65-5FB4-4566-9C1C-E276E715B4FE}">
      <dgm:prSet/>
      <dgm:spPr bwMode="auto"/>
      <dgm:t>
        <a:bodyPr/>
        <a:lstStyle/>
        <a:p>
          <a:pPr>
            <a:defRPr/>
          </a:pPr>
          <a:endParaRPr lang="ru-RU"/>
        </a:p>
      </dgm:t>
    </dgm:pt>
    <dgm:pt modelId="{7A064427-1F3E-47DD-BE08-B4AD620F3F1A}" type="sibTrans" cxnId="{5B0F5A65-5FB4-4566-9C1C-E276E715B4FE}">
      <dgm:prSet/>
      <dgm:spPr bwMode="auto"/>
      <dgm:t>
        <a:bodyPr/>
        <a:lstStyle/>
        <a:p>
          <a:pPr>
            <a:defRPr/>
          </a:pPr>
          <a:endParaRPr lang="ru-RU"/>
        </a:p>
      </dgm:t>
    </dgm:pt>
    <dgm:pt modelId="{3405487A-1F44-4A93-8DE1-6A58487E0EED}">
      <dgm:prSet phldrT=""/>
      <dgm:spPr bwMode="auto">
        <a:ln>
          <a:solidFill>
            <a:schemeClr val="accent1"/>
          </a:solidFill>
        </a:ln>
      </dgm:spPr>
      <dgm:t>
        <a:bodyPr/>
        <a:lstStyle/>
        <a:p>
          <a:pPr>
            <a:defRPr/>
          </a:pPr>
          <a:r>
            <a:rPr lang="ru-RU" b="1"/>
            <a:t>Приобретение устройств оценки состояния водителей перед выпуском на линию </a:t>
          </a:r>
          <a:endParaRPr lang="ru-RU"/>
        </a:p>
      </dgm:t>
    </dgm:pt>
    <dgm:pt modelId="{1F999847-DD40-4CDD-A035-82C237C5E6A2}" type="parTrans" cxnId="{A688A96C-B127-4D7E-95FC-E3A8C993435F}">
      <dgm:prSet/>
      <dgm:spPr bwMode="auto"/>
      <dgm:t>
        <a:bodyPr/>
        <a:lstStyle/>
        <a:p>
          <a:pPr>
            <a:defRPr/>
          </a:pPr>
          <a:endParaRPr lang="ru-RU"/>
        </a:p>
      </dgm:t>
    </dgm:pt>
    <dgm:pt modelId="{5E81A03C-A53C-49F7-B8E8-2FCD32F3E6B0}" type="sibTrans" cxnId="{A688A96C-B127-4D7E-95FC-E3A8C993435F}">
      <dgm:prSet/>
      <dgm:spPr bwMode="auto"/>
      <dgm:t>
        <a:bodyPr/>
        <a:lstStyle/>
        <a:p>
          <a:pPr>
            <a:defRPr/>
          </a:pPr>
          <a:endParaRPr lang="ru-RU"/>
        </a:p>
      </dgm:t>
    </dgm:pt>
    <dgm:pt modelId="{906B2EAF-CC93-42FA-A63C-3F5DEEA7B3E9}">
      <dgm:prSet phldrT=""/>
      <dgm:spPr bwMode="auto">
        <a:ln>
          <a:solidFill>
            <a:schemeClr val="accent1"/>
          </a:solidFill>
        </a:ln>
      </dgm:spPr>
      <dgm:t>
        <a:bodyPr/>
        <a:lstStyle/>
        <a:p>
          <a:pPr>
            <a:defRPr/>
          </a:pPr>
          <a:r>
            <a:rPr lang="ru-RU" b="1"/>
            <a:t>Обучение по охране труда</a:t>
          </a:r>
          <a:endParaRPr lang="ru-RU"/>
        </a:p>
      </dgm:t>
    </dgm:pt>
    <dgm:pt modelId="{2E3AAFEA-D18A-4272-A2E2-8540E8F8F69F}" type="parTrans" cxnId="{2FCA89BB-F657-45AA-A408-90354DA870F5}">
      <dgm:prSet/>
      <dgm:spPr bwMode="auto"/>
      <dgm:t>
        <a:bodyPr/>
        <a:lstStyle/>
        <a:p>
          <a:pPr>
            <a:defRPr/>
          </a:pPr>
          <a:endParaRPr lang="ru-RU"/>
        </a:p>
      </dgm:t>
    </dgm:pt>
    <dgm:pt modelId="{E4C63011-2DB5-4B29-9F05-1416A5E64FFC}" type="sibTrans" cxnId="{2FCA89BB-F657-45AA-A408-90354DA870F5}">
      <dgm:prSet/>
      <dgm:spPr bwMode="auto"/>
      <dgm:t>
        <a:bodyPr/>
        <a:lstStyle/>
        <a:p>
          <a:pPr>
            <a:defRPr/>
          </a:pPr>
          <a:endParaRPr lang="ru-RU"/>
        </a:p>
      </dgm:t>
    </dgm:pt>
    <dgm:pt modelId="{A2BC723A-4C15-4A3C-8EBB-BE8E05A84F52}" type="pres">
      <dgm:prSet presAssocID="{AD586C41-754A-4820-97CA-C3836EBA9756}" presName="linearFlow" presStyleCnt="0">
        <dgm:presLayoutVars>
          <dgm:dir/>
          <dgm:resizeHandles val="exact"/>
        </dgm:presLayoutVars>
      </dgm:prSet>
      <dgm:spPr bwMode="auto"/>
      <dgm:t>
        <a:bodyPr/>
        <a:lstStyle/>
        <a:p>
          <a:pPr>
            <a:defRPr/>
          </a:pPr>
          <a:endParaRPr lang="ru-RU"/>
        </a:p>
      </dgm:t>
    </dgm:pt>
    <dgm:pt modelId="{3B0192E2-7217-427A-9BC5-B04CA2D0802C}" type="pres">
      <dgm:prSet presAssocID="{3B5E5C3E-AECF-4BB5-AEA2-17766E194F7C}" presName="composite" presStyleCnt="0"/>
      <dgm:spPr bwMode="auto"/>
    </dgm:pt>
    <dgm:pt modelId="{A5A00576-2B67-4CEA-8E2D-7EEB83383E96}" type="pres">
      <dgm:prSet presAssocID="{3B5E5C3E-AECF-4BB5-AEA2-17766E194F7C}" presName="imgShp" presStyleLbl="fgImgPlace1" presStyleIdx="0" presStyleCnt="7" custLinFactX="-32451" custLinFactNeighborX="-100000" custLinFactNeighborY="10333"/>
      <dgm:spPr bwMode="auto">
        <a:blipFill>
          <a:blip xmlns:r="http://schemas.openxmlformats.org/officeDocument/2006/relationships" r:embed="rId1"/>
          <a:stretch/>
        </a:blipFill>
        <a:ln>
          <a:solidFill>
            <a:schemeClr val="accent1"/>
          </a:solidFill>
        </a:ln>
      </dgm:spPr>
      <dgm:t>
        <a:bodyPr/>
        <a:lstStyle/>
        <a:p>
          <a:pPr>
            <a:defRPr/>
          </a:pPr>
          <a:endParaRPr lang="ru-RU"/>
        </a:p>
      </dgm:t>
    </dgm:pt>
    <dgm:pt modelId="{BBC41E18-0C51-460F-8FBD-44177E97EC81}" type="pres">
      <dgm:prSet presAssocID="{3B5E5C3E-AECF-4BB5-AEA2-17766E194F7C}" presName="txShp" presStyleLbl="node1" presStyleIdx="0" presStyleCnt="7">
        <dgm:presLayoutVars>
          <dgm:bulletEnabled val="1"/>
        </dgm:presLayoutVars>
      </dgm:prSet>
      <dgm:spPr bwMode="auto"/>
      <dgm:t>
        <a:bodyPr/>
        <a:lstStyle/>
        <a:p>
          <a:pPr>
            <a:defRPr/>
          </a:pPr>
          <a:endParaRPr lang="ru-RU"/>
        </a:p>
      </dgm:t>
    </dgm:pt>
    <dgm:pt modelId="{AF3815CA-6FF6-4727-929F-DE78A2C9B0C3}" type="pres">
      <dgm:prSet presAssocID="{F3F518E4-EC20-4C55-B6FE-D32DF8C23F2D}" presName="spacing" presStyleCnt="0"/>
      <dgm:spPr bwMode="auto"/>
    </dgm:pt>
    <dgm:pt modelId="{9C891111-E3B5-43F8-99A1-5A97035EDCE2}" type="pres">
      <dgm:prSet presAssocID="{43025C92-A1F3-4D50-A699-5D0185623E0A}" presName="composite" presStyleCnt="0"/>
      <dgm:spPr bwMode="auto"/>
    </dgm:pt>
    <dgm:pt modelId="{920A89CC-C5DB-43A1-9988-0089FC6F77CA}" type="pres">
      <dgm:prSet presAssocID="{43025C92-A1F3-4D50-A699-5D0185623E0A}" presName="imgShp" presStyleLbl="fgImgPlace1" presStyleIdx="1" presStyleCnt="7" custLinFactX="-29835" custLinFactNeighborX="-100000" custLinFactNeighborY="12791"/>
      <dgm:spPr bwMode="auto">
        <a:blipFill>
          <a:blip xmlns:r="http://schemas.openxmlformats.org/officeDocument/2006/relationships" r:embed="rId2"/>
          <a:srcRect l="16666" r="16666"/>
          <a:stretch/>
        </a:blipFill>
        <a:ln>
          <a:solidFill>
            <a:schemeClr val="accent1"/>
          </a:solidFill>
        </a:ln>
      </dgm:spPr>
      <dgm:t>
        <a:bodyPr/>
        <a:lstStyle/>
        <a:p>
          <a:pPr>
            <a:defRPr/>
          </a:pPr>
          <a:endParaRPr lang="ru-RU"/>
        </a:p>
      </dgm:t>
    </dgm:pt>
    <dgm:pt modelId="{EE97A15C-8608-446C-B6FB-462B1B0CBE51}" type="pres">
      <dgm:prSet presAssocID="{43025C92-A1F3-4D50-A699-5D0185623E0A}" presName="txShp" presStyleLbl="node1" presStyleIdx="1" presStyleCnt="7">
        <dgm:presLayoutVars>
          <dgm:bulletEnabled val="1"/>
        </dgm:presLayoutVars>
      </dgm:prSet>
      <dgm:spPr bwMode="auto"/>
      <dgm:t>
        <a:bodyPr/>
        <a:lstStyle/>
        <a:p>
          <a:pPr>
            <a:defRPr/>
          </a:pPr>
          <a:endParaRPr lang="ru-RU"/>
        </a:p>
      </dgm:t>
    </dgm:pt>
    <dgm:pt modelId="{17842D60-CBBB-4A22-A145-D5DE9324AE3C}" type="pres">
      <dgm:prSet presAssocID="{91FB5FFF-F61D-4F5A-A87C-68AB264FAC0E}" presName="spacing" presStyleCnt="0"/>
      <dgm:spPr bwMode="auto"/>
    </dgm:pt>
    <dgm:pt modelId="{2DC39215-F0DC-41FB-8903-1FBCBC26E34E}" type="pres">
      <dgm:prSet presAssocID="{AB6D3C06-46E7-4864-B19A-7E86CF287655}" presName="composite" presStyleCnt="0"/>
      <dgm:spPr bwMode="auto"/>
    </dgm:pt>
    <dgm:pt modelId="{C7ABEAE9-245F-42B2-BF29-60DB60002444}" type="pres">
      <dgm:prSet presAssocID="{AB6D3C06-46E7-4864-B19A-7E86CF287655}" presName="imgShp" presStyleLbl="fgImgPlace1" presStyleIdx="2" presStyleCnt="7" custLinFactX="-25367" custLinFactNeighborX="-100000" custLinFactNeighborY="8545"/>
      <dgm:spPr bwMode="auto">
        <a:blipFill>
          <a:blip xmlns:r="http://schemas.openxmlformats.org/officeDocument/2006/relationships" r:embed="rId3"/>
          <a:stretch/>
        </a:blipFill>
        <a:ln>
          <a:solidFill>
            <a:schemeClr val="accent1"/>
          </a:solidFill>
        </a:ln>
      </dgm:spPr>
      <dgm:t>
        <a:bodyPr/>
        <a:lstStyle/>
        <a:p>
          <a:pPr>
            <a:defRPr/>
          </a:pPr>
          <a:endParaRPr lang="ru-RU"/>
        </a:p>
      </dgm:t>
    </dgm:pt>
    <dgm:pt modelId="{A62692F2-0DB0-4F60-84E2-ACFB74886D38}" type="pres">
      <dgm:prSet presAssocID="{AB6D3C06-46E7-4864-B19A-7E86CF287655}" presName="txShp" presStyleLbl="node1" presStyleIdx="2" presStyleCnt="7">
        <dgm:presLayoutVars>
          <dgm:bulletEnabled val="1"/>
        </dgm:presLayoutVars>
      </dgm:prSet>
      <dgm:spPr bwMode="auto"/>
      <dgm:t>
        <a:bodyPr/>
        <a:lstStyle/>
        <a:p>
          <a:pPr>
            <a:defRPr/>
          </a:pPr>
          <a:endParaRPr lang="ru-RU"/>
        </a:p>
      </dgm:t>
    </dgm:pt>
    <dgm:pt modelId="{33DEBFCC-7E79-425C-955D-AFC3033E944F}" type="pres">
      <dgm:prSet presAssocID="{0BEDA412-2C4D-4076-9924-C173A549FE69}" presName="spacing" presStyleCnt="0"/>
      <dgm:spPr bwMode="auto"/>
    </dgm:pt>
    <dgm:pt modelId="{BCBD8A75-BB29-4FCF-B2BB-2692A65B5E8A}" type="pres">
      <dgm:prSet presAssocID="{143BAFB1-9389-420B-A7B4-F0FA8298C295}" presName="composite" presStyleCnt="0"/>
      <dgm:spPr bwMode="auto"/>
    </dgm:pt>
    <dgm:pt modelId="{23E5A203-508B-4E76-A508-AA3E2565D952}" type="pres">
      <dgm:prSet presAssocID="{143BAFB1-9389-420B-A7B4-F0FA8298C295}" presName="imgShp" presStyleLbl="fgImgPlace1" presStyleIdx="3" presStyleCnt="7" custLinFactX="-25367" custLinFactNeighborX="-100000" custLinFactNeighborY="1209"/>
      <dgm:spPr bwMode="auto">
        <a:blipFill>
          <a:blip xmlns:r="http://schemas.openxmlformats.org/officeDocument/2006/relationships" r:embed="rId4"/>
          <a:stretch/>
        </a:blipFill>
        <a:ln>
          <a:solidFill>
            <a:schemeClr val="accent1"/>
          </a:solidFill>
          <a:round/>
        </a:ln>
      </dgm:spPr>
      <dgm:t>
        <a:bodyPr/>
        <a:lstStyle/>
        <a:p>
          <a:pPr>
            <a:defRPr/>
          </a:pPr>
          <a:endParaRPr lang="ru-RU"/>
        </a:p>
      </dgm:t>
    </dgm:pt>
    <dgm:pt modelId="{C7CF647D-D0C6-4335-8D8F-8D9AF0DC983B}" type="pres">
      <dgm:prSet presAssocID="{143BAFB1-9389-420B-A7B4-F0FA8298C295}" presName="txShp" presStyleLbl="node1" presStyleIdx="3" presStyleCnt="7">
        <dgm:presLayoutVars>
          <dgm:bulletEnabled val="1"/>
        </dgm:presLayoutVars>
      </dgm:prSet>
      <dgm:spPr bwMode="auto"/>
      <dgm:t>
        <a:bodyPr/>
        <a:lstStyle/>
        <a:p>
          <a:pPr>
            <a:defRPr/>
          </a:pPr>
          <a:endParaRPr lang="ru-RU"/>
        </a:p>
      </dgm:t>
    </dgm:pt>
    <dgm:pt modelId="{6AE6554A-15D8-4449-A282-B1F8D309E28C}" type="pres">
      <dgm:prSet presAssocID="{EA3D9F30-470E-4815-A410-FE2FE08377E7}" presName="spacing" presStyleCnt="0"/>
      <dgm:spPr bwMode="auto"/>
    </dgm:pt>
    <dgm:pt modelId="{29F381F1-3708-483B-B3EA-0515CCC7AC6F}" type="pres">
      <dgm:prSet presAssocID="{484820BE-AC88-45AF-9895-8F95161A2BCC}" presName="composite" presStyleCnt="0"/>
      <dgm:spPr bwMode="auto"/>
    </dgm:pt>
    <dgm:pt modelId="{48D2F205-BD4B-4A88-98E1-9F8062E46AE9}" type="pres">
      <dgm:prSet presAssocID="{484820BE-AC88-45AF-9895-8F95161A2BCC}" presName="imgShp" presStyleLbl="fgImgPlace1" presStyleIdx="4" presStyleCnt="7" custLinFactX="-18434" custLinFactNeighborX="-100000" custLinFactNeighborY="13705"/>
      <dgm:spPr bwMode="auto">
        <a:blipFill>
          <a:blip xmlns:r="http://schemas.openxmlformats.org/officeDocument/2006/relationships" r:embed="rId5"/>
          <a:srcRect l="22222" r="22222"/>
          <a:stretch/>
        </a:blipFill>
        <a:ln>
          <a:solidFill>
            <a:schemeClr val="accent1"/>
          </a:solidFill>
        </a:ln>
      </dgm:spPr>
      <dgm:t>
        <a:bodyPr/>
        <a:lstStyle/>
        <a:p>
          <a:pPr>
            <a:defRPr/>
          </a:pPr>
          <a:endParaRPr lang="ru-RU"/>
        </a:p>
      </dgm:t>
    </dgm:pt>
    <dgm:pt modelId="{D0252C2B-53F8-4FD4-A7EB-4D96BA043738}" type="pres">
      <dgm:prSet presAssocID="{484820BE-AC88-45AF-9895-8F95161A2BCC}" presName="txShp" presStyleLbl="node1" presStyleIdx="4" presStyleCnt="7">
        <dgm:presLayoutVars>
          <dgm:bulletEnabled val="1"/>
        </dgm:presLayoutVars>
      </dgm:prSet>
      <dgm:spPr bwMode="auto"/>
      <dgm:t>
        <a:bodyPr/>
        <a:lstStyle/>
        <a:p>
          <a:pPr>
            <a:defRPr/>
          </a:pPr>
          <a:endParaRPr lang="ru-RU"/>
        </a:p>
      </dgm:t>
    </dgm:pt>
    <dgm:pt modelId="{55ED7235-DDBE-48A8-BC3B-0927B432A1B9}" type="pres">
      <dgm:prSet presAssocID="{7A064427-1F3E-47DD-BE08-B4AD620F3F1A}" presName="spacing" presStyleCnt="0"/>
      <dgm:spPr bwMode="auto"/>
    </dgm:pt>
    <dgm:pt modelId="{D7467EA0-621D-4171-8AD2-D5AFA58D4049}" type="pres">
      <dgm:prSet presAssocID="{3405487A-1F44-4A93-8DE1-6A58487E0EED}" presName="composite" presStyleCnt="0"/>
      <dgm:spPr bwMode="auto"/>
    </dgm:pt>
    <dgm:pt modelId="{0ED08D4B-C2C4-4E44-903B-AED88405FED9}" type="pres">
      <dgm:prSet presAssocID="{3405487A-1F44-4A93-8DE1-6A58487E0EED}" presName="imgShp" presStyleLbl="fgImgPlace1" presStyleIdx="5" presStyleCnt="7" custLinFactX="-9117" custLinFactNeighborX="-100000" custLinFactNeighborY="9054"/>
      <dgm:spPr bwMode="auto">
        <a:blipFill>
          <a:blip xmlns:r="http://schemas.openxmlformats.org/officeDocument/2006/relationships" r:embed="rId6"/>
          <a:stretch/>
        </a:blipFill>
        <a:ln>
          <a:solidFill>
            <a:schemeClr val="accent1"/>
          </a:solidFill>
        </a:ln>
      </dgm:spPr>
      <dgm:t>
        <a:bodyPr/>
        <a:lstStyle/>
        <a:p>
          <a:pPr>
            <a:defRPr/>
          </a:pPr>
          <a:endParaRPr lang="ru-RU"/>
        </a:p>
      </dgm:t>
    </dgm:pt>
    <dgm:pt modelId="{E7263EE2-47EA-4E6C-B74A-53DB5DC7585C}" type="pres">
      <dgm:prSet presAssocID="{3405487A-1F44-4A93-8DE1-6A58487E0EED}" presName="txShp" presStyleLbl="node1" presStyleIdx="5" presStyleCnt="7">
        <dgm:presLayoutVars>
          <dgm:bulletEnabled val="1"/>
        </dgm:presLayoutVars>
      </dgm:prSet>
      <dgm:spPr bwMode="auto"/>
      <dgm:t>
        <a:bodyPr/>
        <a:lstStyle/>
        <a:p>
          <a:pPr>
            <a:defRPr/>
          </a:pPr>
          <a:endParaRPr lang="ru-RU"/>
        </a:p>
      </dgm:t>
    </dgm:pt>
    <dgm:pt modelId="{D11FF794-A2B8-4F8C-992D-01944516B440}" type="pres">
      <dgm:prSet presAssocID="{5E81A03C-A53C-49F7-B8E8-2FCD32F3E6B0}" presName="spacing" presStyleCnt="0"/>
      <dgm:spPr bwMode="auto"/>
    </dgm:pt>
    <dgm:pt modelId="{4A1920E7-5C3A-47D4-98C0-3D36CB4FBA65}" type="pres">
      <dgm:prSet presAssocID="{906B2EAF-CC93-42FA-A63C-3F5DEEA7B3E9}" presName="composite" presStyleCnt="0"/>
      <dgm:spPr bwMode="auto"/>
    </dgm:pt>
    <dgm:pt modelId="{7DA70B6E-9EBB-4CEC-BFFA-70F26C9F051E}" type="pres">
      <dgm:prSet presAssocID="{906B2EAF-CC93-42FA-A63C-3F5DEEA7B3E9}" presName="imgShp" presStyleLbl="fgImgPlace1" presStyleIdx="6" presStyleCnt="7" custLinFactX="-9117" custLinFactNeighborX="-100000" custLinFactNeighborY="136"/>
      <dgm:spPr bwMode="auto">
        <a:blipFill>
          <a:blip xmlns:r="http://schemas.openxmlformats.org/officeDocument/2006/relationships" r:embed="rId7"/>
          <a:stretch/>
        </a:blipFill>
        <a:ln>
          <a:solidFill>
            <a:schemeClr val="accent1"/>
          </a:solidFill>
        </a:ln>
      </dgm:spPr>
      <dgm:t>
        <a:bodyPr/>
        <a:lstStyle/>
        <a:p>
          <a:pPr>
            <a:defRPr/>
          </a:pPr>
          <a:endParaRPr lang="ru-RU"/>
        </a:p>
      </dgm:t>
    </dgm:pt>
    <dgm:pt modelId="{C2A9619F-F299-487C-896F-EF07BD8F0B5E}" type="pres">
      <dgm:prSet presAssocID="{906B2EAF-CC93-42FA-A63C-3F5DEEA7B3E9}" presName="txShp" presStyleLbl="node1" presStyleIdx="6" presStyleCnt="7">
        <dgm:presLayoutVars>
          <dgm:bulletEnabled val="1"/>
        </dgm:presLayoutVars>
      </dgm:prSet>
      <dgm:spPr bwMode="auto"/>
      <dgm:t>
        <a:bodyPr/>
        <a:lstStyle/>
        <a:p>
          <a:pPr>
            <a:defRPr/>
          </a:pPr>
          <a:endParaRPr lang="ru-RU"/>
        </a:p>
      </dgm:t>
    </dgm:pt>
  </dgm:ptLst>
  <dgm:cxnLst>
    <dgm:cxn modelId="{2FCA89BB-F657-45AA-A408-90354DA870F5}" srcId="{AD586C41-754A-4820-97CA-C3836EBA9756}" destId="{906B2EAF-CC93-42FA-A63C-3F5DEEA7B3E9}" srcOrd="6" destOrd="0" parTransId="{2E3AAFEA-D18A-4272-A2E2-8540E8F8F69F}" sibTransId="{E4C63011-2DB5-4B29-9F05-1416A5E64FFC}"/>
    <dgm:cxn modelId="{A8034662-E77E-42E9-8CE7-A15605CFAD2E}" srcId="{AD586C41-754A-4820-97CA-C3836EBA9756}" destId="{143BAFB1-9389-420B-A7B4-F0FA8298C295}" srcOrd="3" destOrd="0" parTransId="{607C479E-19C2-47CC-AE74-74F786AFDA94}" sibTransId="{EA3D9F30-470E-4815-A410-FE2FE08377E7}"/>
    <dgm:cxn modelId="{7A8FC297-A94C-4FC1-8C96-6014A2318FC2}" srcId="{AD586C41-754A-4820-97CA-C3836EBA9756}" destId="{3B5E5C3E-AECF-4BB5-AEA2-17766E194F7C}" srcOrd="0" destOrd="0" parTransId="{70554F24-2414-49A0-9593-1329C0BB225A}" sibTransId="{F3F518E4-EC20-4C55-B6FE-D32DF8C23F2D}"/>
    <dgm:cxn modelId="{7D33BA36-D43F-4D3A-9FBF-9A3987851A9C}" type="presOf" srcId="{AD586C41-754A-4820-97CA-C3836EBA9756}" destId="{A2BC723A-4C15-4A3C-8EBB-BE8E05A84F52}" srcOrd="0" destOrd="0" presId="urn:microsoft.com/office/officeart/2005/8/layout/vList3#1"/>
    <dgm:cxn modelId="{6C712670-8C69-40DF-8386-93E4117CB394}" type="presOf" srcId="{3B5E5C3E-AECF-4BB5-AEA2-17766E194F7C}" destId="{BBC41E18-0C51-460F-8FBD-44177E97EC81}" srcOrd="0" destOrd="0" presId="urn:microsoft.com/office/officeart/2005/8/layout/vList3#1"/>
    <dgm:cxn modelId="{A688A96C-B127-4D7E-95FC-E3A8C993435F}" srcId="{AD586C41-754A-4820-97CA-C3836EBA9756}" destId="{3405487A-1F44-4A93-8DE1-6A58487E0EED}" srcOrd="5" destOrd="0" parTransId="{1F999847-DD40-4CDD-A035-82C237C5E6A2}" sibTransId="{5E81A03C-A53C-49F7-B8E8-2FCD32F3E6B0}"/>
    <dgm:cxn modelId="{9479949F-7464-4861-B296-09755024A79F}" type="presOf" srcId="{AB6D3C06-46E7-4864-B19A-7E86CF287655}" destId="{A62692F2-0DB0-4F60-84E2-ACFB74886D38}" srcOrd="0" destOrd="0" presId="urn:microsoft.com/office/officeart/2005/8/layout/vList3#1"/>
    <dgm:cxn modelId="{20D6CF34-A5B2-4F45-8BC7-CC035D010BD2}" type="presOf" srcId="{484820BE-AC88-45AF-9895-8F95161A2BCC}" destId="{D0252C2B-53F8-4FD4-A7EB-4D96BA043738}" srcOrd="0" destOrd="0" presId="urn:microsoft.com/office/officeart/2005/8/layout/vList3#1"/>
    <dgm:cxn modelId="{4A039932-B28C-4065-8D61-2E6FFE1CEF2D}" srcId="{AD586C41-754A-4820-97CA-C3836EBA9756}" destId="{43025C92-A1F3-4D50-A699-5D0185623E0A}" srcOrd="1" destOrd="0" parTransId="{39C95C8D-0B70-4B8A-AC96-FC403917A9CE}" sibTransId="{91FB5FFF-F61D-4F5A-A87C-68AB264FAC0E}"/>
    <dgm:cxn modelId="{5B0F5A65-5FB4-4566-9C1C-E276E715B4FE}" srcId="{AD586C41-754A-4820-97CA-C3836EBA9756}" destId="{484820BE-AC88-45AF-9895-8F95161A2BCC}" srcOrd="4" destOrd="0" parTransId="{4828E402-C0ED-4E59-AF5E-1353E376441E}" sibTransId="{7A064427-1F3E-47DD-BE08-B4AD620F3F1A}"/>
    <dgm:cxn modelId="{24C695A6-D5DF-4EC1-8F87-2D043F0A817B}" type="presOf" srcId="{43025C92-A1F3-4D50-A699-5D0185623E0A}" destId="{EE97A15C-8608-446C-B6FB-462B1B0CBE51}" srcOrd="0" destOrd="0" presId="urn:microsoft.com/office/officeart/2005/8/layout/vList3#1"/>
    <dgm:cxn modelId="{5361AA04-E019-4B6E-B5F1-ADFA489F9B94}" type="presOf" srcId="{3405487A-1F44-4A93-8DE1-6A58487E0EED}" destId="{E7263EE2-47EA-4E6C-B74A-53DB5DC7585C}" srcOrd="0" destOrd="0" presId="urn:microsoft.com/office/officeart/2005/8/layout/vList3#1"/>
    <dgm:cxn modelId="{7D6C6270-96A9-4AEE-A52B-43961E1A9470}" type="presOf" srcId="{143BAFB1-9389-420B-A7B4-F0FA8298C295}" destId="{C7CF647D-D0C6-4335-8D8F-8D9AF0DC983B}" srcOrd="0" destOrd="0" presId="urn:microsoft.com/office/officeart/2005/8/layout/vList3#1"/>
    <dgm:cxn modelId="{EA546185-389C-4E89-B87D-807B319262E9}" srcId="{AD586C41-754A-4820-97CA-C3836EBA9756}" destId="{AB6D3C06-46E7-4864-B19A-7E86CF287655}" srcOrd="2" destOrd="0" parTransId="{082CD9AC-3503-43EF-8ACA-8D0D1DF4B348}" sibTransId="{0BEDA412-2C4D-4076-9924-C173A549FE69}"/>
    <dgm:cxn modelId="{4783AE03-1DFD-43B5-8B3E-3CA71517F026}" type="presOf" srcId="{906B2EAF-CC93-42FA-A63C-3F5DEEA7B3E9}" destId="{C2A9619F-F299-487C-896F-EF07BD8F0B5E}" srcOrd="0" destOrd="0" presId="urn:microsoft.com/office/officeart/2005/8/layout/vList3#1"/>
    <dgm:cxn modelId="{AF0C8D10-E534-438A-A93A-2AF9500AB22A}" type="presParOf" srcId="{A2BC723A-4C15-4A3C-8EBB-BE8E05A84F52}" destId="{3B0192E2-7217-427A-9BC5-B04CA2D0802C}" srcOrd="0" destOrd="0" presId="urn:microsoft.com/office/officeart/2005/8/layout/vList3#1"/>
    <dgm:cxn modelId="{BCC7DFF2-23B6-43F4-8C2B-08C7D0CDF13C}" type="presParOf" srcId="{3B0192E2-7217-427A-9BC5-B04CA2D0802C}" destId="{A5A00576-2B67-4CEA-8E2D-7EEB83383E96}" srcOrd="0" destOrd="0" presId="urn:microsoft.com/office/officeart/2005/8/layout/vList3#1"/>
    <dgm:cxn modelId="{7574941A-DB90-41D0-9BBF-2B176019EA75}" type="presParOf" srcId="{3B0192E2-7217-427A-9BC5-B04CA2D0802C}" destId="{BBC41E18-0C51-460F-8FBD-44177E97EC81}" srcOrd="1" destOrd="0" presId="urn:microsoft.com/office/officeart/2005/8/layout/vList3#1"/>
    <dgm:cxn modelId="{227F6B5C-E451-4599-962F-73F57A7CABF7}" type="presParOf" srcId="{A2BC723A-4C15-4A3C-8EBB-BE8E05A84F52}" destId="{AF3815CA-6FF6-4727-929F-DE78A2C9B0C3}" srcOrd="1" destOrd="0" presId="urn:microsoft.com/office/officeart/2005/8/layout/vList3#1"/>
    <dgm:cxn modelId="{F59210B8-CF94-4AEC-8821-E57AE9C07025}" type="presParOf" srcId="{A2BC723A-4C15-4A3C-8EBB-BE8E05A84F52}" destId="{9C891111-E3B5-43F8-99A1-5A97035EDCE2}" srcOrd="2" destOrd="0" presId="urn:microsoft.com/office/officeart/2005/8/layout/vList3#1"/>
    <dgm:cxn modelId="{12C529D0-AAEB-4D20-9AE7-10F1F38E1B0E}" type="presParOf" srcId="{9C891111-E3B5-43F8-99A1-5A97035EDCE2}" destId="{920A89CC-C5DB-43A1-9988-0089FC6F77CA}" srcOrd="0" destOrd="0" presId="urn:microsoft.com/office/officeart/2005/8/layout/vList3#1"/>
    <dgm:cxn modelId="{E15DE0B3-B97B-4A0E-99E4-BF01E46AE3E4}" type="presParOf" srcId="{9C891111-E3B5-43F8-99A1-5A97035EDCE2}" destId="{EE97A15C-8608-446C-B6FB-462B1B0CBE51}" srcOrd="1" destOrd="0" presId="urn:microsoft.com/office/officeart/2005/8/layout/vList3#1"/>
    <dgm:cxn modelId="{6F723BEA-7EBD-446C-A0A9-3BE1117CD4E0}" type="presParOf" srcId="{A2BC723A-4C15-4A3C-8EBB-BE8E05A84F52}" destId="{17842D60-CBBB-4A22-A145-D5DE9324AE3C}" srcOrd="3" destOrd="0" presId="urn:microsoft.com/office/officeart/2005/8/layout/vList3#1"/>
    <dgm:cxn modelId="{28B63CA3-9178-4A58-B702-28D1C115CC57}" type="presParOf" srcId="{A2BC723A-4C15-4A3C-8EBB-BE8E05A84F52}" destId="{2DC39215-F0DC-41FB-8903-1FBCBC26E34E}" srcOrd="4" destOrd="0" presId="urn:microsoft.com/office/officeart/2005/8/layout/vList3#1"/>
    <dgm:cxn modelId="{7F979FC0-7F05-4EAC-90CC-8BA43212C5EE}" type="presParOf" srcId="{2DC39215-F0DC-41FB-8903-1FBCBC26E34E}" destId="{C7ABEAE9-245F-42B2-BF29-60DB60002444}" srcOrd="0" destOrd="0" presId="urn:microsoft.com/office/officeart/2005/8/layout/vList3#1"/>
    <dgm:cxn modelId="{91F8C641-E5C6-4D6D-9F04-A1945C5767E5}" type="presParOf" srcId="{2DC39215-F0DC-41FB-8903-1FBCBC26E34E}" destId="{A62692F2-0DB0-4F60-84E2-ACFB74886D38}" srcOrd="1" destOrd="0" presId="urn:microsoft.com/office/officeart/2005/8/layout/vList3#1"/>
    <dgm:cxn modelId="{A7528E6A-1EB8-42F4-A6EB-3FD0E0DAFB77}" type="presParOf" srcId="{A2BC723A-4C15-4A3C-8EBB-BE8E05A84F52}" destId="{33DEBFCC-7E79-425C-955D-AFC3033E944F}" srcOrd="5" destOrd="0" presId="urn:microsoft.com/office/officeart/2005/8/layout/vList3#1"/>
    <dgm:cxn modelId="{FC137002-4524-46DB-9B2A-021E904CF7E1}" type="presParOf" srcId="{A2BC723A-4C15-4A3C-8EBB-BE8E05A84F52}" destId="{BCBD8A75-BB29-4FCF-B2BB-2692A65B5E8A}" srcOrd="6" destOrd="0" presId="urn:microsoft.com/office/officeart/2005/8/layout/vList3#1"/>
    <dgm:cxn modelId="{E05E4632-6412-403E-BD11-DAC8A7DE876C}" type="presParOf" srcId="{BCBD8A75-BB29-4FCF-B2BB-2692A65B5E8A}" destId="{23E5A203-508B-4E76-A508-AA3E2565D952}" srcOrd="0" destOrd="0" presId="urn:microsoft.com/office/officeart/2005/8/layout/vList3#1"/>
    <dgm:cxn modelId="{ACF9F4CE-0439-4671-9550-065FD2DE2E92}" type="presParOf" srcId="{BCBD8A75-BB29-4FCF-B2BB-2692A65B5E8A}" destId="{C7CF647D-D0C6-4335-8D8F-8D9AF0DC983B}" srcOrd="1" destOrd="0" presId="urn:microsoft.com/office/officeart/2005/8/layout/vList3#1"/>
    <dgm:cxn modelId="{AE3A8210-F0C3-46AC-93F9-8727B7257DFD}" type="presParOf" srcId="{A2BC723A-4C15-4A3C-8EBB-BE8E05A84F52}" destId="{6AE6554A-15D8-4449-A282-B1F8D309E28C}" srcOrd="7" destOrd="0" presId="urn:microsoft.com/office/officeart/2005/8/layout/vList3#1"/>
    <dgm:cxn modelId="{2EF3DA9C-1D65-4D97-9F39-2CEC2D53DD86}" type="presParOf" srcId="{A2BC723A-4C15-4A3C-8EBB-BE8E05A84F52}" destId="{29F381F1-3708-483B-B3EA-0515CCC7AC6F}" srcOrd="8" destOrd="0" presId="urn:microsoft.com/office/officeart/2005/8/layout/vList3#1"/>
    <dgm:cxn modelId="{0759541A-8827-4429-BC8B-D0CA73B32741}" type="presParOf" srcId="{29F381F1-3708-483B-B3EA-0515CCC7AC6F}" destId="{48D2F205-BD4B-4A88-98E1-9F8062E46AE9}" srcOrd="0" destOrd="0" presId="urn:microsoft.com/office/officeart/2005/8/layout/vList3#1"/>
    <dgm:cxn modelId="{AEE89BB8-D5F1-4E4E-B925-93E09AB4FDFA}" type="presParOf" srcId="{29F381F1-3708-483B-B3EA-0515CCC7AC6F}" destId="{D0252C2B-53F8-4FD4-A7EB-4D96BA043738}" srcOrd="1" destOrd="0" presId="urn:microsoft.com/office/officeart/2005/8/layout/vList3#1"/>
    <dgm:cxn modelId="{6F7F8CA9-04F0-4A22-8FF4-D65F7FC71D65}" type="presParOf" srcId="{A2BC723A-4C15-4A3C-8EBB-BE8E05A84F52}" destId="{55ED7235-DDBE-48A8-BC3B-0927B432A1B9}" srcOrd="9" destOrd="0" presId="urn:microsoft.com/office/officeart/2005/8/layout/vList3#1"/>
    <dgm:cxn modelId="{6F5570A4-F867-4A60-9701-E1D752F4AF97}" type="presParOf" srcId="{A2BC723A-4C15-4A3C-8EBB-BE8E05A84F52}" destId="{D7467EA0-621D-4171-8AD2-D5AFA58D4049}" srcOrd="10" destOrd="0" presId="urn:microsoft.com/office/officeart/2005/8/layout/vList3#1"/>
    <dgm:cxn modelId="{A0CF7EE4-ABF0-4D85-83A9-D8590A7B6B95}" type="presParOf" srcId="{D7467EA0-621D-4171-8AD2-D5AFA58D4049}" destId="{0ED08D4B-C2C4-4E44-903B-AED88405FED9}" srcOrd="0" destOrd="0" presId="urn:microsoft.com/office/officeart/2005/8/layout/vList3#1"/>
    <dgm:cxn modelId="{70183ADD-B532-4071-B254-2179C050EFDC}" type="presParOf" srcId="{D7467EA0-621D-4171-8AD2-D5AFA58D4049}" destId="{E7263EE2-47EA-4E6C-B74A-53DB5DC7585C}" srcOrd="1" destOrd="0" presId="urn:microsoft.com/office/officeart/2005/8/layout/vList3#1"/>
    <dgm:cxn modelId="{72107E55-C274-4AE3-897A-914D868577B1}" type="presParOf" srcId="{A2BC723A-4C15-4A3C-8EBB-BE8E05A84F52}" destId="{D11FF794-A2B8-4F8C-992D-01944516B440}" srcOrd="11" destOrd="0" presId="urn:microsoft.com/office/officeart/2005/8/layout/vList3#1"/>
    <dgm:cxn modelId="{326D24B4-681F-43CF-913E-3DD7E44136CB}" type="presParOf" srcId="{A2BC723A-4C15-4A3C-8EBB-BE8E05A84F52}" destId="{4A1920E7-5C3A-47D4-98C0-3D36CB4FBA65}" srcOrd="12" destOrd="0" presId="urn:microsoft.com/office/officeart/2005/8/layout/vList3#1"/>
    <dgm:cxn modelId="{A76CBDBD-1024-4F38-99FB-408EFE4AA53D}" type="presParOf" srcId="{4A1920E7-5C3A-47D4-98C0-3D36CB4FBA65}" destId="{7DA70B6E-9EBB-4CEC-BFFA-70F26C9F051E}" srcOrd="0" destOrd="0" presId="urn:microsoft.com/office/officeart/2005/8/layout/vList3#1"/>
    <dgm:cxn modelId="{97A40F9B-F6B6-4C01-8E33-D40614324DA6}" type="presParOf" srcId="{4A1920E7-5C3A-47D4-98C0-3D36CB4FBA65}" destId="{C2A9619F-F299-487C-896F-EF07BD8F0B5E}"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11857-7E21-44DA-9FDF-1909D6269F58}">
      <dsp:nvSpPr>
        <dsp:cNvPr id="0" name=""/>
        <dsp:cNvSpPr/>
      </dsp:nvSpPr>
      <dsp:spPr>
        <a:xfrm>
          <a:off x="0" y="443730"/>
          <a:ext cx="4403884" cy="1083811"/>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itchFamily="18" charset="0"/>
              <a:ea typeface="PT Astra Serif" pitchFamily="18" charset="-52"/>
              <a:cs typeface="Times New Roman" pitchFamily="18" charset="0"/>
            </a:rPr>
            <a:t>составляется учреждением в сфере социальной поддержки населения по месту жительства или месту пребывания участника СВО   </a:t>
          </a:r>
          <a:endParaRPr lang="ru-RU" sz="1400" b="1" kern="1200" dirty="0">
            <a:solidFill>
              <a:schemeClr val="tx1"/>
            </a:solidFill>
            <a:latin typeface="Times New Roman" pitchFamily="18" charset="0"/>
            <a:ea typeface="PT Astra Serif" pitchFamily="18" charset="-52"/>
            <a:cs typeface="Times New Roman" pitchFamily="18" charset="0"/>
          </a:endParaRPr>
        </a:p>
      </dsp:txBody>
      <dsp:txXfrm>
        <a:off x="52907" y="496637"/>
        <a:ext cx="4298070" cy="977997"/>
      </dsp:txXfrm>
    </dsp:sp>
    <dsp:sp modelId="{7E3EE70B-AE66-4E89-8B66-A79D75A21E04}">
      <dsp:nvSpPr>
        <dsp:cNvPr id="0" name=""/>
        <dsp:cNvSpPr/>
      </dsp:nvSpPr>
      <dsp:spPr>
        <a:xfrm>
          <a:off x="0" y="1527542"/>
          <a:ext cx="4403884" cy="57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823" tIns="17780" rIns="99568" bIns="17780" numCol="1" spcCol="1270" anchor="t" anchorCtr="0">
          <a:noAutofit/>
        </a:bodyPr>
        <a:lstStyle/>
        <a:p>
          <a:pPr marL="114300" lvl="1" indent="-114300" algn="l" defTabSz="622300">
            <a:lnSpc>
              <a:spcPct val="90000"/>
            </a:lnSpc>
            <a:spcBef>
              <a:spcPct val="0"/>
            </a:spcBef>
            <a:spcAft>
              <a:spcPct val="20000"/>
            </a:spcAft>
            <a:buChar char="••"/>
          </a:pPr>
          <a:endParaRPr lang="ru-RU" sz="1400" kern="1200" dirty="0">
            <a:latin typeface="Times New Roman" pitchFamily="18" charset="0"/>
            <a:cs typeface="Times New Roman" pitchFamily="18" charset="0"/>
          </a:endParaRPr>
        </a:p>
      </dsp:txBody>
      <dsp:txXfrm>
        <a:off x="0" y="1527542"/>
        <a:ext cx="4403884" cy="57410"/>
      </dsp:txXfrm>
    </dsp:sp>
    <dsp:sp modelId="{3BD86502-F6E3-4B6C-8C67-7F73DF132E8E}">
      <dsp:nvSpPr>
        <dsp:cNvPr id="0" name=""/>
        <dsp:cNvSpPr/>
      </dsp:nvSpPr>
      <dsp:spPr>
        <a:xfrm>
          <a:off x="0" y="1584952"/>
          <a:ext cx="4403884" cy="1280508"/>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itchFamily="18" charset="0"/>
              <a:ea typeface="PT Astra Serif" pitchFamily="18" charset="-52"/>
              <a:cs typeface="Times New Roman" pitchFamily="18" charset="0"/>
            </a:rPr>
            <a:t>При поступлении информации об участнике СВО от органов местного самоуправления, органов государственной власти РА, военных комиссариатов устанавливается первичный контакт с членами семей участников СВО и погибших (умерших) в ходе участия в СВО</a:t>
          </a:r>
          <a:endParaRPr lang="ru-RU" sz="1400" b="1" kern="1200" dirty="0">
            <a:solidFill>
              <a:schemeClr val="tx1"/>
            </a:solidFill>
            <a:latin typeface="Times New Roman" pitchFamily="18" charset="0"/>
            <a:ea typeface="PT Astra Serif" pitchFamily="18" charset="-52"/>
            <a:cs typeface="Times New Roman" pitchFamily="18" charset="0"/>
          </a:endParaRPr>
        </a:p>
      </dsp:txBody>
      <dsp:txXfrm>
        <a:off x="62509" y="1647461"/>
        <a:ext cx="4278866" cy="1155490"/>
      </dsp:txXfrm>
    </dsp:sp>
    <dsp:sp modelId="{CCD4C5EE-D8B9-4EA7-8475-B7786DCC52BB}">
      <dsp:nvSpPr>
        <dsp:cNvPr id="0" name=""/>
        <dsp:cNvSpPr/>
      </dsp:nvSpPr>
      <dsp:spPr>
        <a:xfrm>
          <a:off x="0" y="2875445"/>
          <a:ext cx="4403884" cy="161652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u="none" kern="1200" dirty="0" smtClean="0">
              <a:solidFill>
                <a:schemeClr val="tx1"/>
              </a:solidFill>
              <a:latin typeface="Times New Roman" pitchFamily="18" charset="0"/>
              <a:ea typeface="PT Astra Serif" pitchFamily="18" charset="-52"/>
              <a:cs typeface="Times New Roman" pitchFamily="18" charset="0"/>
            </a:rPr>
            <a:t>В социальном паспорте участника СВО заполняются: </a:t>
          </a:r>
        </a:p>
        <a:p>
          <a:pPr lvl="0" algn="ctr" defTabSz="622300">
            <a:lnSpc>
              <a:spcPct val="90000"/>
            </a:lnSpc>
            <a:spcBef>
              <a:spcPct val="0"/>
            </a:spcBef>
            <a:spcAft>
              <a:spcPct val="35000"/>
            </a:spcAft>
          </a:pPr>
          <a:r>
            <a:rPr lang="ru-RU" sz="1400" b="1" u="none" kern="1200" dirty="0" smtClean="0">
              <a:solidFill>
                <a:schemeClr val="tx1"/>
              </a:solidFill>
              <a:latin typeface="Times New Roman" pitchFamily="18" charset="0"/>
              <a:ea typeface="PT Astra Serif" pitchFamily="18" charset="-52"/>
              <a:cs typeface="Times New Roman" pitchFamily="18" charset="0"/>
            </a:rPr>
            <a:t>общие сведения об участнике СВО,</a:t>
          </a:r>
        </a:p>
        <a:p>
          <a:pPr lvl="0" algn="ctr" defTabSz="622300">
            <a:lnSpc>
              <a:spcPct val="90000"/>
            </a:lnSpc>
            <a:spcBef>
              <a:spcPct val="0"/>
            </a:spcBef>
            <a:spcAft>
              <a:spcPct val="35000"/>
            </a:spcAft>
          </a:pPr>
          <a:r>
            <a:rPr lang="ru-RU" sz="1400" b="1" kern="1200" dirty="0" smtClean="0">
              <a:solidFill>
                <a:schemeClr val="tx1"/>
              </a:solidFill>
              <a:latin typeface="Times New Roman" pitchFamily="18" charset="0"/>
              <a:ea typeface="PT Astra Serif" pitchFamily="18" charset="-52"/>
              <a:cs typeface="Times New Roman" pitchFamily="18" charset="0"/>
            </a:rPr>
            <a:t>сведения о совместно проживающих членах семьи,</a:t>
          </a:r>
        </a:p>
        <a:p>
          <a:pPr lvl="0" algn="ctr" defTabSz="622300">
            <a:lnSpc>
              <a:spcPct val="90000"/>
            </a:lnSpc>
            <a:spcBef>
              <a:spcPct val="0"/>
            </a:spcBef>
            <a:spcAft>
              <a:spcPct val="35000"/>
            </a:spcAft>
          </a:pPr>
          <a:r>
            <a:rPr lang="ru-RU" sz="1400" b="1" kern="1200" dirty="0" smtClean="0">
              <a:solidFill>
                <a:schemeClr val="tx1"/>
              </a:solidFill>
              <a:latin typeface="Times New Roman" pitchFamily="18" charset="0"/>
              <a:ea typeface="PT Astra Serif" pitchFamily="18" charset="-52"/>
              <a:cs typeface="Times New Roman" pitchFamily="18" charset="0"/>
            </a:rPr>
            <a:t>в каких видах помощи нуждается семья участника СВО,</a:t>
          </a:r>
        </a:p>
        <a:p>
          <a:pPr lvl="0" algn="ctr" defTabSz="622300">
            <a:lnSpc>
              <a:spcPct val="90000"/>
            </a:lnSpc>
            <a:spcBef>
              <a:spcPct val="0"/>
            </a:spcBef>
            <a:spcAft>
              <a:spcPct val="35000"/>
            </a:spcAft>
          </a:pPr>
          <a:r>
            <a:rPr lang="ru-RU" sz="1400" b="1" kern="1200" dirty="0" smtClean="0">
              <a:solidFill>
                <a:schemeClr val="tx1"/>
              </a:solidFill>
              <a:latin typeface="Times New Roman" pitchFamily="18" charset="0"/>
              <a:ea typeface="PT Astra Serif" pitchFamily="18" charset="-52"/>
              <a:cs typeface="Times New Roman" pitchFamily="18" charset="0"/>
            </a:rPr>
            <a:t> мероприятия сопровождения семьи участника СВО</a:t>
          </a:r>
          <a:endParaRPr lang="ru-RU" sz="1400" b="1" u="none" kern="1200" dirty="0">
            <a:solidFill>
              <a:schemeClr val="tx1"/>
            </a:solidFill>
            <a:latin typeface="Times New Roman" pitchFamily="18" charset="0"/>
            <a:ea typeface="PT Astra Serif" pitchFamily="18" charset="-52"/>
            <a:cs typeface="Times New Roman" pitchFamily="18" charset="0"/>
          </a:endParaRPr>
        </a:p>
      </dsp:txBody>
      <dsp:txXfrm>
        <a:off x="78912" y="2954357"/>
        <a:ext cx="4246060" cy="1458696"/>
      </dsp:txXfrm>
    </dsp:sp>
    <dsp:sp modelId="{620DD901-DB5A-498D-B22E-E3DE102361B7}">
      <dsp:nvSpPr>
        <dsp:cNvPr id="0" name=""/>
        <dsp:cNvSpPr/>
      </dsp:nvSpPr>
      <dsp:spPr>
        <a:xfrm>
          <a:off x="0" y="4491965"/>
          <a:ext cx="4403884" cy="57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823" tIns="6350" rIns="35560" bIns="6350" numCol="1" spcCol="1270" anchor="t" anchorCtr="0">
          <a:noAutofit/>
        </a:bodyPr>
        <a:lstStyle/>
        <a:p>
          <a:pPr marL="57150" lvl="1" indent="-57150" algn="l" defTabSz="177800">
            <a:lnSpc>
              <a:spcPct val="90000"/>
            </a:lnSpc>
            <a:spcBef>
              <a:spcPct val="0"/>
            </a:spcBef>
            <a:spcAft>
              <a:spcPct val="20000"/>
            </a:spcAft>
            <a:buChar char="••"/>
          </a:pPr>
          <a:endParaRPr lang="ru-RU" sz="400" kern="1200" dirty="0">
            <a:latin typeface="Times New Roman" pitchFamily="18" charset="0"/>
            <a:cs typeface="Times New Roman" pitchFamily="18" charset="0"/>
          </a:endParaRPr>
        </a:p>
      </dsp:txBody>
      <dsp:txXfrm>
        <a:off x="0" y="4491965"/>
        <a:ext cx="4403884" cy="57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18C64-503C-49FD-B302-D667692A9E58}">
      <dsp:nvSpPr>
        <dsp:cNvPr id="0" name=""/>
        <dsp:cNvSpPr/>
      </dsp:nvSpPr>
      <dsp:spPr>
        <a:xfrm rot="5400000">
          <a:off x="1861717" y="1071309"/>
          <a:ext cx="817866" cy="93111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529A0-C615-4D97-9000-A57C4ECE302F}">
      <dsp:nvSpPr>
        <dsp:cNvPr id="0" name=""/>
        <dsp:cNvSpPr/>
      </dsp:nvSpPr>
      <dsp:spPr>
        <a:xfrm>
          <a:off x="874654" y="10454"/>
          <a:ext cx="3380250" cy="1274634"/>
        </a:xfrm>
        <a:prstGeom prst="roundRect">
          <a:avLst>
            <a:gd name="adj" fmla="val 1667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dk1"/>
              </a:solidFill>
              <a:effectLst/>
              <a:latin typeface="+mn-lt"/>
              <a:ea typeface="+mn-ea"/>
              <a:cs typeface="+mn-cs"/>
            </a:rPr>
            <a:t>Бесплатное социальное обслуживание в социально-реабилитационном отделении Комплексного Центра социального обслуживания населения</a:t>
          </a:r>
          <a:endParaRPr lang="ru-RU" sz="1400" kern="1200" dirty="0"/>
        </a:p>
      </dsp:txBody>
      <dsp:txXfrm>
        <a:off x="936888" y="72688"/>
        <a:ext cx="3255782" cy="1150166"/>
      </dsp:txXfrm>
    </dsp:sp>
    <dsp:sp modelId="{AC455CB2-FA07-4A16-9BE6-D9350B0BF5F8}">
      <dsp:nvSpPr>
        <dsp:cNvPr id="0" name=""/>
        <dsp:cNvSpPr/>
      </dsp:nvSpPr>
      <dsp:spPr>
        <a:xfrm>
          <a:off x="3021838" y="256600"/>
          <a:ext cx="1001357" cy="778920"/>
        </a:xfrm>
        <a:prstGeom prst="rect">
          <a:avLst/>
        </a:prstGeom>
        <a:noFill/>
        <a:ln>
          <a:noFill/>
        </a:ln>
        <a:effectLst/>
      </dsp:spPr>
      <dsp:style>
        <a:lnRef idx="0">
          <a:scrgbClr r="0" g="0" b="0"/>
        </a:lnRef>
        <a:fillRef idx="0">
          <a:scrgbClr r="0" g="0" b="0"/>
        </a:fillRef>
        <a:effectRef idx="0">
          <a:scrgbClr r="0" g="0" b="0"/>
        </a:effectRef>
        <a:fontRef idx="minor"/>
      </dsp:style>
    </dsp:sp>
    <dsp:sp modelId="{246436A3-B341-4487-9FC8-37B419FCDCFD}">
      <dsp:nvSpPr>
        <dsp:cNvPr id="0" name=""/>
        <dsp:cNvSpPr/>
      </dsp:nvSpPr>
      <dsp:spPr>
        <a:xfrm>
          <a:off x="2909139" y="1256494"/>
          <a:ext cx="2572768" cy="1214430"/>
        </a:xfrm>
        <a:prstGeom prst="roundRect">
          <a:avLst>
            <a:gd name="adj" fmla="val 1667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социально – медицинские услуги, социально-психологические и социально-культурные услуги</a:t>
          </a:r>
        </a:p>
      </dsp:txBody>
      <dsp:txXfrm>
        <a:off x="2968433" y="1315788"/>
        <a:ext cx="2454180" cy="1095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D9017-41D5-47D6-845D-613BF1B8200A}">
      <dsp:nvSpPr>
        <dsp:cNvPr id="0" name=""/>
        <dsp:cNvSpPr/>
      </dsp:nvSpPr>
      <dsp:spPr>
        <a:xfrm rot="5400000">
          <a:off x="1178017" y="1179236"/>
          <a:ext cx="1066110" cy="121372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9A0E4C-A66F-4445-9913-C9CBCFD25E3E}">
      <dsp:nvSpPr>
        <dsp:cNvPr id="0" name=""/>
        <dsp:cNvSpPr/>
      </dsp:nvSpPr>
      <dsp:spPr>
        <a:xfrm>
          <a:off x="668784" y="33391"/>
          <a:ext cx="2805334" cy="1228131"/>
        </a:xfrm>
        <a:prstGeom prst="roundRect">
          <a:avLst>
            <a:gd name="adj" fmla="val 1667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11 Управлений социальной поддержки населения по Республике Алтай</a:t>
          </a:r>
          <a:endParaRPr lang="ru-RU" sz="1400" kern="1200" dirty="0">
            <a:solidFill>
              <a:schemeClr val="tx1"/>
            </a:solidFill>
          </a:endParaRPr>
        </a:p>
      </dsp:txBody>
      <dsp:txXfrm>
        <a:off x="728747" y="93354"/>
        <a:ext cx="2685408" cy="1108205"/>
      </dsp:txXfrm>
    </dsp:sp>
    <dsp:sp modelId="{5C94B251-5A98-44DF-B6D0-F902E6F86F89}">
      <dsp:nvSpPr>
        <dsp:cNvPr id="0" name=""/>
        <dsp:cNvSpPr/>
      </dsp:nvSpPr>
      <dsp:spPr>
        <a:xfrm>
          <a:off x="2690264" y="117242"/>
          <a:ext cx="1305295" cy="1015342"/>
        </a:xfrm>
        <a:prstGeom prst="rect">
          <a:avLst/>
        </a:prstGeom>
        <a:noFill/>
        <a:ln>
          <a:noFill/>
        </a:ln>
        <a:effectLst/>
      </dsp:spPr>
      <dsp:style>
        <a:lnRef idx="0">
          <a:scrgbClr r="0" g="0" b="0"/>
        </a:lnRef>
        <a:fillRef idx="0">
          <a:scrgbClr r="0" g="0" b="0"/>
        </a:fillRef>
        <a:effectRef idx="0">
          <a:scrgbClr r="0" g="0" b="0"/>
        </a:effectRef>
        <a:fontRef idx="minor"/>
      </dsp:style>
    </dsp:sp>
    <dsp:sp modelId="{6358ACA5-B524-44D5-ACC9-232DEA7A088A}">
      <dsp:nvSpPr>
        <dsp:cNvPr id="0" name=""/>
        <dsp:cNvSpPr/>
      </dsp:nvSpPr>
      <dsp:spPr>
        <a:xfrm>
          <a:off x="2511043" y="1324026"/>
          <a:ext cx="2326131" cy="1202805"/>
        </a:xfrm>
        <a:prstGeom prst="roundRect">
          <a:avLst>
            <a:gd name="adj" fmla="val 16670"/>
          </a:avLst>
        </a:prstGeom>
        <a:solidFill>
          <a:schemeClr val="accent4">
            <a:lumMod val="20000"/>
            <a:lumOff val="80000"/>
          </a:schemeClr>
        </a:solidFill>
        <a:ln w="12700" cap="flat" cmpd="sng" algn="ctr">
          <a:solidFill>
            <a:schemeClr val="accent4">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социальное обслуживание на дому членов семьи участника СВО, система долговременного ухода</a:t>
          </a:r>
          <a:endParaRPr lang="ru-RU" sz="1400" b="1" kern="1200" dirty="0">
            <a:solidFill>
              <a:schemeClr val="tx1"/>
            </a:solidFill>
          </a:endParaRPr>
        </a:p>
      </dsp:txBody>
      <dsp:txXfrm>
        <a:off x="2569770" y="1382753"/>
        <a:ext cx="2208677" cy="1085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30345-E2B4-43EE-84CF-AA7F86A4CB2F}">
      <dsp:nvSpPr>
        <dsp:cNvPr id="0" name=""/>
        <dsp:cNvSpPr/>
      </dsp:nvSpPr>
      <dsp:spPr>
        <a:xfrm>
          <a:off x="170461" y="389176"/>
          <a:ext cx="4091078" cy="12784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5945"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rgbClr val="7030A0"/>
              </a:solidFill>
              <a:latin typeface="Times New Roman" panose="02020603050405020304" pitchFamily="18" charset="0"/>
              <a:cs typeface="Times New Roman" panose="02020603050405020304" pitchFamily="18" charset="0"/>
            </a:rPr>
            <a:t>КУ РА «Комплексный центр социального обслуживания населения»</a:t>
          </a:r>
          <a:endParaRPr lang="ru-RU" sz="2000" b="1" kern="1200" dirty="0">
            <a:solidFill>
              <a:srgbClr val="7030A0"/>
            </a:solidFill>
            <a:latin typeface="Times New Roman" panose="02020603050405020304" pitchFamily="18" charset="0"/>
            <a:cs typeface="Times New Roman" panose="02020603050405020304" pitchFamily="18" charset="0"/>
          </a:endParaRPr>
        </a:p>
      </dsp:txBody>
      <dsp:txXfrm>
        <a:off x="170461" y="389176"/>
        <a:ext cx="4091078" cy="1278462"/>
      </dsp:txXfrm>
    </dsp:sp>
    <dsp:sp modelId="{97A61126-16F5-4A42-AA58-570D8A90F468}">
      <dsp:nvSpPr>
        <dsp:cNvPr id="0" name=""/>
        <dsp:cNvSpPr/>
      </dsp:nvSpPr>
      <dsp:spPr>
        <a:xfrm>
          <a:off x="0" y="204510"/>
          <a:ext cx="894923" cy="13423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3000" r="-8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69D621-4317-4F40-8FE2-F096FDBDDF6A}">
      <dsp:nvSpPr>
        <dsp:cNvPr id="0" name=""/>
        <dsp:cNvSpPr/>
      </dsp:nvSpPr>
      <dsp:spPr>
        <a:xfrm>
          <a:off x="170461" y="2222891"/>
          <a:ext cx="4091078" cy="12784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5945"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rgbClr val="7030A0"/>
              </a:solidFill>
              <a:latin typeface="Times New Roman" panose="02020603050405020304" pitchFamily="18" charset="0"/>
              <a:cs typeface="Times New Roman" panose="02020603050405020304" pitchFamily="18" charset="0"/>
            </a:rPr>
            <a:t>Управления социальной поддержки населения в 11 муниципальных образованиях</a:t>
          </a:r>
          <a:endParaRPr lang="ru-RU" sz="2000" b="1" kern="1200" dirty="0">
            <a:solidFill>
              <a:srgbClr val="7030A0"/>
            </a:solidFill>
            <a:latin typeface="Times New Roman" panose="02020603050405020304" pitchFamily="18" charset="0"/>
            <a:cs typeface="Times New Roman" panose="02020603050405020304" pitchFamily="18" charset="0"/>
          </a:endParaRPr>
        </a:p>
      </dsp:txBody>
      <dsp:txXfrm>
        <a:off x="170461" y="2222891"/>
        <a:ext cx="4091078" cy="1278462"/>
      </dsp:txXfrm>
    </dsp:sp>
    <dsp:sp modelId="{7893C486-0E62-490B-B976-FD53A84F8899}">
      <dsp:nvSpPr>
        <dsp:cNvPr id="0" name=""/>
        <dsp:cNvSpPr/>
      </dsp:nvSpPr>
      <dsp:spPr>
        <a:xfrm>
          <a:off x="0" y="2038225"/>
          <a:ext cx="894923" cy="134238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41E18-0C51-460F-8FBD-44177E97EC81}">
      <dsp:nvSpPr>
        <dsp:cNvPr id="0" name=""/>
        <dsp:cNvSpPr/>
      </dsp:nvSpPr>
      <dsp:spPr bwMode="auto">
        <a:xfrm rot="10800000">
          <a:off x="1028334" y="661"/>
          <a:ext cx="3597783" cy="488503"/>
        </a:xfrm>
        <a:prstGeom prst="homePlat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416" tIns="41910" rIns="78232" bIns="41910" numCol="1" spcCol="1270" anchor="ctr" anchorCtr="0">
          <a:noAutofit/>
        </a:bodyPr>
        <a:lstStyle/>
        <a:p>
          <a:pPr lvl="0" algn="ctr" defTabSz="488950">
            <a:lnSpc>
              <a:spcPct val="90000"/>
            </a:lnSpc>
            <a:spcBef>
              <a:spcPct val="0"/>
            </a:spcBef>
            <a:spcAft>
              <a:spcPct val="35000"/>
            </a:spcAft>
            <a:defRPr/>
          </a:pPr>
          <a:r>
            <a:rPr lang="ru-RU" sz="1100" b="1" kern="1200"/>
            <a:t>Приобретение средств индивидуальной защиты</a:t>
          </a:r>
          <a:endParaRPr lang="ru-RU" sz="1100" kern="1200"/>
        </a:p>
      </dsp:txBody>
      <dsp:txXfrm rot="10800000">
        <a:off x="1150460" y="661"/>
        <a:ext cx="3475657" cy="488503"/>
      </dsp:txXfrm>
    </dsp:sp>
    <dsp:sp modelId="{A5A00576-2B67-4CEA-8E2D-7EEB83383E96}">
      <dsp:nvSpPr>
        <dsp:cNvPr id="0" name=""/>
        <dsp:cNvSpPr/>
      </dsp:nvSpPr>
      <dsp:spPr bwMode="auto">
        <a:xfrm>
          <a:off x="137055" y="51138"/>
          <a:ext cx="488503" cy="488503"/>
        </a:xfrm>
        <a:prstGeom prst="ellipse">
          <a:avLst/>
        </a:prstGeom>
        <a:blipFill>
          <a:blip xmlns:r="http://schemas.openxmlformats.org/officeDocument/2006/relationships" r:embed="rId1"/>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EE97A15C-8608-446C-B6FB-462B1B0CBE51}">
      <dsp:nvSpPr>
        <dsp:cNvPr id="0" name=""/>
        <dsp:cNvSpPr/>
      </dsp:nvSpPr>
      <dsp:spPr bwMode="auto">
        <a:xfrm rot="10800000">
          <a:off x="1028334" y="634985"/>
          <a:ext cx="3597783" cy="488503"/>
        </a:xfrm>
        <a:prstGeom prst="homePlat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416" tIns="41910" rIns="78232" bIns="41910" numCol="1" spcCol="1270" anchor="ctr" anchorCtr="0">
          <a:noAutofit/>
        </a:bodyPr>
        <a:lstStyle/>
        <a:p>
          <a:pPr lvl="0" algn="ctr" defTabSz="488950">
            <a:lnSpc>
              <a:spcPct val="90000"/>
            </a:lnSpc>
            <a:spcBef>
              <a:spcPct val="0"/>
            </a:spcBef>
            <a:spcAft>
              <a:spcPct val="35000"/>
            </a:spcAft>
            <a:defRPr/>
          </a:pPr>
          <a:r>
            <a:rPr lang="ru-RU" sz="1100" b="1" kern="1200"/>
            <a:t>Проведение периодических медицинских осмотров</a:t>
          </a:r>
          <a:endParaRPr lang="ru-RU" sz="1100" kern="1200"/>
        </a:p>
      </dsp:txBody>
      <dsp:txXfrm rot="10800000">
        <a:off x="1150460" y="634985"/>
        <a:ext cx="3475657" cy="488503"/>
      </dsp:txXfrm>
    </dsp:sp>
    <dsp:sp modelId="{920A89CC-C5DB-43A1-9988-0089FC6F77CA}">
      <dsp:nvSpPr>
        <dsp:cNvPr id="0" name=""/>
        <dsp:cNvSpPr/>
      </dsp:nvSpPr>
      <dsp:spPr bwMode="auto">
        <a:xfrm>
          <a:off x="149834" y="697470"/>
          <a:ext cx="488503" cy="488503"/>
        </a:xfrm>
        <a:prstGeom prst="ellipse">
          <a:avLst/>
        </a:prstGeom>
        <a:blipFill>
          <a:blip xmlns:r="http://schemas.openxmlformats.org/officeDocument/2006/relationships" r:embed="rId2"/>
          <a:srcRect l="16666" r="16666"/>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62692F2-0DB0-4F60-84E2-ACFB74886D38}">
      <dsp:nvSpPr>
        <dsp:cNvPr id="0" name=""/>
        <dsp:cNvSpPr/>
      </dsp:nvSpPr>
      <dsp:spPr bwMode="auto">
        <a:xfrm rot="10800000">
          <a:off x="1028334" y="1269310"/>
          <a:ext cx="3597783" cy="488503"/>
        </a:xfrm>
        <a:prstGeom prst="homePlat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416" tIns="41910" rIns="78232" bIns="41910" numCol="1" spcCol="1270" anchor="ctr" anchorCtr="0">
          <a:noAutofit/>
        </a:bodyPr>
        <a:lstStyle/>
        <a:p>
          <a:pPr lvl="0" algn="ctr" defTabSz="488950">
            <a:lnSpc>
              <a:spcPct val="90000"/>
            </a:lnSpc>
            <a:spcBef>
              <a:spcPct val="0"/>
            </a:spcBef>
            <a:spcAft>
              <a:spcPct val="35000"/>
            </a:spcAft>
            <a:defRPr/>
          </a:pPr>
          <a:r>
            <a:rPr lang="ru-RU" sz="1100" b="1" kern="1200"/>
            <a:t>Санаторно-курортное лечение работников предпенсионного возраста</a:t>
          </a:r>
        </a:p>
      </dsp:txBody>
      <dsp:txXfrm rot="10800000">
        <a:off x="1150460" y="1269310"/>
        <a:ext cx="3475657" cy="488503"/>
      </dsp:txXfrm>
    </dsp:sp>
    <dsp:sp modelId="{C7ABEAE9-245F-42B2-BF29-60DB60002444}">
      <dsp:nvSpPr>
        <dsp:cNvPr id="0" name=""/>
        <dsp:cNvSpPr/>
      </dsp:nvSpPr>
      <dsp:spPr bwMode="auto">
        <a:xfrm>
          <a:off x="171661" y="1311053"/>
          <a:ext cx="488503" cy="488503"/>
        </a:xfrm>
        <a:prstGeom prst="ellipse">
          <a:avLst/>
        </a:prstGeom>
        <a:blipFill>
          <a:blip xmlns:r="http://schemas.openxmlformats.org/officeDocument/2006/relationships" r:embed="rId3"/>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7CF647D-D0C6-4335-8D8F-8D9AF0DC983B}">
      <dsp:nvSpPr>
        <dsp:cNvPr id="0" name=""/>
        <dsp:cNvSpPr/>
      </dsp:nvSpPr>
      <dsp:spPr bwMode="auto">
        <a:xfrm rot="10800000">
          <a:off x="1028334" y="1903635"/>
          <a:ext cx="3597783" cy="488503"/>
        </a:xfrm>
        <a:prstGeom prst="homePlat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416" tIns="41910" rIns="78232" bIns="41910" numCol="1" spcCol="1270" anchor="ctr" anchorCtr="0">
          <a:noAutofit/>
        </a:bodyPr>
        <a:lstStyle/>
        <a:p>
          <a:pPr lvl="0" algn="ctr" defTabSz="488950">
            <a:lnSpc>
              <a:spcPct val="90000"/>
            </a:lnSpc>
            <a:spcBef>
              <a:spcPct val="0"/>
            </a:spcBef>
            <a:spcAft>
              <a:spcPct val="35000"/>
            </a:spcAft>
            <a:defRPr/>
          </a:pPr>
          <a:r>
            <a:rPr lang="ru-RU" sz="1100" b="1" kern="1200"/>
            <a:t>Специальная оценка условий труда</a:t>
          </a:r>
          <a:endParaRPr lang="ru-RU" sz="1100" kern="1200"/>
        </a:p>
      </dsp:txBody>
      <dsp:txXfrm rot="10800000">
        <a:off x="1150460" y="1903635"/>
        <a:ext cx="3475657" cy="488503"/>
      </dsp:txXfrm>
    </dsp:sp>
    <dsp:sp modelId="{23E5A203-508B-4E76-A508-AA3E2565D952}">
      <dsp:nvSpPr>
        <dsp:cNvPr id="0" name=""/>
        <dsp:cNvSpPr/>
      </dsp:nvSpPr>
      <dsp:spPr bwMode="auto">
        <a:xfrm>
          <a:off x="171661" y="1909541"/>
          <a:ext cx="488503" cy="488503"/>
        </a:xfrm>
        <a:prstGeom prst="ellipse">
          <a:avLst/>
        </a:prstGeom>
        <a:blipFill>
          <a:blip xmlns:r="http://schemas.openxmlformats.org/officeDocument/2006/relationships" r:embed="rId4"/>
          <a:stretch/>
        </a:blipFill>
        <a:ln w="12700" cap="flat" cmpd="sng" algn="ctr">
          <a:solidFill>
            <a:schemeClr val="accent1"/>
          </a:solidFill>
          <a:prstDash val="solid"/>
          <a:round/>
        </a:ln>
        <a:effectLst/>
      </dsp:spPr>
      <dsp:style>
        <a:lnRef idx="2">
          <a:scrgbClr r="0" g="0" b="0"/>
        </a:lnRef>
        <a:fillRef idx="1">
          <a:scrgbClr r="0" g="0" b="0"/>
        </a:fillRef>
        <a:effectRef idx="0">
          <a:scrgbClr r="0" g="0" b="0"/>
        </a:effectRef>
        <a:fontRef idx="minor"/>
      </dsp:style>
    </dsp:sp>
    <dsp:sp modelId="{D0252C2B-53F8-4FD4-A7EB-4D96BA043738}">
      <dsp:nvSpPr>
        <dsp:cNvPr id="0" name=""/>
        <dsp:cNvSpPr/>
      </dsp:nvSpPr>
      <dsp:spPr bwMode="auto">
        <a:xfrm rot="10800000">
          <a:off x="1028334" y="2537960"/>
          <a:ext cx="3597783" cy="488503"/>
        </a:xfrm>
        <a:prstGeom prst="homePlat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416" tIns="41910" rIns="78232" bIns="41910" numCol="1" spcCol="1270" anchor="ctr" anchorCtr="0">
          <a:noAutofit/>
        </a:bodyPr>
        <a:lstStyle/>
        <a:p>
          <a:pPr lvl="0" algn="ctr" defTabSz="488950">
            <a:lnSpc>
              <a:spcPct val="90000"/>
            </a:lnSpc>
            <a:spcBef>
              <a:spcPct val="0"/>
            </a:spcBef>
            <a:spcAft>
              <a:spcPct val="35000"/>
            </a:spcAft>
            <a:defRPr/>
          </a:pPr>
          <a:r>
            <a:rPr lang="ru-RU" sz="1100" b="1" kern="1200"/>
            <a:t>Приобретение аптечек первой помощи</a:t>
          </a:r>
          <a:endParaRPr lang="ru-RU" sz="1100" kern="1200"/>
        </a:p>
      </dsp:txBody>
      <dsp:txXfrm rot="10800000">
        <a:off x="1150460" y="2537960"/>
        <a:ext cx="3475657" cy="488503"/>
      </dsp:txXfrm>
    </dsp:sp>
    <dsp:sp modelId="{48D2F205-BD4B-4A88-98E1-9F8062E46AE9}">
      <dsp:nvSpPr>
        <dsp:cNvPr id="0" name=""/>
        <dsp:cNvSpPr/>
      </dsp:nvSpPr>
      <dsp:spPr bwMode="auto">
        <a:xfrm>
          <a:off x="205529" y="2604909"/>
          <a:ext cx="488503" cy="488503"/>
        </a:xfrm>
        <a:prstGeom prst="ellipse">
          <a:avLst/>
        </a:prstGeom>
        <a:blipFill>
          <a:blip xmlns:r="http://schemas.openxmlformats.org/officeDocument/2006/relationships" r:embed="rId5"/>
          <a:srcRect l="22222" r="22222"/>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E7263EE2-47EA-4E6C-B74A-53DB5DC7585C}">
      <dsp:nvSpPr>
        <dsp:cNvPr id="0" name=""/>
        <dsp:cNvSpPr/>
      </dsp:nvSpPr>
      <dsp:spPr bwMode="auto">
        <a:xfrm rot="10800000">
          <a:off x="1028334" y="3172285"/>
          <a:ext cx="3597783" cy="488503"/>
        </a:xfrm>
        <a:prstGeom prst="homePlat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416" tIns="41910" rIns="78232" bIns="41910" numCol="1" spcCol="1270" anchor="ctr" anchorCtr="0">
          <a:noAutofit/>
        </a:bodyPr>
        <a:lstStyle/>
        <a:p>
          <a:pPr lvl="0" algn="ctr" defTabSz="488950">
            <a:lnSpc>
              <a:spcPct val="90000"/>
            </a:lnSpc>
            <a:spcBef>
              <a:spcPct val="0"/>
            </a:spcBef>
            <a:spcAft>
              <a:spcPct val="35000"/>
            </a:spcAft>
            <a:defRPr/>
          </a:pPr>
          <a:r>
            <a:rPr lang="ru-RU" sz="1100" b="1" kern="1200"/>
            <a:t>Приобретение устройств оценки состояния водителей перед выпуском на линию </a:t>
          </a:r>
          <a:endParaRPr lang="ru-RU" sz="1100" kern="1200"/>
        </a:p>
      </dsp:txBody>
      <dsp:txXfrm rot="10800000">
        <a:off x="1150460" y="3172285"/>
        <a:ext cx="3475657" cy="488503"/>
      </dsp:txXfrm>
    </dsp:sp>
    <dsp:sp modelId="{0ED08D4B-C2C4-4E44-903B-AED88405FED9}">
      <dsp:nvSpPr>
        <dsp:cNvPr id="0" name=""/>
        <dsp:cNvSpPr/>
      </dsp:nvSpPr>
      <dsp:spPr bwMode="auto">
        <a:xfrm>
          <a:off x="251042" y="3216514"/>
          <a:ext cx="488503" cy="488503"/>
        </a:xfrm>
        <a:prstGeom prst="ellipse">
          <a:avLst/>
        </a:prstGeom>
        <a:blipFill>
          <a:blip xmlns:r="http://schemas.openxmlformats.org/officeDocument/2006/relationships" r:embed="rId6"/>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2A9619F-F299-487C-896F-EF07BD8F0B5E}">
      <dsp:nvSpPr>
        <dsp:cNvPr id="0" name=""/>
        <dsp:cNvSpPr/>
      </dsp:nvSpPr>
      <dsp:spPr bwMode="auto">
        <a:xfrm rot="10800000">
          <a:off x="1028334" y="3806609"/>
          <a:ext cx="3597783" cy="488503"/>
        </a:xfrm>
        <a:prstGeom prst="homePlat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416" tIns="41910" rIns="78232" bIns="41910" numCol="1" spcCol="1270" anchor="ctr" anchorCtr="0">
          <a:noAutofit/>
        </a:bodyPr>
        <a:lstStyle/>
        <a:p>
          <a:pPr lvl="0" algn="ctr" defTabSz="488950">
            <a:lnSpc>
              <a:spcPct val="90000"/>
            </a:lnSpc>
            <a:spcBef>
              <a:spcPct val="0"/>
            </a:spcBef>
            <a:spcAft>
              <a:spcPct val="35000"/>
            </a:spcAft>
            <a:defRPr/>
          </a:pPr>
          <a:r>
            <a:rPr lang="ru-RU" sz="1100" b="1" kern="1200"/>
            <a:t>Обучение по охране труда</a:t>
          </a:r>
          <a:endParaRPr lang="ru-RU" sz="1100" kern="1200"/>
        </a:p>
      </dsp:txBody>
      <dsp:txXfrm rot="10800000">
        <a:off x="1150460" y="3806609"/>
        <a:ext cx="3475657" cy="488503"/>
      </dsp:txXfrm>
    </dsp:sp>
    <dsp:sp modelId="{7DA70B6E-9EBB-4CEC-BFFA-70F26C9F051E}">
      <dsp:nvSpPr>
        <dsp:cNvPr id="0" name=""/>
        <dsp:cNvSpPr/>
      </dsp:nvSpPr>
      <dsp:spPr bwMode="auto">
        <a:xfrm>
          <a:off x="251042" y="3807270"/>
          <a:ext cx="488503" cy="488503"/>
        </a:xfrm>
        <a:prstGeom prst="ellipse">
          <a:avLst/>
        </a:prstGeom>
        <a:blipFill>
          <a:blip xmlns:r="http://schemas.openxmlformats.org/officeDocument/2006/relationships" r:embed="rId7"/>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0.65028</cdr:x>
      <cdr:y>0.33571</cdr:y>
    </cdr:from>
    <cdr:to>
      <cdr:x>0.81304</cdr:x>
      <cdr:y>0.40544</cdr:y>
    </cdr:to>
    <cdr:sp macro="" textlink="">
      <cdr:nvSpPr>
        <cdr:cNvPr id="2" name="TextBox 1"/>
        <cdr:cNvSpPr txBox="1"/>
      </cdr:nvSpPr>
      <cdr:spPr>
        <a:xfrm xmlns:a="http://schemas.openxmlformats.org/drawingml/2006/main" flipV="1">
          <a:off x="3653367" y="1345142"/>
          <a:ext cx="914400" cy="279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0.21171</cdr:x>
      <cdr:y>0.9064</cdr:y>
    </cdr:from>
    <cdr:to>
      <cdr:x>0.36261</cdr:x>
      <cdr:y>1</cdr:y>
    </cdr:to>
    <cdr:sp macro="" textlink="">
      <cdr:nvSpPr>
        <cdr:cNvPr id="2" name="TextBox 1"/>
        <cdr:cNvSpPr txBox="1"/>
      </cdr:nvSpPr>
      <cdr:spPr>
        <a:xfrm xmlns:a="http://schemas.openxmlformats.org/drawingml/2006/main">
          <a:off x="795868" y="3149600"/>
          <a:ext cx="567267" cy="3217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smtClean="0"/>
            <a:t>2024 г</a:t>
          </a:r>
          <a:r>
            <a:rPr lang="ru-RU" sz="1100" dirty="0" smtClean="0"/>
            <a:t>.</a:t>
          </a:r>
          <a:endParaRPr lang="ru-RU" sz="1100" dirty="0"/>
        </a:p>
      </cdr:txBody>
    </cdr:sp>
  </cdr:relSizeAnchor>
  <cdr:relSizeAnchor xmlns:cdr="http://schemas.openxmlformats.org/drawingml/2006/chartDrawing">
    <cdr:from>
      <cdr:x>0.15541</cdr:x>
      <cdr:y>0.00246</cdr:y>
    </cdr:from>
    <cdr:to>
      <cdr:x>0.47523</cdr:x>
      <cdr:y>0.08904</cdr:y>
    </cdr:to>
    <cdr:sp macro="" textlink="">
      <cdr:nvSpPr>
        <cdr:cNvPr id="3" name="Скругленная прямоугольная выноска 2"/>
        <cdr:cNvSpPr/>
      </cdr:nvSpPr>
      <cdr:spPr>
        <a:xfrm xmlns:a="http://schemas.openxmlformats.org/drawingml/2006/main">
          <a:off x="660516" y="9135"/>
          <a:ext cx="1359318" cy="321066"/>
        </a:xfrm>
        <a:prstGeom xmlns:a="http://schemas.openxmlformats.org/drawingml/2006/main" prst="wedgeRoundRectCallout">
          <a:avLst>
            <a:gd name="adj1" fmla="val -19750"/>
            <a:gd name="adj2" fmla="val 115164"/>
            <a:gd name="adj3" fmla="val 16667"/>
          </a:avLst>
        </a:prstGeom>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ru-RU" sz="1400" b="1" dirty="0" smtClean="0">
              <a:solidFill>
                <a:schemeClr val="tx1"/>
              </a:solidFill>
              <a:latin typeface="Bahnschrift" pitchFamily="34" charset="0"/>
            </a:rPr>
            <a:t>237 детей</a:t>
          </a:r>
          <a:endParaRPr lang="ru-RU" sz="1400" b="1" dirty="0">
            <a:solidFill>
              <a:schemeClr val="tx1"/>
            </a:solidFill>
            <a:latin typeface="Bahnschrift"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0.17284</cdr:x>
      <cdr:y>0.88236</cdr:y>
    </cdr:from>
    <cdr:to>
      <cdr:x>0.35617</cdr:x>
      <cdr:y>0.97386</cdr:y>
    </cdr:to>
    <cdr:sp macro="" textlink="">
      <cdr:nvSpPr>
        <cdr:cNvPr id="2" name="TextBox 1"/>
        <cdr:cNvSpPr txBox="1"/>
      </cdr:nvSpPr>
      <cdr:spPr>
        <a:xfrm xmlns:a="http://schemas.openxmlformats.org/drawingml/2006/main">
          <a:off x="1000132" y="2571768"/>
          <a:ext cx="1060835" cy="266691"/>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ru-RU" sz="1400" b="1" dirty="0">
              <a:latin typeface="Times New Roman" panose="02020603050405020304" pitchFamily="18" charset="0"/>
              <a:cs typeface="Times New Roman" panose="02020603050405020304" pitchFamily="18" charset="0"/>
            </a:rPr>
            <a:t>2022</a:t>
          </a:r>
          <a:r>
            <a:rPr lang="ru-RU" sz="1400" b="1" dirty="0"/>
            <a:t> г</a:t>
          </a:r>
        </a:p>
      </cdr:txBody>
    </cdr:sp>
  </cdr:relSizeAnchor>
  <cdr:relSizeAnchor xmlns:cdr="http://schemas.openxmlformats.org/drawingml/2006/chartDrawing">
    <cdr:from>
      <cdr:x>0.35802</cdr:x>
      <cdr:y>0.88236</cdr:y>
    </cdr:from>
    <cdr:to>
      <cdr:x>0.61635</cdr:x>
      <cdr:y>0.96079</cdr:y>
    </cdr:to>
    <cdr:sp macro="" textlink="">
      <cdr:nvSpPr>
        <cdr:cNvPr id="3" name="TextBox 2"/>
        <cdr:cNvSpPr txBox="1"/>
      </cdr:nvSpPr>
      <cdr:spPr>
        <a:xfrm xmlns:a="http://schemas.openxmlformats.org/drawingml/2006/main">
          <a:off x="2071702" y="2571768"/>
          <a:ext cx="1494821" cy="22859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ru-RU" sz="1400" b="1" dirty="0">
              <a:latin typeface="Times New Roman" panose="02020603050405020304" pitchFamily="18" charset="0"/>
              <a:cs typeface="Times New Roman" panose="02020603050405020304" pitchFamily="18" charset="0"/>
            </a:rPr>
            <a:t>2023</a:t>
          </a:r>
          <a:r>
            <a:rPr lang="ru-RU" sz="1100" b="1" dirty="0">
              <a:latin typeface="Times New Roman" panose="02020603050405020304" pitchFamily="18" charset="0"/>
              <a:cs typeface="Times New Roman" panose="02020603050405020304" pitchFamily="18" charset="0"/>
            </a:rPr>
            <a:t> г</a:t>
          </a:r>
        </a:p>
      </cdr:txBody>
    </cdr:sp>
  </cdr:relSizeAnchor>
  <cdr:relSizeAnchor xmlns:cdr="http://schemas.openxmlformats.org/drawingml/2006/chartDrawing">
    <cdr:from>
      <cdr:x>0.8</cdr:x>
      <cdr:y>0.68627</cdr:y>
    </cdr:from>
    <cdr:to>
      <cdr:x>1</cdr:x>
      <cdr:y>1</cdr:y>
    </cdr:to>
    <cdr:sp macro="" textlink="">
      <cdr:nvSpPr>
        <cdr:cNvPr id="4" name="TextBox 3"/>
        <cdr:cNvSpPr txBox="1"/>
      </cdr:nvSpPr>
      <cdr:spPr>
        <a:xfrm xmlns:a="http://schemas.openxmlformats.org/drawingml/2006/main">
          <a:off x="3667125" y="280035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sz="1100"/>
        </a:p>
      </cdr:txBody>
    </cdr:sp>
  </cdr:relSizeAnchor>
  <cdr:relSizeAnchor xmlns:cdr="http://schemas.openxmlformats.org/drawingml/2006/chartDrawing">
    <cdr:from>
      <cdr:x>0.73334</cdr:x>
      <cdr:y>0.88236</cdr:y>
    </cdr:from>
    <cdr:to>
      <cdr:x>1</cdr:x>
      <cdr:y>0.98367</cdr:y>
    </cdr:to>
    <cdr:sp macro="" textlink="">
      <cdr:nvSpPr>
        <cdr:cNvPr id="5" name="TextBox 4"/>
        <cdr:cNvSpPr txBox="1"/>
      </cdr:nvSpPr>
      <cdr:spPr>
        <a:xfrm xmlns:a="http://schemas.openxmlformats.org/drawingml/2006/main">
          <a:off x="4286280" y="2571768"/>
          <a:ext cx="1543022" cy="29528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ru-RU" sz="1400" b="1" dirty="0">
              <a:latin typeface="Times New Roman" panose="02020603050405020304" pitchFamily="18" charset="0"/>
              <a:cs typeface="Times New Roman" panose="02020603050405020304" pitchFamily="18" charset="0"/>
            </a:rPr>
            <a:t>2025</a:t>
          </a:r>
          <a:r>
            <a:rPr lang="ru-RU" sz="1100" b="1" dirty="0">
              <a:latin typeface="Times New Roman" panose="02020603050405020304" pitchFamily="18" charset="0"/>
              <a:cs typeface="Times New Roman" panose="02020603050405020304" pitchFamily="18" charset="0"/>
            </a:rPr>
            <a:t> г</a:t>
          </a:r>
        </a:p>
      </cdr:txBody>
    </cdr:sp>
  </cdr:relSizeAnchor>
  <cdr:relSizeAnchor xmlns:cdr="http://schemas.openxmlformats.org/drawingml/2006/chartDrawing">
    <cdr:from>
      <cdr:x>0.175</cdr:x>
      <cdr:y>0.81699</cdr:y>
    </cdr:from>
    <cdr:to>
      <cdr:x>0.27708</cdr:x>
      <cdr:y>0.99346</cdr:y>
    </cdr:to>
    <cdr:sp macro="" textlink="">
      <cdr:nvSpPr>
        <cdr:cNvPr id="6" name="TextBox 5"/>
        <cdr:cNvSpPr txBox="1"/>
      </cdr:nvSpPr>
      <cdr:spPr>
        <a:xfrm xmlns:a="http://schemas.openxmlformats.org/drawingml/2006/main">
          <a:off x="800099" y="2381250"/>
          <a:ext cx="466725" cy="51434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ru-RU" sz="1600" b="1" dirty="0">
              <a:latin typeface="Times New Roman" panose="02020603050405020304" pitchFamily="18" charset="0"/>
              <a:cs typeface="Times New Roman" panose="02020603050405020304" pitchFamily="18" charset="0"/>
            </a:rPr>
            <a:t>138</a:t>
          </a:r>
        </a:p>
      </cdr:txBody>
    </cdr:sp>
  </cdr:relSizeAnchor>
  <cdr:relSizeAnchor xmlns:cdr="http://schemas.openxmlformats.org/drawingml/2006/chartDrawing">
    <cdr:from>
      <cdr:x>0.36458</cdr:x>
      <cdr:y>0.6536</cdr:y>
    </cdr:from>
    <cdr:to>
      <cdr:x>0.6125</cdr:x>
      <cdr:y>1</cdr:y>
    </cdr:to>
    <cdr:sp macro="" textlink="">
      <cdr:nvSpPr>
        <cdr:cNvPr id="7" name="TextBox 6"/>
        <cdr:cNvSpPr txBox="1"/>
      </cdr:nvSpPr>
      <cdr:spPr>
        <a:xfrm xmlns:a="http://schemas.openxmlformats.org/drawingml/2006/main">
          <a:off x="1666875" y="1905001"/>
          <a:ext cx="1133475" cy="100964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ru-RU" sz="1600" b="1" dirty="0">
              <a:latin typeface="Times New Roman" panose="02020603050405020304" pitchFamily="18" charset="0"/>
              <a:cs typeface="Times New Roman" panose="02020603050405020304" pitchFamily="18" charset="0"/>
            </a:rPr>
            <a:t>433</a:t>
          </a:r>
        </a:p>
      </cdr:txBody>
    </cdr:sp>
  </cdr:relSizeAnchor>
  <cdr:relSizeAnchor xmlns:cdr="http://schemas.openxmlformats.org/drawingml/2006/chartDrawing">
    <cdr:from>
      <cdr:x>0.55556</cdr:x>
      <cdr:y>0.31863</cdr:y>
    </cdr:from>
    <cdr:to>
      <cdr:x>0.81181</cdr:x>
      <cdr:y>0.84477</cdr:y>
    </cdr:to>
    <cdr:sp macro="" textlink="">
      <cdr:nvSpPr>
        <cdr:cNvPr id="8" name="TextBox 7"/>
        <cdr:cNvSpPr txBox="1"/>
      </cdr:nvSpPr>
      <cdr:spPr>
        <a:xfrm xmlns:a="http://schemas.openxmlformats.org/drawingml/2006/main">
          <a:off x="3214710" y="928694"/>
          <a:ext cx="1482785" cy="153351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ru-RU" sz="1600" b="1" dirty="0">
              <a:latin typeface="Times New Roman" panose="02020603050405020304" pitchFamily="18" charset="0"/>
              <a:cs typeface="Times New Roman" panose="02020603050405020304" pitchFamily="18" charset="0"/>
            </a:rPr>
            <a:t>1061</a:t>
          </a:r>
        </a:p>
      </cdr:txBody>
    </cdr:sp>
  </cdr:relSizeAnchor>
  <cdr:relSizeAnchor xmlns:cdr="http://schemas.openxmlformats.org/drawingml/2006/chartDrawing">
    <cdr:from>
      <cdr:x>0.74074</cdr:x>
      <cdr:y>0.22059</cdr:y>
    </cdr:from>
    <cdr:to>
      <cdr:x>0.82824</cdr:x>
      <cdr:y>0.67483</cdr:y>
    </cdr:to>
    <cdr:sp macro="" textlink="">
      <cdr:nvSpPr>
        <cdr:cNvPr id="9" name="TextBox 8"/>
        <cdr:cNvSpPr txBox="1"/>
      </cdr:nvSpPr>
      <cdr:spPr>
        <a:xfrm xmlns:a="http://schemas.openxmlformats.org/drawingml/2006/main">
          <a:off x="4286280" y="642942"/>
          <a:ext cx="506317" cy="132395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ru-RU" sz="1600" b="1" dirty="0">
              <a:latin typeface="Times New Roman" panose="02020603050405020304" pitchFamily="18" charset="0"/>
              <a:cs typeface="Times New Roman" panose="02020603050405020304" pitchFamily="18" charset="0"/>
            </a:rPr>
            <a:t>1232</a:t>
          </a:r>
        </a:p>
      </cdr:txBody>
    </cdr:sp>
  </cdr:relSizeAnchor>
  <cdr:relSizeAnchor xmlns:cdr="http://schemas.openxmlformats.org/drawingml/2006/chartDrawing">
    <cdr:from>
      <cdr:x>0.55556</cdr:x>
      <cdr:y>0.88236</cdr:y>
    </cdr:from>
    <cdr:to>
      <cdr:x>0.69136</cdr:x>
      <cdr:y>0.97549</cdr:y>
    </cdr:to>
    <cdr:sp macro="" textlink="">
      <cdr:nvSpPr>
        <cdr:cNvPr id="10" name="TextBox 9"/>
        <cdr:cNvSpPr txBox="1"/>
      </cdr:nvSpPr>
      <cdr:spPr>
        <a:xfrm xmlns:a="http://schemas.openxmlformats.org/drawingml/2006/main">
          <a:off x="3214710" y="2571768"/>
          <a:ext cx="785818" cy="27144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ru-RU" sz="1400" b="1" dirty="0" smtClean="0">
              <a:latin typeface="Times New Roman" panose="02020603050405020304" pitchFamily="18" charset="0"/>
              <a:cs typeface="Times New Roman" panose="02020603050405020304" pitchFamily="18" charset="0"/>
            </a:rPr>
            <a:t>2024</a:t>
          </a:r>
          <a:r>
            <a:rPr lang="ru-RU" sz="1100" b="1" dirty="0" smtClean="0">
              <a:latin typeface="Times New Roman" panose="02020603050405020304" pitchFamily="18" charset="0"/>
              <a:cs typeface="Times New Roman" panose="02020603050405020304" pitchFamily="18" charset="0"/>
            </a:rPr>
            <a:t> г</a:t>
          </a:r>
          <a:endParaRPr lang="ru-RU" sz="1100" b="1"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18A09AB1-820F-4701-B5D4-5B86C3D84B25}" type="datetimeFigureOut">
              <a:rPr lang="ru-RU" smtClean="0"/>
              <a:t>18.12.2025</a:t>
            </a:fld>
            <a:endParaRPr lang="ru-RU"/>
          </a:p>
        </p:txBody>
      </p:sp>
      <p:sp>
        <p:nvSpPr>
          <p:cNvPr id="4" name="Образ слайда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88CB7992-DFE6-4B08-A5AA-A0330BC8970F}" type="slidenum">
              <a:rPr lang="ru-RU" smtClean="0"/>
              <a:t>‹#›</a:t>
            </a:fld>
            <a:endParaRPr lang="ru-RU"/>
          </a:p>
        </p:txBody>
      </p:sp>
    </p:spTree>
    <p:extLst>
      <p:ext uri="{BB962C8B-B14F-4D97-AF65-F5344CB8AC3E}">
        <p14:creationId xmlns:p14="http://schemas.microsoft.com/office/powerpoint/2010/main" val="647806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4E11DF0-C69B-441B-BF52-083E173018B9}" type="datetime1">
              <a:rPr lang="ru-RU" smtClean="0"/>
              <a:t>18.12.2025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354337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7FC14FA-E1C4-45D0-BCF8-819945168AED}" type="datetime1">
              <a:rPr lang="ru-RU" smtClean="0"/>
              <a:t>18.12.2025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3541020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0A7920-18BB-4124-8C78-F59875AE792F}" type="datetime1">
              <a:rPr lang="ru-RU" smtClean="0"/>
              <a:t>18.12.2025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2159729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Разделитель с одной цифрой">
    <p:spTree>
      <p:nvGrpSpPr>
        <p:cNvPr id="1" name=""/>
        <p:cNvGrpSpPr/>
        <p:nvPr/>
      </p:nvGrpSpPr>
      <p:grpSpPr>
        <a:xfrm>
          <a:off x="0" y="0"/>
          <a:ext cx="0" cy="0"/>
          <a:chOff x="0" y="0"/>
          <a:chExt cx="0" cy="0"/>
        </a:xfrm>
      </p:grpSpPr>
      <p:sp>
        <p:nvSpPr>
          <p:cNvPr id="14" name="Рисунок 13">
            <a:extLst>
              <a:ext uri="{FF2B5EF4-FFF2-40B4-BE49-F238E27FC236}">
                <a16:creationId xmlns="" xmlns:a16="http://schemas.microsoft.com/office/drawing/2014/main" id="{A746C37D-2468-D03D-1B25-5EDF28CB9A95}"/>
              </a:ext>
            </a:extLst>
          </p:cNvPr>
          <p:cNvSpPr>
            <a:spLocks noGrp="1"/>
          </p:cNvSpPr>
          <p:nvPr>
            <p:ph type="pic" sz="quarter" idx="12" hasCustomPrompt="1"/>
          </p:nvPr>
        </p:nvSpPr>
        <p:spPr>
          <a:xfrm>
            <a:off x="5758249" y="0"/>
            <a:ext cx="6468676" cy="6858000"/>
          </a:xfrm>
          <a:prstGeom prst="rect">
            <a:avLst/>
          </a:prstGeom>
          <a:pattFill prst="pct10">
            <a:fgClr>
              <a:schemeClr val="tx1"/>
            </a:fgClr>
            <a:bgClr>
              <a:schemeClr val="bg1"/>
            </a:bgClr>
          </a:pattFill>
          <a:ln>
            <a:noFill/>
          </a:ln>
        </p:spPr>
        <p:txBody>
          <a:bodyPr anchor="ctr"/>
          <a:lstStyle>
            <a:lvl1pPr marL="0" indent="0" algn="ctr">
              <a:spcBef>
                <a:spcPts val="0"/>
              </a:spcBef>
              <a:buNone/>
              <a:defRPr lang="ru-RU" sz="1400"/>
            </a:lvl1pPr>
          </a:lstStyle>
          <a:p>
            <a:pPr marL="228600" marR="0" lvl="0" indent="-228600" algn="ctr" defTabSz="914400" rtl="0" eaLnBrk="1" fontAlgn="auto" latinLnBrk="0" hangingPunct="1">
              <a:lnSpc>
                <a:spcPct val="90000"/>
              </a:lnSpc>
              <a:spcBef>
                <a:spcPts val="1000"/>
              </a:spcBef>
              <a:spcAft>
                <a:spcPts val="0"/>
              </a:spcAft>
              <a:buClrTx/>
              <a:buSzTx/>
              <a:tabLst/>
              <a:defRPr/>
            </a:pPr>
            <a:r>
              <a:rPr lang="ru-RU" dirty="0"/>
              <a:t>Изображение, </a:t>
            </a:r>
            <a:br>
              <a:rPr lang="ru-RU" dirty="0"/>
            </a:br>
            <a:r>
              <a:rPr lang="ru-RU" dirty="0"/>
              <a:t>характеризующее тему доклада</a:t>
            </a:r>
          </a:p>
        </p:txBody>
      </p:sp>
      <p:sp>
        <p:nvSpPr>
          <p:cNvPr id="10" name="Текст 9">
            <a:extLst>
              <a:ext uri="{FF2B5EF4-FFF2-40B4-BE49-F238E27FC236}">
                <a16:creationId xmlns="" xmlns:a16="http://schemas.microsoft.com/office/drawing/2014/main" id="{C74843A9-41D4-1B33-A2E7-0ACBA7085ED4}"/>
              </a:ext>
            </a:extLst>
          </p:cNvPr>
          <p:cNvSpPr>
            <a:spLocks noGrp="1"/>
          </p:cNvSpPr>
          <p:nvPr>
            <p:ph type="body" sz="quarter" idx="11" hasCustomPrompt="1"/>
          </p:nvPr>
        </p:nvSpPr>
        <p:spPr>
          <a:xfrm>
            <a:off x="560764" y="3408526"/>
            <a:ext cx="5728825" cy="2554545"/>
          </a:xfrm>
          <a:prstGeom prst="rect">
            <a:avLst/>
          </a:prstGeom>
        </p:spPr>
        <p:txBody>
          <a:bodyPr wrap="square" lIns="0" anchor="ctr">
            <a:spAutoFit/>
          </a:bodyPr>
          <a:lstStyle>
            <a:lvl1pPr marL="0" indent="0">
              <a:lnSpc>
                <a:spcPct val="100000"/>
              </a:lnSpc>
              <a:spcBef>
                <a:spcPts val="0"/>
              </a:spcBef>
              <a:buNone/>
              <a:defRPr sz="4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ru-RU" dirty="0"/>
              <a:t>ЗАГОЛОВОК </a:t>
            </a:r>
            <a:br>
              <a:rPr lang="ru-RU" dirty="0"/>
            </a:br>
            <a:r>
              <a:rPr lang="ru-RU" dirty="0"/>
              <a:t>ПРЕЗЕНТАЦИИ </a:t>
            </a:r>
            <a:br>
              <a:rPr lang="ru-RU" dirty="0"/>
            </a:br>
            <a:r>
              <a:rPr lang="ru-RU" dirty="0"/>
              <a:t>ДО ЧЕТЫРЕХ </a:t>
            </a:r>
            <a:br>
              <a:rPr lang="ru-RU" dirty="0"/>
            </a:br>
            <a:r>
              <a:rPr lang="ru-RU" dirty="0"/>
              <a:t>СТРОК (</a:t>
            </a:r>
            <a:r>
              <a:rPr lang="en-US" dirty="0"/>
              <a:t>40pt</a:t>
            </a:r>
            <a:r>
              <a:rPr lang="ru-RU" dirty="0"/>
              <a:t>)</a:t>
            </a:r>
          </a:p>
        </p:txBody>
      </p:sp>
      <p:pic>
        <p:nvPicPr>
          <p:cNvPr id="3" name="Рисунок 2">
            <a:extLst>
              <a:ext uri="{FF2B5EF4-FFF2-40B4-BE49-F238E27FC236}">
                <a16:creationId xmlns="" xmlns:a16="http://schemas.microsoft.com/office/drawing/2014/main" id="{97F52FC5-F1F2-5532-20B2-99A9B8ABF3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417" y="260600"/>
            <a:ext cx="2085443" cy="924255"/>
          </a:xfrm>
          <a:prstGeom prst="rect">
            <a:avLst/>
          </a:prstGeom>
        </p:spPr>
      </p:pic>
    </p:spTree>
    <p:extLst>
      <p:ext uri="{BB962C8B-B14F-4D97-AF65-F5344CB8AC3E}">
        <p14:creationId xmlns:p14="http://schemas.microsoft.com/office/powerpoint/2010/main" val="735164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Текстовый слайд с акцентом">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382AB3D8-3EA3-7DE7-5E6C-DA73FFFE9A07}"/>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solidFill>
                  <a:srgbClr val="849BB1"/>
                </a:solidFill>
              </a:rPr>
              <a:pPr/>
              <a:t>‹#›</a:t>
            </a:fld>
            <a:endParaRPr lang="ru-RU">
              <a:solidFill>
                <a:srgbClr val="849BB1"/>
              </a:solidFill>
            </a:endParaRPr>
          </a:p>
        </p:txBody>
      </p:sp>
      <p:sp>
        <p:nvSpPr>
          <p:cNvPr id="7" name="Title Placeholder 1">
            <a:extLst>
              <a:ext uri="{FF2B5EF4-FFF2-40B4-BE49-F238E27FC236}">
                <a16:creationId xmlns="" xmlns:a16="http://schemas.microsoft.com/office/drawing/2014/main" id="{8ED2E0B3-FDB9-414C-AF27-049955646869}"/>
              </a:ext>
            </a:extLst>
          </p:cNvPr>
          <p:cNvSpPr>
            <a:spLocks noGrp="1"/>
          </p:cNvSpPr>
          <p:nvPr>
            <p:ph type="title" hasCustomPrompt="1"/>
          </p:nvPr>
        </p:nvSpPr>
        <p:spPr>
          <a:xfrm>
            <a:off x="300037" y="505898"/>
            <a:ext cx="10681652" cy="775597"/>
          </a:xfrm>
          <a:prstGeom prst="rect">
            <a:avLst/>
          </a:prstGeom>
        </p:spPr>
        <p:txBody>
          <a:bodyPr vert="horz" wrap="square" lIns="0" tIns="0" rIns="0" bIns="0" rtlCol="0" anchor="ctr">
            <a:noAutofit/>
          </a:bodyPr>
          <a:lstStyle/>
          <a:p>
            <a:r>
              <a:rPr lang="ru-RU" dirty="0"/>
              <a:t>Заголовок в одну </a:t>
            </a:r>
            <a:br>
              <a:rPr lang="ru-RU" dirty="0"/>
            </a:br>
            <a:r>
              <a:rPr lang="ru-RU" dirty="0"/>
              <a:t>или две строки (</a:t>
            </a:r>
            <a:r>
              <a:rPr lang="en-US" dirty="0"/>
              <a:t>28pt</a:t>
            </a:r>
            <a:r>
              <a:rPr lang="ru-RU" dirty="0"/>
              <a:t>)</a:t>
            </a:r>
          </a:p>
        </p:txBody>
      </p:sp>
      <p:sp>
        <p:nvSpPr>
          <p:cNvPr id="16" name="Текст 15">
            <a:extLst>
              <a:ext uri="{FF2B5EF4-FFF2-40B4-BE49-F238E27FC236}">
                <a16:creationId xmlns="" xmlns:a16="http://schemas.microsoft.com/office/drawing/2014/main" id="{F39F5373-92F8-4216-AC97-9655762170CC}"/>
              </a:ext>
            </a:extLst>
          </p:cNvPr>
          <p:cNvSpPr>
            <a:spLocks noGrp="1"/>
          </p:cNvSpPr>
          <p:nvPr>
            <p:ph type="body" sz="quarter" idx="16" hasCustomPrompt="1"/>
          </p:nvPr>
        </p:nvSpPr>
        <p:spPr>
          <a:xfrm>
            <a:off x="300037" y="1531310"/>
            <a:ext cx="8337551" cy="955073"/>
          </a:xfrm>
          <a:prstGeom prst="rect">
            <a:avLst/>
          </a:prstGeom>
        </p:spPr>
        <p:txBody>
          <a:bodyPr anchor="b"/>
          <a:lstStyle>
            <a:lvl1pPr marL="0" indent="0">
              <a:buFont typeface="Arial" panose="020B0604020202020204" pitchFamily="34" charset="0"/>
              <a:buNone/>
              <a:defRPr sz="2000">
                <a:solidFill>
                  <a:schemeClr val="accent1"/>
                </a:solidFill>
                <a:latin typeface="+mj-lt"/>
              </a:defRPr>
            </a:lvl1pPr>
          </a:lstStyle>
          <a:p>
            <a:pPr lvl="0"/>
            <a:r>
              <a:rPr lang="ru-RU" dirty="0"/>
              <a:t>Акцентированный текст до трех строк (20pt) Акцентированный текст до трех строк (20pt) Акцентированный текст до трех строк (20pt) </a:t>
            </a:r>
          </a:p>
        </p:txBody>
      </p:sp>
      <p:sp>
        <p:nvSpPr>
          <p:cNvPr id="19" name="Текст 18">
            <a:extLst>
              <a:ext uri="{FF2B5EF4-FFF2-40B4-BE49-F238E27FC236}">
                <a16:creationId xmlns="" xmlns:a16="http://schemas.microsoft.com/office/drawing/2014/main" id="{2CB84463-EA8A-4185-8459-35F2A3B47AFA}"/>
              </a:ext>
            </a:extLst>
          </p:cNvPr>
          <p:cNvSpPr>
            <a:spLocks noGrp="1"/>
          </p:cNvSpPr>
          <p:nvPr>
            <p:ph type="body" sz="quarter" idx="18" hasCustomPrompt="1"/>
          </p:nvPr>
        </p:nvSpPr>
        <p:spPr>
          <a:xfrm>
            <a:off x="300037" y="2659380"/>
            <a:ext cx="8337333" cy="3541395"/>
          </a:xfrm>
          <a:prstGeom prst="rect">
            <a:avLst/>
          </a:prstGeom>
        </p:spPr>
        <p:txBody>
          <a:bodyPr/>
          <a:lstStyle>
            <a:lvl1pPr marL="0" indent="0" algn="l">
              <a:spcBef>
                <a:spcPts val="600"/>
              </a:spcBef>
              <a:buFont typeface="Arial" panose="020B0604020202020204" pitchFamily="34" charset="0"/>
              <a:buNone/>
              <a:defRPr sz="1800"/>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 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 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ru-RU" dirty="0"/>
          </a:p>
          <a:p>
            <a:pPr lvl="0"/>
            <a:endParaRPr lang="ru-RU" dirty="0"/>
          </a:p>
        </p:txBody>
      </p:sp>
      <p:sp>
        <p:nvSpPr>
          <p:cNvPr id="8" name="Текст 7">
            <a:extLst>
              <a:ext uri="{FF2B5EF4-FFF2-40B4-BE49-F238E27FC236}">
                <a16:creationId xmlns="" xmlns:a16="http://schemas.microsoft.com/office/drawing/2014/main" id="{091D288D-1AB4-48DA-9A38-85BEEBA0F766}"/>
              </a:ext>
            </a:extLst>
          </p:cNvPr>
          <p:cNvSpPr>
            <a:spLocks noGrp="1"/>
          </p:cNvSpPr>
          <p:nvPr>
            <p:ph type="body" sz="quarter" idx="12" hasCustomPrompt="1"/>
          </p:nvPr>
        </p:nvSpPr>
        <p:spPr>
          <a:xfrm>
            <a:off x="313101" y="6344044"/>
            <a:ext cx="10691812" cy="371420"/>
          </a:xfrm>
          <a:prstGeom prst="rect">
            <a:avLst/>
          </a:prstGeom>
        </p:spPr>
        <p:txBody>
          <a:bodyPr lIns="0" tIns="0" rIns="0" bIns="0"/>
          <a:lstStyle>
            <a:lvl1pPr marL="0" indent="0">
              <a:spcBef>
                <a:spcPts val="0"/>
              </a:spcBef>
              <a:buNone/>
              <a:defRPr sz="1400">
                <a:solidFill>
                  <a:schemeClr val="accent6">
                    <a:lumMod val="50000"/>
                  </a:schemeClr>
                </a:solidFill>
                <a:latin typeface="+mn-lt"/>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Источник или примечание до двух строк </a:t>
            </a:r>
            <a:r>
              <a:rPr lang="en-US" dirty="0"/>
              <a:t>(1</a:t>
            </a:r>
            <a:r>
              <a:rPr lang="ru-RU" dirty="0"/>
              <a:t>4</a:t>
            </a:r>
            <a:r>
              <a:rPr lang="en-US" dirty="0" err="1"/>
              <a:t>pt</a:t>
            </a:r>
            <a:r>
              <a:rPr lang="en-US" dirty="0"/>
              <a:t>)</a:t>
            </a:r>
            <a:br>
              <a:rPr lang="en-US" dirty="0"/>
            </a:br>
            <a:r>
              <a:rPr lang="ru-RU" dirty="0"/>
              <a:t>Источник или примечание до двух строк </a:t>
            </a:r>
            <a:r>
              <a:rPr lang="en-US" dirty="0"/>
              <a:t>(1</a:t>
            </a:r>
            <a:r>
              <a:rPr lang="ru-RU" dirty="0"/>
              <a:t>4</a:t>
            </a:r>
            <a:r>
              <a:rPr lang="en-US" dirty="0" err="1"/>
              <a:t>pt</a:t>
            </a:r>
            <a:r>
              <a:rPr lang="en-US" dirty="0"/>
              <a:t>)</a:t>
            </a:r>
            <a:endParaRPr lang="ru-RU" dirty="0"/>
          </a:p>
        </p:txBody>
      </p:sp>
    </p:spTree>
    <p:extLst>
      <p:ext uri="{BB962C8B-B14F-4D97-AF65-F5344CB8AC3E}">
        <p14:creationId xmlns:p14="http://schemas.microsoft.com/office/powerpoint/2010/main" val="4019974503"/>
      </p:ext>
    </p:extLst>
  </p:cSld>
  <p:clrMapOvr>
    <a:masterClrMapping/>
  </p:clrMapOvr>
  <p:extLst>
    <p:ext uri="{DCECCB84-F9BA-43D5-87BE-67443E8EF086}">
      <p15:sldGuideLst xmlns:p15="http://schemas.microsoft.com/office/powerpoint/2012/main">
        <p15:guide id="1" orient="horz" pos="958">
          <p15:clr>
            <a:srgbClr val="FBAE40"/>
          </p15:clr>
        </p15:guide>
        <p15:guide id="2" orient="horz" pos="8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устой слайд с заголовком">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382AB3D8-3EA3-7DE7-5E6C-DA73FFFE9A07}"/>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solidFill>
                  <a:srgbClr val="849BB1"/>
                </a:solidFill>
              </a:rPr>
              <a:pPr/>
              <a:t>‹#›</a:t>
            </a:fld>
            <a:endParaRPr lang="ru-RU">
              <a:solidFill>
                <a:srgbClr val="849BB1"/>
              </a:solidFill>
            </a:endParaRPr>
          </a:p>
        </p:txBody>
      </p:sp>
      <p:sp>
        <p:nvSpPr>
          <p:cNvPr id="4" name="Текст 7">
            <a:extLst>
              <a:ext uri="{FF2B5EF4-FFF2-40B4-BE49-F238E27FC236}">
                <a16:creationId xmlns="" xmlns:a16="http://schemas.microsoft.com/office/drawing/2014/main" id="{31543014-E17A-8A10-EED8-484CECAFE5CA}"/>
              </a:ext>
            </a:extLst>
          </p:cNvPr>
          <p:cNvSpPr>
            <a:spLocks noGrp="1"/>
          </p:cNvSpPr>
          <p:nvPr>
            <p:ph type="body" sz="quarter" idx="12" hasCustomPrompt="1"/>
          </p:nvPr>
        </p:nvSpPr>
        <p:spPr>
          <a:xfrm>
            <a:off x="313101" y="6344044"/>
            <a:ext cx="10691812" cy="371420"/>
          </a:xfrm>
          <a:prstGeom prst="rect">
            <a:avLst/>
          </a:prstGeom>
        </p:spPr>
        <p:txBody>
          <a:bodyPr lIns="0" tIns="0" rIns="0" bIns="0"/>
          <a:lstStyle>
            <a:lvl1pPr marL="0" indent="0">
              <a:spcBef>
                <a:spcPts val="0"/>
              </a:spcBef>
              <a:buNone/>
              <a:defRPr sz="1400">
                <a:solidFill>
                  <a:schemeClr val="accent6">
                    <a:lumMod val="50000"/>
                  </a:schemeClr>
                </a:solidFill>
                <a:latin typeface="+mn-lt"/>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Источник или примечание до двух строк </a:t>
            </a:r>
            <a:r>
              <a:rPr lang="en-US" dirty="0"/>
              <a:t>(1</a:t>
            </a:r>
            <a:r>
              <a:rPr lang="ru-RU" dirty="0"/>
              <a:t>4</a:t>
            </a:r>
            <a:r>
              <a:rPr lang="en-US" dirty="0" err="1"/>
              <a:t>pt</a:t>
            </a:r>
            <a:r>
              <a:rPr lang="en-US" dirty="0"/>
              <a:t>)</a:t>
            </a:r>
            <a:br>
              <a:rPr lang="en-US" dirty="0"/>
            </a:br>
            <a:r>
              <a:rPr lang="ru-RU" dirty="0"/>
              <a:t>Источник или примечание до двух строк </a:t>
            </a:r>
            <a:r>
              <a:rPr lang="en-US" dirty="0"/>
              <a:t>(1</a:t>
            </a:r>
            <a:r>
              <a:rPr lang="ru-RU" dirty="0"/>
              <a:t>4</a:t>
            </a:r>
            <a:r>
              <a:rPr lang="en-US" dirty="0" err="1"/>
              <a:t>pt</a:t>
            </a:r>
            <a:r>
              <a:rPr lang="en-US" dirty="0"/>
              <a:t>)</a:t>
            </a:r>
            <a:endParaRPr lang="ru-RU" dirty="0"/>
          </a:p>
        </p:txBody>
      </p:sp>
      <p:sp>
        <p:nvSpPr>
          <p:cNvPr id="7" name="Title Placeholder 1">
            <a:extLst>
              <a:ext uri="{FF2B5EF4-FFF2-40B4-BE49-F238E27FC236}">
                <a16:creationId xmlns="" xmlns:a16="http://schemas.microsoft.com/office/drawing/2014/main" id="{8ED2E0B3-FDB9-414C-AF27-049955646869}"/>
              </a:ext>
            </a:extLst>
          </p:cNvPr>
          <p:cNvSpPr>
            <a:spLocks noGrp="1"/>
          </p:cNvSpPr>
          <p:nvPr>
            <p:ph type="title" hasCustomPrompt="1"/>
          </p:nvPr>
        </p:nvSpPr>
        <p:spPr>
          <a:xfrm>
            <a:off x="300037" y="505898"/>
            <a:ext cx="10681652" cy="775597"/>
          </a:xfrm>
          <a:prstGeom prst="rect">
            <a:avLst/>
          </a:prstGeom>
        </p:spPr>
        <p:txBody>
          <a:bodyPr vert="horz" wrap="square" lIns="0" tIns="0" rIns="0" bIns="0" rtlCol="0" anchor="ctr">
            <a:noAutofit/>
          </a:bodyPr>
          <a:lstStyle>
            <a:lvl1pPr>
              <a:defRPr lang="ru-RU" dirty="0"/>
            </a:lvl1pPr>
          </a:lstStyle>
          <a:p>
            <a:pPr lvl="0"/>
            <a:r>
              <a:rPr lang="ru-RU" dirty="0"/>
              <a:t>Заголовок в одну </a:t>
            </a:r>
            <a:br>
              <a:rPr lang="ru-RU" dirty="0"/>
            </a:br>
            <a:r>
              <a:rPr lang="ru-RU" dirty="0"/>
              <a:t>или две строки (</a:t>
            </a:r>
            <a:r>
              <a:rPr lang="en-US" dirty="0"/>
              <a:t>28pt</a:t>
            </a:r>
            <a:r>
              <a:rPr lang="ru-RU" dirty="0"/>
              <a:t>)</a:t>
            </a:r>
          </a:p>
        </p:txBody>
      </p:sp>
    </p:spTree>
    <p:extLst>
      <p:ext uri="{BB962C8B-B14F-4D97-AF65-F5344CB8AC3E}">
        <p14:creationId xmlns:p14="http://schemas.microsoft.com/office/powerpoint/2010/main" val="3486219867"/>
      </p:ext>
    </p:extLst>
  </p:cSld>
  <p:clrMapOvr>
    <a:masterClrMapping/>
  </p:clrMapOvr>
  <p:extLst>
    <p:ext uri="{DCECCB84-F9BA-43D5-87BE-67443E8EF086}">
      <p15:sldGuideLst xmlns:p15="http://schemas.microsoft.com/office/powerpoint/2012/main">
        <p15:guide id="1" orient="horz" pos="958">
          <p15:clr>
            <a:srgbClr val="FBAE40"/>
          </p15:clr>
        </p15:guide>
        <p15:guide id="2" orient="horz" pos="8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Текстовый слайд в две колонки">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382AB3D8-3EA3-7DE7-5E6C-DA73FFFE9A07}"/>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solidFill>
                  <a:srgbClr val="849BB1"/>
                </a:solidFill>
              </a:rPr>
              <a:pPr/>
              <a:t>‹#›</a:t>
            </a:fld>
            <a:endParaRPr lang="ru-RU">
              <a:solidFill>
                <a:srgbClr val="849BB1"/>
              </a:solidFill>
            </a:endParaRPr>
          </a:p>
        </p:txBody>
      </p:sp>
      <p:sp>
        <p:nvSpPr>
          <p:cNvPr id="7" name="Title Placeholder 1">
            <a:extLst>
              <a:ext uri="{FF2B5EF4-FFF2-40B4-BE49-F238E27FC236}">
                <a16:creationId xmlns="" xmlns:a16="http://schemas.microsoft.com/office/drawing/2014/main" id="{8ED2E0B3-FDB9-414C-AF27-049955646869}"/>
              </a:ext>
            </a:extLst>
          </p:cNvPr>
          <p:cNvSpPr>
            <a:spLocks noGrp="1"/>
          </p:cNvSpPr>
          <p:nvPr>
            <p:ph type="title" hasCustomPrompt="1"/>
          </p:nvPr>
        </p:nvSpPr>
        <p:spPr>
          <a:xfrm>
            <a:off x="300037" y="505898"/>
            <a:ext cx="10681652" cy="775597"/>
          </a:xfrm>
          <a:prstGeom prst="rect">
            <a:avLst/>
          </a:prstGeom>
        </p:spPr>
        <p:txBody>
          <a:bodyPr vert="horz" wrap="square" lIns="0" tIns="0" rIns="0" bIns="0" rtlCol="0" anchor="ctr">
            <a:noAutofit/>
          </a:bodyPr>
          <a:lstStyle>
            <a:lvl1pPr>
              <a:defRPr lang="ru-RU" dirty="0"/>
            </a:lvl1pPr>
          </a:lstStyle>
          <a:p>
            <a:pPr lvl="0"/>
            <a:r>
              <a:rPr lang="ru-RU" dirty="0"/>
              <a:t>Заголовок в одну </a:t>
            </a:r>
            <a:br>
              <a:rPr lang="ru-RU" dirty="0"/>
            </a:br>
            <a:r>
              <a:rPr lang="ru-RU" dirty="0"/>
              <a:t>или две строки (</a:t>
            </a:r>
            <a:r>
              <a:rPr lang="en-US" dirty="0"/>
              <a:t>28pt</a:t>
            </a:r>
            <a:r>
              <a:rPr lang="ru-RU" dirty="0"/>
              <a:t>)</a:t>
            </a:r>
          </a:p>
        </p:txBody>
      </p:sp>
      <p:sp>
        <p:nvSpPr>
          <p:cNvPr id="8" name="Текст 5">
            <a:extLst>
              <a:ext uri="{FF2B5EF4-FFF2-40B4-BE49-F238E27FC236}">
                <a16:creationId xmlns="" xmlns:a16="http://schemas.microsoft.com/office/drawing/2014/main" id="{B0134AA1-8EAF-4FD7-BAA8-1002F2E72F90}"/>
              </a:ext>
            </a:extLst>
          </p:cNvPr>
          <p:cNvSpPr>
            <a:spLocks noGrp="1"/>
          </p:cNvSpPr>
          <p:nvPr>
            <p:ph type="body" sz="quarter" idx="13" hasCustomPrompt="1"/>
          </p:nvPr>
        </p:nvSpPr>
        <p:spPr>
          <a:xfrm>
            <a:off x="300038" y="1520825"/>
            <a:ext cx="11591924" cy="4679950"/>
          </a:xfrm>
          <a:prstGeom prst="rect">
            <a:avLst/>
          </a:prstGeom>
        </p:spPr>
        <p:txBody>
          <a:bodyPr numCol="2" spcCol="144000"/>
          <a:lstStyle>
            <a:lvl1pPr marL="0" indent="0">
              <a:spcBef>
                <a:spcPts val="600"/>
              </a:spcBef>
              <a:buFont typeface="Arial" panose="020B0604020202020204" pitchFamily="34" charset="0"/>
              <a:buNone/>
              <a:defRPr sz="1800"/>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ru-RU" dirty="0"/>
              <a:t>Основной текст (1</a:t>
            </a:r>
            <a:r>
              <a:rPr lang="en-US" dirty="0"/>
              <a:t>8</a:t>
            </a:r>
            <a:r>
              <a:rPr lang="ru-RU" dirty="0" err="1"/>
              <a:t>pt</a:t>
            </a:r>
            <a:r>
              <a:rPr lang="ru-RU" dirty="0"/>
              <a:t>) Основной текст (1</a:t>
            </a:r>
            <a:r>
              <a:rPr lang="en-US" dirty="0"/>
              <a:t>8</a:t>
            </a:r>
            <a:r>
              <a:rPr lang="ru-RU" dirty="0" err="1"/>
              <a:t>pt</a:t>
            </a:r>
            <a:r>
              <a:rPr lang="ru-RU" dirty="0"/>
              <a:t>) Большое количество текста рекомендуем набирать в несколько колонок, две или три. Старайтесь чтобы в строке было в среднем 5 — 8 слов. Основной текст (1</a:t>
            </a:r>
            <a:r>
              <a:rPr lang="en-US" dirty="0"/>
              <a:t>8</a:t>
            </a:r>
            <a:r>
              <a:rPr lang="ru-RU" dirty="0" err="1"/>
              <a:t>pt</a:t>
            </a:r>
            <a:r>
              <a:rPr lang="ru-RU" dirty="0"/>
              <a:t>) Основной текст (1</a:t>
            </a:r>
            <a:r>
              <a:rPr lang="en-US" dirty="0"/>
              <a:t>8</a:t>
            </a:r>
            <a:r>
              <a:rPr lang="ru-RU" dirty="0" err="1"/>
              <a:t>pt</a:t>
            </a:r>
            <a:r>
              <a:rPr lang="ru-RU" dirty="0"/>
              <a:t>) Большое количество текста рекомендуем набирать в несколько колонок, две или три. Старайтесь чтобы в строке было в среднем 5 — 8 слов. Основной текст (1</a:t>
            </a:r>
            <a:r>
              <a:rPr lang="en-US" dirty="0"/>
              <a:t>8</a:t>
            </a:r>
            <a:r>
              <a:rPr lang="ru-RU" dirty="0" err="1"/>
              <a:t>pt</a:t>
            </a:r>
            <a:r>
              <a:rPr lang="ru-RU" dirty="0"/>
              <a:t>) Основной текст (1</a:t>
            </a:r>
            <a:r>
              <a:rPr lang="en-US" dirty="0"/>
              <a:t>8</a:t>
            </a:r>
            <a:r>
              <a:rPr lang="ru-RU" dirty="0" err="1"/>
              <a:t>pt</a:t>
            </a:r>
            <a:r>
              <a:rPr lang="ru-RU" dirty="0"/>
              <a:t>) Большое количество текста рекомендуем набирать в несколько колонок, две или три. Старайтесь чтобы в строке было в среднем 5 — 8 слов. Основной текст (1</a:t>
            </a:r>
            <a:r>
              <a:rPr lang="en-US" dirty="0"/>
              <a:t>8</a:t>
            </a:r>
            <a:r>
              <a:rPr lang="ru-RU" dirty="0" err="1"/>
              <a:t>pt</a:t>
            </a:r>
            <a:r>
              <a:rPr lang="ru-RU" dirty="0"/>
              <a:t>) Основной текст (1</a:t>
            </a:r>
            <a:r>
              <a:rPr lang="en-US" dirty="0"/>
              <a:t>8</a:t>
            </a:r>
            <a:r>
              <a:rPr lang="ru-RU" dirty="0" err="1"/>
              <a:t>pt</a:t>
            </a:r>
            <a:r>
              <a:rPr lang="ru-RU" dirty="0"/>
              <a:t>) Большое количество текста рекомендуем набирать в несколько колонок, две или три. Старайтесь чтобы в строке было в среднем 5 — 8 слов. Основной текст (1</a:t>
            </a:r>
            <a:r>
              <a:rPr lang="en-US" dirty="0"/>
              <a:t>8</a:t>
            </a:r>
            <a:r>
              <a:rPr lang="ru-RU" dirty="0" err="1"/>
              <a:t>pt</a:t>
            </a:r>
            <a:r>
              <a:rPr lang="ru-RU" dirty="0"/>
              <a:t>) Основной текст (1</a:t>
            </a:r>
            <a:r>
              <a:rPr lang="en-US" dirty="0"/>
              <a:t>8</a:t>
            </a:r>
            <a:r>
              <a:rPr lang="ru-RU" dirty="0" err="1"/>
              <a:t>pt</a:t>
            </a:r>
            <a:r>
              <a:rPr lang="ru-RU" dirty="0"/>
              <a:t>) Большое количество текста рекомендуем набирать в несколько колонок, две или три. Старайтесь чтобы в строке было в среднем 5 — 8 слов. Основной текст (1</a:t>
            </a:r>
            <a:r>
              <a:rPr lang="en-US" dirty="0"/>
              <a:t>8</a:t>
            </a:r>
            <a:r>
              <a:rPr lang="ru-RU" dirty="0" err="1"/>
              <a:t>pt</a:t>
            </a:r>
            <a:r>
              <a:rPr lang="ru-RU" dirty="0"/>
              <a:t>) Основной текст (1</a:t>
            </a:r>
            <a:r>
              <a:rPr lang="en-US" dirty="0"/>
              <a:t>8</a:t>
            </a:r>
            <a:r>
              <a:rPr lang="ru-RU" dirty="0" err="1"/>
              <a:t>pt</a:t>
            </a:r>
            <a:r>
              <a:rPr lang="ru-RU" dirty="0"/>
              <a:t>) Большое количество текста рекомендуем набирать в несколько колонок, две или три. Старайтесь чтобы в строке было в среднем 5 — 8 слов. Основной текст (1</a:t>
            </a:r>
            <a:r>
              <a:rPr lang="en-US" dirty="0"/>
              <a:t>8</a:t>
            </a:r>
            <a:r>
              <a:rPr lang="ru-RU" dirty="0" err="1"/>
              <a:t>pt</a:t>
            </a:r>
            <a:r>
              <a:rPr lang="ru-RU" dirty="0"/>
              <a:t>) Основной текст (1</a:t>
            </a:r>
            <a:r>
              <a:rPr lang="en-US" dirty="0"/>
              <a:t>8</a:t>
            </a:r>
            <a:r>
              <a:rPr lang="ru-RU" dirty="0" err="1"/>
              <a:t>pt</a:t>
            </a:r>
            <a:r>
              <a:rPr lang="ru-RU" dirty="0"/>
              <a:t>) Большое количество текста рекомендуем набирать в несколько колонок, две или три. Старайтесь чтобы в строке было в среднем 5 — 8 слов. Основной текст (1</a:t>
            </a:r>
            <a:r>
              <a:rPr lang="en-US" dirty="0"/>
              <a:t>8</a:t>
            </a:r>
            <a:r>
              <a:rPr lang="ru-RU" dirty="0" err="1"/>
              <a:t>pt</a:t>
            </a:r>
            <a:r>
              <a:rPr lang="ru-RU" dirty="0"/>
              <a:t>) Основной текст (1</a:t>
            </a:r>
            <a:r>
              <a:rPr lang="en-US" dirty="0"/>
              <a:t>8</a:t>
            </a:r>
            <a:r>
              <a:rPr lang="ru-RU" dirty="0" err="1"/>
              <a:t>pt</a:t>
            </a:r>
            <a:r>
              <a:rPr lang="ru-RU" dirty="0"/>
              <a:t>) Большое количество текста рекомендуем набирать в несколько колонок, две или три. Старайтесь чтобы в строке было в среднем 5 — 8 слов. </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ru-RU" dirty="0"/>
          </a:p>
        </p:txBody>
      </p:sp>
      <p:sp>
        <p:nvSpPr>
          <p:cNvPr id="6" name="Текст 7">
            <a:extLst>
              <a:ext uri="{FF2B5EF4-FFF2-40B4-BE49-F238E27FC236}">
                <a16:creationId xmlns="" xmlns:a16="http://schemas.microsoft.com/office/drawing/2014/main" id="{9D5FF1AF-2E1B-4C60-9049-AECBC9074521}"/>
              </a:ext>
            </a:extLst>
          </p:cNvPr>
          <p:cNvSpPr>
            <a:spLocks noGrp="1"/>
          </p:cNvSpPr>
          <p:nvPr>
            <p:ph type="body" sz="quarter" idx="12" hasCustomPrompt="1"/>
          </p:nvPr>
        </p:nvSpPr>
        <p:spPr>
          <a:xfrm>
            <a:off x="313101" y="6344044"/>
            <a:ext cx="10691812" cy="371420"/>
          </a:xfrm>
          <a:prstGeom prst="rect">
            <a:avLst/>
          </a:prstGeom>
        </p:spPr>
        <p:txBody>
          <a:bodyPr lIns="0" tIns="0" rIns="0" bIns="0"/>
          <a:lstStyle>
            <a:lvl1pPr marL="0" indent="0">
              <a:spcBef>
                <a:spcPts val="0"/>
              </a:spcBef>
              <a:buNone/>
              <a:defRPr sz="1400">
                <a:solidFill>
                  <a:schemeClr val="accent6">
                    <a:lumMod val="50000"/>
                  </a:schemeClr>
                </a:solidFill>
                <a:latin typeface="+mn-lt"/>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Источник или примечание до двух строк </a:t>
            </a:r>
            <a:r>
              <a:rPr lang="en-US" dirty="0"/>
              <a:t>(1</a:t>
            </a:r>
            <a:r>
              <a:rPr lang="ru-RU" dirty="0"/>
              <a:t>4</a:t>
            </a:r>
            <a:r>
              <a:rPr lang="en-US" dirty="0" err="1"/>
              <a:t>pt</a:t>
            </a:r>
            <a:r>
              <a:rPr lang="en-US" dirty="0"/>
              <a:t>)</a:t>
            </a:r>
            <a:br>
              <a:rPr lang="en-US" dirty="0"/>
            </a:br>
            <a:r>
              <a:rPr lang="ru-RU" dirty="0"/>
              <a:t>Источник или примечание до двух строк </a:t>
            </a:r>
            <a:r>
              <a:rPr lang="en-US" dirty="0"/>
              <a:t>(1</a:t>
            </a:r>
            <a:r>
              <a:rPr lang="ru-RU" dirty="0"/>
              <a:t>4</a:t>
            </a:r>
            <a:r>
              <a:rPr lang="en-US" dirty="0" err="1"/>
              <a:t>pt</a:t>
            </a:r>
            <a:r>
              <a:rPr lang="en-US" dirty="0"/>
              <a:t>)</a:t>
            </a:r>
            <a:endParaRPr lang="ru-RU" dirty="0"/>
          </a:p>
        </p:txBody>
      </p:sp>
    </p:spTree>
    <p:extLst>
      <p:ext uri="{BB962C8B-B14F-4D97-AF65-F5344CB8AC3E}">
        <p14:creationId xmlns:p14="http://schemas.microsoft.com/office/powerpoint/2010/main" val="940068914"/>
      </p:ext>
    </p:extLst>
  </p:cSld>
  <p:clrMapOvr>
    <a:masterClrMapping/>
  </p:clrMapOvr>
  <p:extLst>
    <p:ext uri="{DCECCB84-F9BA-43D5-87BE-67443E8EF086}">
      <p15:sldGuideLst xmlns:p15="http://schemas.microsoft.com/office/powerpoint/2012/main">
        <p15:guide id="1" orient="horz" pos="958">
          <p15:clr>
            <a:srgbClr val="FBAE40"/>
          </p15:clr>
        </p15:guide>
        <p15:guide id="2" orient="horz" pos="8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Текстовый слайд с акцентом">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382AB3D8-3EA3-7DE7-5E6C-DA73FFFE9A07}"/>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solidFill>
                  <a:srgbClr val="849BB1"/>
                </a:solidFill>
              </a:rPr>
              <a:pPr/>
              <a:t>‹#›</a:t>
            </a:fld>
            <a:endParaRPr lang="ru-RU">
              <a:solidFill>
                <a:srgbClr val="849BB1"/>
              </a:solidFill>
            </a:endParaRPr>
          </a:p>
        </p:txBody>
      </p:sp>
      <p:sp>
        <p:nvSpPr>
          <p:cNvPr id="7" name="Title Placeholder 1">
            <a:extLst>
              <a:ext uri="{FF2B5EF4-FFF2-40B4-BE49-F238E27FC236}">
                <a16:creationId xmlns="" xmlns:a16="http://schemas.microsoft.com/office/drawing/2014/main" id="{8ED2E0B3-FDB9-414C-AF27-049955646869}"/>
              </a:ext>
            </a:extLst>
          </p:cNvPr>
          <p:cNvSpPr>
            <a:spLocks noGrp="1"/>
          </p:cNvSpPr>
          <p:nvPr>
            <p:ph type="title" hasCustomPrompt="1"/>
          </p:nvPr>
        </p:nvSpPr>
        <p:spPr>
          <a:xfrm>
            <a:off x="300037" y="505898"/>
            <a:ext cx="10681652" cy="775597"/>
          </a:xfrm>
          <a:prstGeom prst="rect">
            <a:avLst/>
          </a:prstGeom>
        </p:spPr>
        <p:txBody>
          <a:bodyPr vert="horz" wrap="square" lIns="0" tIns="0" rIns="0" bIns="0" rtlCol="0" anchor="ctr">
            <a:noAutofit/>
          </a:bodyPr>
          <a:lstStyle/>
          <a:p>
            <a:r>
              <a:rPr lang="ru-RU" dirty="0"/>
              <a:t>Заголовок в одну </a:t>
            </a:r>
            <a:br>
              <a:rPr lang="ru-RU" dirty="0"/>
            </a:br>
            <a:r>
              <a:rPr lang="ru-RU" dirty="0"/>
              <a:t>или две строки (</a:t>
            </a:r>
            <a:r>
              <a:rPr lang="en-US" dirty="0"/>
              <a:t>28pt</a:t>
            </a:r>
            <a:r>
              <a:rPr lang="ru-RU" dirty="0"/>
              <a:t>)</a:t>
            </a:r>
          </a:p>
        </p:txBody>
      </p:sp>
      <p:sp>
        <p:nvSpPr>
          <p:cNvPr id="16" name="Текст 15">
            <a:extLst>
              <a:ext uri="{FF2B5EF4-FFF2-40B4-BE49-F238E27FC236}">
                <a16:creationId xmlns="" xmlns:a16="http://schemas.microsoft.com/office/drawing/2014/main" id="{F39F5373-92F8-4216-AC97-9655762170CC}"/>
              </a:ext>
            </a:extLst>
          </p:cNvPr>
          <p:cNvSpPr>
            <a:spLocks noGrp="1"/>
          </p:cNvSpPr>
          <p:nvPr>
            <p:ph type="body" sz="quarter" idx="16" hasCustomPrompt="1"/>
          </p:nvPr>
        </p:nvSpPr>
        <p:spPr>
          <a:xfrm>
            <a:off x="300037" y="1531310"/>
            <a:ext cx="8337551" cy="955073"/>
          </a:xfrm>
          <a:prstGeom prst="rect">
            <a:avLst/>
          </a:prstGeom>
        </p:spPr>
        <p:txBody>
          <a:bodyPr anchor="b"/>
          <a:lstStyle>
            <a:lvl1pPr marL="0" indent="0">
              <a:buFont typeface="Arial" panose="020B0604020202020204" pitchFamily="34" charset="0"/>
              <a:buNone/>
              <a:defRPr sz="2000">
                <a:solidFill>
                  <a:schemeClr val="accent1"/>
                </a:solidFill>
                <a:latin typeface="+mj-lt"/>
              </a:defRPr>
            </a:lvl1pPr>
          </a:lstStyle>
          <a:p>
            <a:pPr lvl="0"/>
            <a:r>
              <a:rPr lang="ru-RU" dirty="0"/>
              <a:t>Акцентированный текст до трех строк (20pt) Акцентированный текст до трех строк (20pt) Акцентированный текст до трех строк (20pt) </a:t>
            </a:r>
          </a:p>
        </p:txBody>
      </p:sp>
      <p:sp>
        <p:nvSpPr>
          <p:cNvPr id="19" name="Текст 18">
            <a:extLst>
              <a:ext uri="{FF2B5EF4-FFF2-40B4-BE49-F238E27FC236}">
                <a16:creationId xmlns="" xmlns:a16="http://schemas.microsoft.com/office/drawing/2014/main" id="{2CB84463-EA8A-4185-8459-35F2A3B47AFA}"/>
              </a:ext>
            </a:extLst>
          </p:cNvPr>
          <p:cNvSpPr>
            <a:spLocks noGrp="1"/>
          </p:cNvSpPr>
          <p:nvPr>
            <p:ph type="body" sz="quarter" idx="18" hasCustomPrompt="1"/>
          </p:nvPr>
        </p:nvSpPr>
        <p:spPr>
          <a:xfrm>
            <a:off x="300037" y="2659380"/>
            <a:ext cx="8337333" cy="3541395"/>
          </a:xfrm>
          <a:prstGeom prst="rect">
            <a:avLst/>
          </a:prstGeom>
        </p:spPr>
        <p:txBody>
          <a:bodyPr/>
          <a:lstStyle>
            <a:lvl1pPr marL="0" indent="0" algn="l">
              <a:spcBef>
                <a:spcPts val="600"/>
              </a:spcBef>
              <a:buFont typeface="Arial" panose="020B0604020202020204" pitchFamily="34" charset="0"/>
              <a:buNone/>
              <a:defRPr sz="1800"/>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 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 Основной текст (18pt) Основной текст (18pt)</a:t>
            </a:r>
            <a:r>
              <a:rPr lang="en-US" dirty="0"/>
              <a:t> </a:t>
            </a:r>
            <a:r>
              <a:rPr lang="ru-RU" dirty="0"/>
              <a:t>Основной текст (18pt) Основной текст (18pt)</a:t>
            </a:r>
            <a:r>
              <a:rPr lang="en-US" dirty="0"/>
              <a:t> </a:t>
            </a:r>
            <a:r>
              <a:rPr lang="ru-RU" dirty="0"/>
              <a:t>Основной текст (18pt) Основной текст (18pt)</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ru-RU" dirty="0"/>
          </a:p>
          <a:p>
            <a:pPr lvl="0"/>
            <a:endParaRPr lang="ru-RU" dirty="0"/>
          </a:p>
        </p:txBody>
      </p:sp>
      <p:sp>
        <p:nvSpPr>
          <p:cNvPr id="8" name="Текст 7">
            <a:extLst>
              <a:ext uri="{FF2B5EF4-FFF2-40B4-BE49-F238E27FC236}">
                <a16:creationId xmlns="" xmlns:a16="http://schemas.microsoft.com/office/drawing/2014/main" id="{091D288D-1AB4-48DA-9A38-85BEEBA0F766}"/>
              </a:ext>
            </a:extLst>
          </p:cNvPr>
          <p:cNvSpPr>
            <a:spLocks noGrp="1"/>
          </p:cNvSpPr>
          <p:nvPr>
            <p:ph type="body" sz="quarter" idx="12" hasCustomPrompt="1"/>
          </p:nvPr>
        </p:nvSpPr>
        <p:spPr>
          <a:xfrm>
            <a:off x="313101" y="6344044"/>
            <a:ext cx="10691812" cy="371420"/>
          </a:xfrm>
          <a:prstGeom prst="rect">
            <a:avLst/>
          </a:prstGeom>
        </p:spPr>
        <p:txBody>
          <a:bodyPr lIns="0" tIns="0" rIns="0" bIns="0"/>
          <a:lstStyle>
            <a:lvl1pPr marL="0" indent="0">
              <a:spcBef>
                <a:spcPts val="0"/>
              </a:spcBef>
              <a:buNone/>
              <a:defRPr sz="1400">
                <a:solidFill>
                  <a:schemeClr val="accent6">
                    <a:lumMod val="50000"/>
                  </a:schemeClr>
                </a:solidFill>
                <a:latin typeface="+mn-lt"/>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Источник или примечание до двух строк </a:t>
            </a:r>
            <a:r>
              <a:rPr lang="en-US" dirty="0"/>
              <a:t>(1</a:t>
            </a:r>
            <a:r>
              <a:rPr lang="ru-RU" dirty="0"/>
              <a:t>4</a:t>
            </a:r>
            <a:r>
              <a:rPr lang="en-US" dirty="0" err="1"/>
              <a:t>pt</a:t>
            </a:r>
            <a:r>
              <a:rPr lang="en-US" dirty="0"/>
              <a:t>)</a:t>
            </a:r>
            <a:br>
              <a:rPr lang="en-US" dirty="0"/>
            </a:br>
            <a:r>
              <a:rPr lang="ru-RU" dirty="0"/>
              <a:t>Источник или примечание до двух строк </a:t>
            </a:r>
            <a:r>
              <a:rPr lang="en-US" dirty="0"/>
              <a:t>(1</a:t>
            </a:r>
            <a:r>
              <a:rPr lang="ru-RU" dirty="0"/>
              <a:t>4</a:t>
            </a:r>
            <a:r>
              <a:rPr lang="en-US" dirty="0" err="1"/>
              <a:t>pt</a:t>
            </a:r>
            <a:r>
              <a:rPr lang="en-US" dirty="0"/>
              <a:t>)</a:t>
            </a:r>
            <a:endParaRPr lang="ru-RU" dirty="0"/>
          </a:p>
        </p:txBody>
      </p:sp>
    </p:spTree>
    <p:extLst>
      <p:ext uri="{BB962C8B-B14F-4D97-AF65-F5344CB8AC3E}">
        <p14:creationId xmlns:p14="http://schemas.microsoft.com/office/powerpoint/2010/main" val="3383718612"/>
      </p:ext>
    </p:extLst>
  </p:cSld>
  <p:clrMapOvr>
    <a:masterClrMapping/>
  </p:clrMapOvr>
  <p:extLst>
    <p:ext uri="{DCECCB84-F9BA-43D5-87BE-67443E8EF086}">
      <p15:sldGuideLst xmlns:p15="http://schemas.microsoft.com/office/powerpoint/2012/main">
        <p15:guide id="1" orient="horz" pos="958">
          <p15:clr>
            <a:srgbClr val="FBAE40"/>
          </p15:clr>
        </p15:guide>
        <p15:guide id="2" orient="horz" pos="8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Две карточки">
    <p:spTree>
      <p:nvGrpSpPr>
        <p:cNvPr id="1" name=""/>
        <p:cNvGrpSpPr/>
        <p:nvPr/>
      </p:nvGrpSpPr>
      <p:grpSpPr>
        <a:xfrm>
          <a:off x="0" y="0"/>
          <a:ext cx="0" cy="0"/>
          <a:chOff x="0" y="0"/>
          <a:chExt cx="0" cy="0"/>
        </a:xfrm>
      </p:grpSpPr>
      <p:sp>
        <p:nvSpPr>
          <p:cNvPr id="5" name="Овал 4">
            <a:extLst>
              <a:ext uri="{FF2B5EF4-FFF2-40B4-BE49-F238E27FC236}">
                <a16:creationId xmlns="" xmlns:a16="http://schemas.microsoft.com/office/drawing/2014/main" id="{B6E1BEF6-4C1F-2D92-F40E-7FD177D0D63F}"/>
              </a:ext>
            </a:extLst>
          </p:cNvPr>
          <p:cNvSpPr/>
          <p:nvPr userDrawn="1"/>
        </p:nvSpPr>
        <p:spPr>
          <a:xfrm>
            <a:off x="6190516" y="1538938"/>
            <a:ext cx="693336" cy="693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6" name="Rectangle: Rounded Corners 92">
            <a:extLst>
              <a:ext uri="{FF2B5EF4-FFF2-40B4-BE49-F238E27FC236}">
                <a16:creationId xmlns="" xmlns:a16="http://schemas.microsoft.com/office/drawing/2014/main" id="{4C4A22BD-8D1C-2988-16A4-D12B26D0481D}"/>
              </a:ext>
            </a:extLst>
          </p:cNvPr>
          <p:cNvSpPr/>
          <p:nvPr userDrawn="1"/>
        </p:nvSpPr>
        <p:spPr>
          <a:xfrm flipH="1">
            <a:off x="6246310" y="1529366"/>
            <a:ext cx="5665338" cy="720000"/>
          </a:xfrm>
          <a:prstGeom prst="roundRect">
            <a:avLst>
              <a:gd name="adj" fmla="val 50000"/>
            </a:avLst>
          </a:prstGeom>
          <a:solidFill>
            <a:schemeClr val="accent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4" name="Овал 3">
            <a:extLst>
              <a:ext uri="{FF2B5EF4-FFF2-40B4-BE49-F238E27FC236}">
                <a16:creationId xmlns="" xmlns:a16="http://schemas.microsoft.com/office/drawing/2014/main" id="{E9C73856-5C23-F1DB-A945-78E5EB11CA7E}"/>
              </a:ext>
            </a:extLst>
          </p:cNvPr>
          <p:cNvSpPr/>
          <p:nvPr userDrawn="1"/>
        </p:nvSpPr>
        <p:spPr>
          <a:xfrm>
            <a:off x="257307" y="1538938"/>
            <a:ext cx="693336" cy="693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3" name="Slide Number Placeholder 2">
            <a:extLst>
              <a:ext uri="{FF2B5EF4-FFF2-40B4-BE49-F238E27FC236}">
                <a16:creationId xmlns="" xmlns:a16="http://schemas.microsoft.com/office/drawing/2014/main" id="{382AB3D8-3EA3-7DE7-5E6C-DA73FFFE9A07}"/>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solidFill>
                  <a:srgbClr val="849BB1"/>
                </a:solidFill>
              </a:rPr>
              <a:pPr/>
              <a:t>‹#›</a:t>
            </a:fld>
            <a:endParaRPr lang="ru-RU">
              <a:solidFill>
                <a:srgbClr val="849BB1"/>
              </a:solidFill>
            </a:endParaRPr>
          </a:p>
        </p:txBody>
      </p:sp>
      <p:sp>
        <p:nvSpPr>
          <p:cNvPr id="7" name="Title Placeholder 1">
            <a:extLst>
              <a:ext uri="{FF2B5EF4-FFF2-40B4-BE49-F238E27FC236}">
                <a16:creationId xmlns="" xmlns:a16="http://schemas.microsoft.com/office/drawing/2014/main" id="{8ED2E0B3-FDB9-414C-AF27-049955646869}"/>
              </a:ext>
            </a:extLst>
          </p:cNvPr>
          <p:cNvSpPr>
            <a:spLocks noGrp="1"/>
          </p:cNvSpPr>
          <p:nvPr>
            <p:ph type="title" hasCustomPrompt="1"/>
          </p:nvPr>
        </p:nvSpPr>
        <p:spPr>
          <a:xfrm>
            <a:off x="300037" y="505898"/>
            <a:ext cx="10681652" cy="775597"/>
          </a:xfrm>
          <a:prstGeom prst="rect">
            <a:avLst/>
          </a:prstGeom>
        </p:spPr>
        <p:txBody>
          <a:bodyPr vert="horz" wrap="square" lIns="0" tIns="0" rIns="0" bIns="0" rtlCol="0" anchor="ctr">
            <a:noAutofit/>
          </a:bodyPr>
          <a:lstStyle/>
          <a:p>
            <a:r>
              <a:rPr lang="ru-RU" dirty="0"/>
              <a:t>Заголовок в одну </a:t>
            </a:r>
            <a:br>
              <a:rPr lang="ru-RU" dirty="0"/>
            </a:br>
            <a:r>
              <a:rPr lang="ru-RU" dirty="0"/>
              <a:t>или две строки (</a:t>
            </a:r>
            <a:r>
              <a:rPr lang="en-US" dirty="0"/>
              <a:t>28pt</a:t>
            </a:r>
            <a:r>
              <a:rPr lang="ru-RU" dirty="0"/>
              <a:t>)</a:t>
            </a:r>
          </a:p>
        </p:txBody>
      </p:sp>
      <p:sp>
        <p:nvSpPr>
          <p:cNvPr id="8" name="Rectangle: Rounded Corners 24">
            <a:extLst>
              <a:ext uri="{FF2B5EF4-FFF2-40B4-BE49-F238E27FC236}">
                <a16:creationId xmlns="" xmlns:a16="http://schemas.microsoft.com/office/drawing/2014/main" id="{B03C2D5F-7370-4EF6-BD88-1D383E2BAA9B}"/>
              </a:ext>
            </a:extLst>
          </p:cNvPr>
          <p:cNvSpPr/>
          <p:nvPr userDrawn="1"/>
        </p:nvSpPr>
        <p:spPr>
          <a:xfrm>
            <a:off x="300037" y="2411352"/>
            <a:ext cx="5678155" cy="3786407"/>
          </a:xfrm>
          <a:prstGeom prst="roundRect">
            <a:avLst>
              <a:gd name="adj" fmla="val 1214"/>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9" name="Rectangle: Rounded Corners 24">
            <a:extLst>
              <a:ext uri="{FF2B5EF4-FFF2-40B4-BE49-F238E27FC236}">
                <a16:creationId xmlns="" xmlns:a16="http://schemas.microsoft.com/office/drawing/2014/main" id="{46FF2850-7CE7-4708-BF89-88400E915EC8}"/>
              </a:ext>
            </a:extLst>
          </p:cNvPr>
          <p:cNvSpPr/>
          <p:nvPr userDrawn="1"/>
        </p:nvSpPr>
        <p:spPr>
          <a:xfrm>
            <a:off x="6201107" y="2411255"/>
            <a:ext cx="5690856" cy="3789519"/>
          </a:xfrm>
          <a:prstGeom prst="roundRect">
            <a:avLst>
              <a:gd name="adj" fmla="val 1214"/>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12" name="Rectangle: Rounded Corners 92">
            <a:extLst>
              <a:ext uri="{FF2B5EF4-FFF2-40B4-BE49-F238E27FC236}">
                <a16:creationId xmlns="" xmlns:a16="http://schemas.microsoft.com/office/drawing/2014/main" id="{6115B85B-4A47-49EC-A48C-A71AA63C39B0}"/>
              </a:ext>
            </a:extLst>
          </p:cNvPr>
          <p:cNvSpPr/>
          <p:nvPr userDrawn="1"/>
        </p:nvSpPr>
        <p:spPr>
          <a:xfrm flipH="1">
            <a:off x="313101" y="1529366"/>
            <a:ext cx="5665338" cy="720000"/>
          </a:xfrm>
          <a:prstGeom prst="roundRect">
            <a:avLst>
              <a:gd name="adj" fmla="val 50000"/>
            </a:avLst>
          </a:prstGeom>
          <a:solidFill>
            <a:schemeClr val="accent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41" name="Текст 18">
            <a:extLst>
              <a:ext uri="{FF2B5EF4-FFF2-40B4-BE49-F238E27FC236}">
                <a16:creationId xmlns="" xmlns:a16="http://schemas.microsoft.com/office/drawing/2014/main" id="{2832E4C6-84FF-4286-A3AD-A3701C6EDFCB}"/>
              </a:ext>
            </a:extLst>
          </p:cNvPr>
          <p:cNvSpPr>
            <a:spLocks noGrp="1"/>
          </p:cNvSpPr>
          <p:nvPr>
            <p:ph type="body" sz="quarter" idx="18" hasCustomPrompt="1"/>
          </p:nvPr>
        </p:nvSpPr>
        <p:spPr>
          <a:xfrm>
            <a:off x="506700" y="2583180"/>
            <a:ext cx="5255185" cy="3474066"/>
          </a:xfrm>
          <a:prstGeom prst="rect">
            <a:avLst/>
          </a:prstGeom>
        </p:spPr>
        <p:txBody>
          <a:bodyPr/>
          <a:lstStyle>
            <a:lvl1pPr marL="0" indent="0">
              <a:lnSpc>
                <a:spcPct val="100000"/>
              </a:lnSpc>
              <a:spcBef>
                <a:spcPts val="600"/>
              </a:spcBef>
              <a:buFont typeface="Arial" panose="020B0604020202020204" pitchFamily="34" charset="0"/>
              <a:buNone/>
              <a:defRPr sz="1800"/>
            </a:lvl1pPr>
          </a:lstStyle>
          <a:p>
            <a:pPr lvl="0"/>
            <a:r>
              <a:rPr lang="ru-RU" dirty="0"/>
              <a:t>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a:t>
            </a:r>
          </a:p>
        </p:txBody>
      </p:sp>
      <p:sp>
        <p:nvSpPr>
          <p:cNvPr id="42" name="Текст 18">
            <a:extLst>
              <a:ext uri="{FF2B5EF4-FFF2-40B4-BE49-F238E27FC236}">
                <a16:creationId xmlns="" xmlns:a16="http://schemas.microsoft.com/office/drawing/2014/main" id="{A82EB8EA-01E4-4125-B348-B851180ADDE7}"/>
              </a:ext>
            </a:extLst>
          </p:cNvPr>
          <p:cNvSpPr>
            <a:spLocks noGrp="1"/>
          </p:cNvSpPr>
          <p:nvPr>
            <p:ph type="body" sz="quarter" idx="19" hasCustomPrompt="1"/>
          </p:nvPr>
        </p:nvSpPr>
        <p:spPr>
          <a:xfrm>
            <a:off x="6407770" y="2583180"/>
            <a:ext cx="5255185" cy="3474066"/>
          </a:xfrm>
          <a:prstGeom prst="rect">
            <a:avLst/>
          </a:prstGeom>
        </p:spPr>
        <p:txBody>
          <a:bodyPr/>
          <a:lstStyle>
            <a:lvl1pPr marL="0" indent="0">
              <a:lnSpc>
                <a:spcPct val="100000"/>
              </a:lnSpc>
              <a:spcBef>
                <a:spcPts val="600"/>
              </a:spcBef>
              <a:buFont typeface="Arial" panose="020B0604020202020204" pitchFamily="34" charset="0"/>
              <a:buNone/>
              <a:defRPr sz="1800"/>
            </a:lvl1pPr>
          </a:lstStyle>
          <a:p>
            <a:pPr lvl="0"/>
            <a:r>
              <a:rPr lang="ru-RU" dirty="0"/>
              <a:t>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Основной текст (1</a:t>
            </a:r>
            <a:r>
              <a:rPr lang="en-US" dirty="0"/>
              <a:t>8</a:t>
            </a:r>
            <a:r>
              <a:rPr lang="ru-RU" dirty="0" err="1"/>
              <a:t>pt</a:t>
            </a:r>
            <a:r>
              <a:rPr lang="ru-RU" dirty="0"/>
              <a:t>) </a:t>
            </a:r>
          </a:p>
        </p:txBody>
      </p:sp>
      <p:sp>
        <p:nvSpPr>
          <p:cNvPr id="44" name="Текст 4">
            <a:extLst>
              <a:ext uri="{FF2B5EF4-FFF2-40B4-BE49-F238E27FC236}">
                <a16:creationId xmlns="" xmlns:a16="http://schemas.microsoft.com/office/drawing/2014/main" id="{79DA5313-3D7E-45E1-AFC6-F29B9A1D8F36}"/>
              </a:ext>
            </a:extLst>
          </p:cNvPr>
          <p:cNvSpPr>
            <a:spLocks noGrp="1"/>
          </p:cNvSpPr>
          <p:nvPr>
            <p:ph type="body" sz="quarter" idx="15" hasCustomPrompt="1"/>
          </p:nvPr>
        </p:nvSpPr>
        <p:spPr>
          <a:xfrm>
            <a:off x="1087274" y="1637366"/>
            <a:ext cx="4661066" cy="504000"/>
          </a:xfrm>
          <a:prstGeom prst="rect">
            <a:avLst/>
          </a:prstGeom>
        </p:spPr>
        <p:txBody>
          <a:bodyPr lIns="0" tIns="0" rIns="0" bIns="0" anchor="ctr"/>
          <a:lstStyle>
            <a:lvl1pPr marL="0" indent="0">
              <a:lnSpc>
                <a:spcPct val="100000"/>
              </a:lnSpc>
              <a:spcBef>
                <a:spcPts val="0"/>
              </a:spcBef>
              <a:buClr>
                <a:schemeClr val="accent1"/>
              </a:buClr>
              <a:buFont typeface="Arial" panose="020B0604020202020204" pitchFamily="34" charset="0"/>
              <a:buNone/>
              <a:defRPr sz="1800" b="0">
                <a:solidFill>
                  <a:schemeClr val="accent1"/>
                </a:solidFill>
                <a:latin typeface="+mj-lt"/>
              </a:defRPr>
            </a:lvl1pPr>
            <a:lvl2pPr marL="628650" indent="-171450">
              <a:buClr>
                <a:schemeClr val="accent1"/>
              </a:buClr>
              <a:buFont typeface="Arial" panose="020B0604020202020204" pitchFamily="34" charset="0"/>
              <a:buChar char="•"/>
              <a:defRPr sz="1600"/>
            </a:lvl2pPr>
            <a:lvl3pPr marL="1085850" indent="-171450">
              <a:buClr>
                <a:schemeClr val="accent1"/>
              </a:buClr>
              <a:buFont typeface="Arial" panose="020B0604020202020204" pitchFamily="34" charset="0"/>
              <a:buChar char="•"/>
              <a:defRPr sz="1600"/>
            </a:lvl3pPr>
            <a:lvl4pPr marL="1543050" indent="-171450">
              <a:buClr>
                <a:schemeClr val="accent1"/>
              </a:buClr>
              <a:buFont typeface="Arial" panose="020B0604020202020204" pitchFamily="34" charset="0"/>
              <a:buChar char="•"/>
              <a:defRPr sz="1600"/>
            </a:lvl4pPr>
            <a:lvl5pPr marL="2000250" indent="-171450">
              <a:buClr>
                <a:schemeClr val="accent1"/>
              </a:buClr>
              <a:buFont typeface="Arial" panose="020B0604020202020204" pitchFamily="34" charset="0"/>
              <a:buChar char="•"/>
              <a:defRPr sz="1600"/>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ru-RU" dirty="0"/>
              <a:t>Заголовок блока до двух строк (1</a:t>
            </a:r>
            <a:r>
              <a:rPr lang="en-US" dirty="0"/>
              <a:t>8pt</a:t>
            </a:r>
            <a:r>
              <a:rPr lang="ru-RU" dirty="0"/>
              <a:t>)</a:t>
            </a:r>
            <a:r>
              <a:rPr lang="en-US" dirty="0"/>
              <a:t/>
            </a:r>
            <a:br>
              <a:rPr lang="en-US" dirty="0"/>
            </a:br>
            <a:r>
              <a:rPr lang="ru-RU" dirty="0"/>
              <a:t>Заголовок блока до двух строк (1</a:t>
            </a:r>
            <a:r>
              <a:rPr lang="en-US" dirty="0"/>
              <a:t>8pt)</a:t>
            </a:r>
            <a:endParaRPr lang="ru-RU" dirty="0"/>
          </a:p>
        </p:txBody>
      </p:sp>
      <p:sp>
        <p:nvSpPr>
          <p:cNvPr id="46" name="Текст 4">
            <a:extLst>
              <a:ext uri="{FF2B5EF4-FFF2-40B4-BE49-F238E27FC236}">
                <a16:creationId xmlns="" xmlns:a16="http://schemas.microsoft.com/office/drawing/2014/main" id="{172822D2-309F-4E57-AD2F-847EC16EC856}"/>
              </a:ext>
            </a:extLst>
          </p:cNvPr>
          <p:cNvSpPr>
            <a:spLocks noGrp="1"/>
          </p:cNvSpPr>
          <p:nvPr>
            <p:ph type="body" sz="quarter" idx="20" hasCustomPrompt="1"/>
          </p:nvPr>
        </p:nvSpPr>
        <p:spPr>
          <a:xfrm>
            <a:off x="6998978" y="1637366"/>
            <a:ext cx="4661066" cy="504000"/>
          </a:xfrm>
          <a:prstGeom prst="rect">
            <a:avLst/>
          </a:prstGeom>
        </p:spPr>
        <p:txBody>
          <a:bodyPr lIns="0" tIns="0" rIns="0" bIns="0" anchor="ctr"/>
          <a:lstStyle>
            <a:lvl1pPr marL="0" indent="0">
              <a:lnSpc>
                <a:spcPct val="100000"/>
              </a:lnSpc>
              <a:spcBef>
                <a:spcPts val="0"/>
              </a:spcBef>
              <a:buClr>
                <a:schemeClr val="accent1"/>
              </a:buClr>
              <a:buFont typeface="Arial" panose="020B0604020202020204" pitchFamily="34" charset="0"/>
              <a:buNone/>
              <a:defRPr sz="1800" b="0">
                <a:solidFill>
                  <a:schemeClr val="accent1"/>
                </a:solidFill>
                <a:latin typeface="+mj-lt"/>
              </a:defRPr>
            </a:lvl1pPr>
            <a:lvl2pPr marL="628650" indent="-171450">
              <a:buClr>
                <a:schemeClr val="accent1"/>
              </a:buClr>
              <a:buFont typeface="Arial" panose="020B0604020202020204" pitchFamily="34" charset="0"/>
              <a:buChar char="•"/>
              <a:defRPr sz="1600"/>
            </a:lvl2pPr>
            <a:lvl3pPr marL="1085850" indent="-171450">
              <a:buClr>
                <a:schemeClr val="accent1"/>
              </a:buClr>
              <a:buFont typeface="Arial" panose="020B0604020202020204" pitchFamily="34" charset="0"/>
              <a:buChar char="•"/>
              <a:defRPr sz="1600"/>
            </a:lvl3pPr>
            <a:lvl4pPr marL="1543050" indent="-171450">
              <a:buClr>
                <a:schemeClr val="accent1"/>
              </a:buClr>
              <a:buFont typeface="Arial" panose="020B0604020202020204" pitchFamily="34" charset="0"/>
              <a:buChar char="•"/>
              <a:defRPr sz="1600"/>
            </a:lvl4pPr>
            <a:lvl5pPr marL="2000250" indent="-171450">
              <a:buClr>
                <a:schemeClr val="accent1"/>
              </a:buClr>
              <a:buFont typeface="Arial" panose="020B0604020202020204" pitchFamily="34" charset="0"/>
              <a:buChar char="•"/>
              <a:defRPr sz="1600"/>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ru-RU" dirty="0"/>
              <a:t>Заголовок блока до двух строк (1</a:t>
            </a:r>
            <a:r>
              <a:rPr lang="en-US" dirty="0"/>
              <a:t>8pt</a:t>
            </a:r>
            <a:r>
              <a:rPr lang="ru-RU" dirty="0"/>
              <a:t>)</a:t>
            </a:r>
            <a:r>
              <a:rPr lang="en-US" dirty="0"/>
              <a:t/>
            </a:r>
            <a:br>
              <a:rPr lang="en-US" dirty="0"/>
            </a:br>
            <a:r>
              <a:rPr lang="ru-RU" dirty="0"/>
              <a:t>Заголовок блока до двух строк (1</a:t>
            </a:r>
            <a:r>
              <a:rPr lang="en-US" dirty="0"/>
              <a:t>8pt)</a:t>
            </a:r>
            <a:endParaRPr lang="ru-RU" dirty="0"/>
          </a:p>
        </p:txBody>
      </p:sp>
      <p:sp>
        <p:nvSpPr>
          <p:cNvPr id="16" name="Текст 7">
            <a:extLst>
              <a:ext uri="{FF2B5EF4-FFF2-40B4-BE49-F238E27FC236}">
                <a16:creationId xmlns="" xmlns:a16="http://schemas.microsoft.com/office/drawing/2014/main" id="{A9AFC153-08BF-433D-A8D1-DE12586F84FB}"/>
              </a:ext>
            </a:extLst>
          </p:cNvPr>
          <p:cNvSpPr>
            <a:spLocks noGrp="1"/>
          </p:cNvSpPr>
          <p:nvPr>
            <p:ph type="body" sz="quarter" idx="12" hasCustomPrompt="1"/>
          </p:nvPr>
        </p:nvSpPr>
        <p:spPr>
          <a:xfrm>
            <a:off x="313101" y="6344044"/>
            <a:ext cx="10691812" cy="371420"/>
          </a:xfrm>
          <a:prstGeom prst="rect">
            <a:avLst/>
          </a:prstGeom>
        </p:spPr>
        <p:txBody>
          <a:bodyPr lIns="0" tIns="0" rIns="0" bIns="0"/>
          <a:lstStyle>
            <a:lvl1pPr marL="0" indent="0">
              <a:spcBef>
                <a:spcPts val="0"/>
              </a:spcBef>
              <a:buNone/>
              <a:defRPr sz="1400">
                <a:solidFill>
                  <a:schemeClr val="accent6">
                    <a:lumMod val="50000"/>
                  </a:schemeClr>
                </a:solidFill>
                <a:latin typeface="+mn-lt"/>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Источник или примечание до двух строк </a:t>
            </a:r>
            <a:r>
              <a:rPr lang="en-US" dirty="0"/>
              <a:t>(1</a:t>
            </a:r>
            <a:r>
              <a:rPr lang="ru-RU" dirty="0"/>
              <a:t>4</a:t>
            </a:r>
            <a:r>
              <a:rPr lang="en-US" dirty="0" err="1"/>
              <a:t>pt</a:t>
            </a:r>
            <a:r>
              <a:rPr lang="en-US" dirty="0"/>
              <a:t>)</a:t>
            </a:r>
            <a:br>
              <a:rPr lang="en-US" dirty="0"/>
            </a:br>
            <a:r>
              <a:rPr lang="ru-RU" dirty="0"/>
              <a:t>Источник или примечание до двух строк </a:t>
            </a:r>
            <a:r>
              <a:rPr lang="en-US" dirty="0"/>
              <a:t>(1</a:t>
            </a:r>
            <a:r>
              <a:rPr lang="ru-RU" dirty="0"/>
              <a:t>4</a:t>
            </a:r>
            <a:r>
              <a:rPr lang="en-US" dirty="0" err="1"/>
              <a:t>pt</a:t>
            </a:r>
            <a:r>
              <a:rPr lang="en-US" dirty="0"/>
              <a:t>)</a:t>
            </a:r>
            <a:endParaRPr lang="ru-RU" dirty="0"/>
          </a:p>
        </p:txBody>
      </p:sp>
    </p:spTree>
    <p:extLst>
      <p:ext uri="{BB962C8B-B14F-4D97-AF65-F5344CB8AC3E}">
        <p14:creationId xmlns:p14="http://schemas.microsoft.com/office/powerpoint/2010/main" val="668434229"/>
      </p:ext>
    </p:extLst>
  </p:cSld>
  <p:clrMapOvr>
    <a:masterClrMapping/>
  </p:clrMapOvr>
  <p:extLst>
    <p:ext uri="{DCECCB84-F9BA-43D5-87BE-67443E8EF086}">
      <p15:sldGuideLst xmlns:p15="http://schemas.microsoft.com/office/powerpoint/2012/main">
        <p15:guide id="1" orient="horz" pos="958">
          <p15:clr>
            <a:srgbClr val="FBAE40"/>
          </p15:clr>
        </p15:guide>
        <p15:guide id="2" orient="horz" pos="8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ри карточки">
    <p:spTree>
      <p:nvGrpSpPr>
        <p:cNvPr id="1" name=""/>
        <p:cNvGrpSpPr/>
        <p:nvPr/>
      </p:nvGrpSpPr>
      <p:grpSpPr>
        <a:xfrm>
          <a:off x="0" y="0"/>
          <a:ext cx="0" cy="0"/>
          <a:chOff x="0" y="0"/>
          <a:chExt cx="0" cy="0"/>
        </a:xfrm>
      </p:grpSpPr>
      <p:sp>
        <p:nvSpPr>
          <p:cNvPr id="10" name="Овал 9">
            <a:extLst>
              <a:ext uri="{FF2B5EF4-FFF2-40B4-BE49-F238E27FC236}">
                <a16:creationId xmlns="" xmlns:a16="http://schemas.microsoft.com/office/drawing/2014/main" id="{DD93B565-3FE8-0A63-6444-E8E00FC5DAE6}"/>
              </a:ext>
            </a:extLst>
          </p:cNvPr>
          <p:cNvSpPr/>
          <p:nvPr userDrawn="1"/>
        </p:nvSpPr>
        <p:spPr>
          <a:xfrm>
            <a:off x="8114925" y="1573411"/>
            <a:ext cx="693336" cy="693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11" name="Rectangle: Rounded Corners 92">
            <a:extLst>
              <a:ext uri="{FF2B5EF4-FFF2-40B4-BE49-F238E27FC236}">
                <a16:creationId xmlns="" xmlns:a16="http://schemas.microsoft.com/office/drawing/2014/main" id="{6D594567-8051-AF58-E72E-5BAFC42B50D8}"/>
              </a:ext>
            </a:extLst>
          </p:cNvPr>
          <p:cNvSpPr/>
          <p:nvPr userDrawn="1"/>
        </p:nvSpPr>
        <p:spPr>
          <a:xfrm flipH="1">
            <a:off x="8170719" y="1563839"/>
            <a:ext cx="3734823" cy="720000"/>
          </a:xfrm>
          <a:prstGeom prst="roundRect">
            <a:avLst>
              <a:gd name="adj" fmla="val 50000"/>
            </a:avLst>
          </a:prstGeom>
          <a:solidFill>
            <a:schemeClr val="accent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6" name="Овал 5">
            <a:extLst>
              <a:ext uri="{FF2B5EF4-FFF2-40B4-BE49-F238E27FC236}">
                <a16:creationId xmlns="" xmlns:a16="http://schemas.microsoft.com/office/drawing/2014/main" id="{FF5D91C9-0211-4584-B8A1-1040608912D3}"/>
              </a:ext>
            </a:extLst>
          </p:cNvPr>
          <p:cNvSpPr/>
          <p:nvPr userDrawn="1"/>
        </p:nvSpPr>
        <p:spPr>
          <a:xfrm>
            <a:off x="4186116" y="1563839"/>
            <a:ext cx="693336" cy="693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9" name="Rectangle: Rounded Corners 92">
            <a:extLst>
              <a:ext uri="{FF2B5EF4-FFF2-40B4-BE49-F238E27FC236}">
                <a16:creationId xmlns="" xmlns:a16="http://schemas.microsoft.com/office/drawing/2014/main" id="{FBB8D980-38F7-3FF5-7588-7EF3D4A8CBC4}"/>
              </a:ext>
            </a:extLst>
          </p:cNvPr>
          <p:cNvSpPr/>
          <p:nvPr userDrawn="1"/>
        </p:nvSpPr>
        <p:spPr>
          <a:xfrm flipH="1">
            <a:off x="4241910" y="1554267"/>
            <a:ext cx="3734823" cy="720000"/>
          </a:xfrm>
          <a:prstGeom prst="roundRect">
            <a:avLst>
              <a:gd name="adj" fmla="val 50000"/>
            </a:avLst>
          </a:prstGeom>
          <a:solidFill>
            <a:schemeClr val="accent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4" name="Овал 3">
            <a:extLst>
              <a:ext uri="{FF2B5EF4-FFF2-40B4-BE49-F238E27FC236}">
                <a16:creationId xmlns="" xmlns:a16="http://schemas.microsoft.com/office/drawing/2014/main" id="{BC377273-70C0-ADB1-7057-9508B71AD132}"/>
              </a:ext>
            </a:extLst>
          </p:cNvPr>
          <p:cNvSpPr/>
          <p:nvPr userDrawn="1"/>
        </p:nvSpPr>
        <p:spPr>
          <a:xfrm>
            <a:off x="257307" y="1538938"/>
            <a:ext cx="693336" cy="693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5" name="Rectangle: Rounded Corners 92">
            <a:extLst>
              <a:ext uri="{FF2B5EF4-FFF2-40B4-BE49-F238E27FC236}">
                <a16:creationId xmlns="" xmlns:a16="http://schemas.microsoft.com/office/drawing/2014/main" id="{7A7AE294-A744-0C99-9142-3DD886095BFF}"/>
              </a:ext>
            </a:extLst>
          </p:cNvPr>
          <p:cNvSpPr/>
          <p:nvPr userDrawn="1"/>
        </p:nvSpPr>
        <p:spPr>
          <a:xfrm flipH="1">
            <a:off x="313101" y="1529366"/>
            <a:ext cx="3734823" cy="720000"/>
          </a:xfrm>
          <a:prstGeom prst="roundRect">
            <a:avLst>
              <a:gd name="adj" fmla="val 50000"/>
            </a:avLst>
          </a:prstGeom>
          <a:solidFill>
            <a:schemeClr val="accent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3" name="Slide Number Placeholder 2">
            <a:extLst>
              <a:ext uri="{FF2B5EF4-FFF2-40B4-BE49-F238E27FC236}">
                <a16:creationId xmlns="" xmlns:a16="http://schemas.microsoft.com/office/drawing/2014/main" id="{382AB3D8-3EA3-7DE7-5E6C-DA73FFFE9A07}"/>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solidFill>
                  <a:srgbClr val="849BB1"/>
                </a:solidFill>
              </a:rPr>
              <a:pPr/>
              <a:t>‹#›</a:t>
            </a:fld>
            <a:endParaRPr lang="ru-RU">
              <a:solidFill>
                <a:srgbClr val="849BB1"/>
              </a:solidFill>
            </a:endParaRPr>
          </a:p>
        </p:txBody>
      </p:sp>
      <p:sp>
        <p:nvSpPr>
          <p:cNvPr id="7" name="Title Placeholder 1">
            <a:extLst>
              <a:ext uri="{FF2B5EF4-FFF2-40B4-BE49-F238E27FC236}">
                <a16:creationId xmlns="" xmlns:a16="http://schemas.microsoft.com/office/drawing/2014/main" id="{8ED2E0B3-FDB9-414C-AF27-049955646869}"/>
              </a:ext>
            </a:extLst>
          </p:cNvPr>
          <p:cNvSpPr>
            <a:spLocks noGrp="1"/>
          </p:cNvSpPr>
          <p:nvPr>
            <p:ph type="title" hasCustomPrompt="1"/>
          </p:nvPr>
        </p:nvSpPr>
        <p:spPr>
          <a:xfrm>
            <a:off x="300037" y="505898"/>
            <a:ext cx="10681652" cy="775597"/>
          </a:xfrm>
          <a:prstGeom prst="rect">
            <a:avLst/>
          </a:prstGeom>
        </p:spPr>
        <p:txBody>
          <a:bodyPr vert="horz" wrap="square" lIns="0" tIns="0" rIns="0" bIns="0" rtlCol="0" anchor="ctr">
            <a:noAutofit/>
          </a:bodyPr>
          <a:lstStyle/>
          <a:p>
            <a:r>
              <a:rPr lang="ru-RU" dirty="0"/>
              <a:t>Заголовок в одну </a:t>
            </a:r>
            <a:br>
              <a:rPr lang="ru-RU" dirty="0"/>
            </a:br>
            <a:r>
              <a:rPr lang="ru-RU" dirty="0"/>
              <a:t>или две строки (</a:t>
            </a:r>
            <a:r>
              <a:rPr lang="en-US" dirty="0"/>
              <a:t>28pt</a:t>
            </a:r>
            <a:r>
              <a:rPr lang="ru-RU" dirty="0"/>
              <a:t>)</a:t>
            </a:r>
          </a:p>
        </p:txBody>
      </p:sp>
      <p:sp>
        <p:nvSpPr>
          <p:cNvPr id="8" name="Rectangle: Rounded Corners 24">
            <a:extLst>
              <a:ext uri="{FF2B5EF4-FFF2-40B4-BE49-F238E27FC236}">
                <a16:creationId xmlns="" xmlns:a16="http://schemas.microsoft.com/office/drawing/2014/main" id="{B03C2D5F-7370-4EF6-BD88-1D383E2BAA9B}"/>
              </a:ext>
            </a:extLst>
          </p:cNvPr>
          <p:cNvSpPr/>
          <p:nvPr userDrawn="1"/>
        </p:nvSpPr>
        <p:spPr>
          <a:xfrm>
            <a:off x="300038" y="2411352"/>
            <a:ext cx="3750832" cy="3786141"/>
          </a:xfrm>
          <a:prstGeom prst="roundRect">
            <a:avLst>
              <a:gd name="adj" fmla="val 1214"/>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41" name="Текст 18">
            <a:extLst>
              <a:ext uri="{FF2B5EF4-FFF2-40B4-BE49-F238E27FC236}">
                <a16:creationId xmlns="" xmlns:a16="http://schemas.microsoft.com/office/drawing/2014/main" id="{2832E4C6-84FF-4286-A3AD-A3701C6EDFCB}"/>
              </a:ext>
            </a:extLst>
          </p:cNvPr>
          <p:cNvSpPr>
            <a:spLocks noGrp="1"/>
          </p:cNvSpPr>
          <p:nvPr>
            <p:ph type="body" sz="quarter" idx="18" hasCustomPrompt="1"/>
          </p:nvPr>
        </p:nvSpPr>
        <p:spPr>
          <a:xfrm>
            <a:off x="506701" y="2583180"/>
            <a:ext cx="3368858" cy="3473822"/>
          </a:xfrm>
          <a:prstGeom prst="rect">
            <a:avLst/>
          </a:prstGeom>
        </p:spPr>
        <p:txBody>
          <a:bodyPr/>
          <a:lstStyle>
            <a:lvl1pPr marL="0" indent="0">
              <a:lnSpc>
                <a:spcPct val="100000"/>
              </a:lnSpc>
              <a:spcBef>
                <a:spcPts val="600"/>
              </a:spcBef>
              <a:buFont typeface="Arial" panose="020B0604020202020204" pitchFamily="34" charset="0"/>
              <a:buNone/>
              <a:defRPr sz="1600"/>
            </a:lvl1pPr>
          </a:lstStyle>
          <a:p>
            <a:pPr lvl="0"/>
            <a:r>
              <a:rPr lang="ru-RU" dirty="0"/>
              <a:t>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a:t>
            </a:r>
          </a:p>
        </p:txBody>
      </p:sp>
      <p:sp>
        <p:nvSpPr>
          <p:cNvPr id="44" name="Текст 4">
            <a:extLst>
              <a:ext uri="{FF2B5EF4-FFF2-40B4-BE49-F238E27FC236}">
                <a16:creationId xmlns="" xmlns:a16="http://schemas.microsoft.com/office/drawing/2014/main" id="{79DA5313-3D7E-45E1-AFC6-F29B9A1D8F36}"/>
              </a:ext>
            </a:extLst>
          </p:cNvPr>
          <p:cNvSpPr>
            <a:spLocks noGrp="1"/>
          </p:cNvSpPr>
          <p:nvPr>
            <p:ph type="body" sz="quarter" idx="15" hasCustomPrompt="1"/>
          </p:nvPr>
        </p:nvSpPr>
        <p:spPr>
          <a:xfrm>
            <a:off x="1087275" y="1675917"/>
            <a:ext cx="2793600" cy="426898"/>
          </a:xfrm>
          <a:prstGeom prst="rect">
            <a:avLst/>
          </a:prstGeom>
        </p:spPr>
        <p:txBody>
          <a:bodyPr lIns="0" tIns="0" rIns="0" bIns="0" anchor="ctr"/>
          <a:lstStyle>
            <a:lvl1pPr marL="0" indent="0">
              <a:lnSpc>
                <a:spcPct val="100000"/>
              </a:lnSpc>
              <a:spcBef>
                <a:spcPts val="0"/>
              </a:spcBef>
              <a:buClr>
                <a:schemeClr val="accent1"/>
              </a:buClr>
              <a:buFont typeface="Arial" panose="020B0604020202020204" pitchFamily="34" charset="0"/>
              <a:buNone/>
              <a:defRPr sz="1600" b="0">
                <a:solidFill>
                  <a:schemeClr val="accent1"/>
                </a:solidFill>
                <a:latin typeface="+mj-lt"/>
              </a:defRPr>
            </a:lvl1pPr>
            <a:lvl2pPr marL="628650" indent="-171450">
              <a:buClr>
                <a:schemeClr val="accent1"/>
              </a:buClr>
              <a:buFont typeface="Arial" panose="020B0604020202020204" pitchFamily="34" charset="0"/>
              <a:buChar char="•"/>
              <a:defRPr sz="1600"/>
            </a:lvl2pPr>
            <a:lvl3pPr marL="1085850" indent="-171450">
              <a:buClr>
                <a:schemeClr val="accent1"/>
              </a:buClr>
              <a:buFont typeface="Arial" panose="020B0604020202020204" pitchFamily="34" charset="0"/>
              <a:buChar char="•"/>
              <a:defRPr sz="1600"/>
            </a:lvl3pPr>
            <a:lvl4pPr marL="1543050" indent="-171450">
              <a:buClr>
                <a:schemeClr val="accent1"/>
              </a:buClr>
              <a:buFont typeface="Arial" panose="020B0604020202020204" pitchFamily="34" charset="0"/>
              <a:buChar char="•"/>
              <a:defRPr sz="1600"/>
            </a:lvl4pPr>
            <a:lvl5pPr marL="2000250" indent="-171450">
              <a:buClr>
                <a:schemeClr val="accent1"/>
              </a:buClr>
              <a:buFont typeface="Arial" panose="020B0604020202020204" pitchFamily="34" charset="0"/>
              <a:buChar char="•"/>
              <a:defRPr sz="1600"/>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ru-RU" dirty="0"/>
              <a:t>Заголовок блока </a:t>
            </a:r>
            <a:r>
              <a:rPr lang="en-US" dirty="0"/>
              <a:t/>
            </a:r>
            <a:br>
              <a:rPr lang="en-US" dirty="0"/>
            </a:br>
            <a:r>
              <a:rPr lang="ru-RU" dirty="0"/>
              <a:t>до двух строк (1</a:t>
            </a:r>
            <a:r>
              <a:rPr lang="en-US" dirty="0"/>
              <a:t>6pt)</a:t>
            </a:r>
            <a:endParaRPr lang="ru-RU" dirty="0"/>
          </a:p>
        </p:txBody>
      </p:sp>
      <p:sp>
        <p:nvSpPr>
          <p:cNvPr id="16" name="Rectangle: Rounded Corners 24">
            <a:extLst>
              <a:ext uri="{FF2B5EF4-FFF2-40B4-BE49-F238E27FC236}">
                <a16:creationId xmlns="" xmlns:a16="http://schemas.microsoft.com/office/drawing/2014/main" id="{E689A2CC-6345-400E-B913-2B3B5C023020}"/>
              </a:ext>
            </a:extLst>
          </p:cNvPr>
          <p:cNvSpPr/>
          <p:nvPr userDrawn="1"/>
        </p:nvSpPr>
        <p:spPr>
          <a:xfrm>
            <a:off x="8151764" y="2411352"/>
            <a:ext cx="3750832" cy="3786141"/>
          </a:xfrm>
          <a:prstGeom prst="roundRect">
            <a:avLst>
              <a:gd name="adj" fmla="val 1214"/>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20" name="Текст 18">
            <a:extLst>
              <a:ext uri="{FF2B5EF4-FFF2-40B4-BE49-F238E27FC236}">
                <a16:creationId xmlns="" xmlns:a16="http://schemas.microsoft.com/office/drawing/2014/main" id="{DD59E336-5905-4593-A4BD-E11BEF16FEDC}"/>
              </a:ext>
            </a:extLst>
          </p:cNvPr>
          <p:cNvSpPr>
            <a:spLocks noGrp="1"/>
          </p:cNvSpPr>
          <p:nvPr>
            <p:ph type="body" sz="quarter" idx="21" hasCustomPrompt="1"/>
          </p:nvPr>
        </p:nvSpPr>
        <p:spPr>
          <a:xfrm>
            <a:off x="8358427" y="2583180"/>
            <a:ext cx="3368858" cy="3473822"/>
          </a:xfrm>
          <a:prstGeom prst="rect">
            <a:avLst/>
          </a:prstGeom>
        </p:spPr>
        <p:txBody>
          <a:bodyPr/>
          <a:lstStyle>
            <a:lvl1pPr marL="0" indent="0">
              <a:lnSpc>
                <a:spcPct val="100000"/>
              </a:lnSpc>
              <a:spcBef>
                <a:spcPts val="600"/>
              </a:spcBef>
              <a:buFont typeface="Arial" panose="020B0604020202020204" pitchFamily="34" charset="0"/>
              <a:buNone/>
              <a:defRPr sz="1600"/>
            </a:lvl1pPr>
          </a:lstStyle>
          <a:p>
            <a:pPr lvl="0"/>
            <a:r>
              <a:rPr lang="ru-RU" dirty="0"/>
              <a:t>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a:t>
            </a:r>
          </a:p>
        </p:txBody>
      </p:sp>
      <p:sp>
        <p:nvSpPr>
          <p:cNvPr id="21" name="Текст 4">
            <a:extLst>
              <a:ext uri="{FF2B5EF4-FFF2-40B4-BE49-F238E27FC236}">
                <a16:creationId xmlns="" xmlns:a16="http://schemas.microsoft.com/office/drawing/2014/main" id="{ABE2B059-C0C8-48DF-B5DC-DEDA30DFC89B}"/>
              </a:ext>
            </a:extLst>
          </p:cNvPr>
          <p:cNvSpPr>
            <a:spLocks noGrp="1"/>
          </p:cNvSpPr>
          <p:nvPr>
            <p:ph type="body" sz="quarter" idx="22" hasCustomPrompt="1"/>
          </p:nvPr>
        </p:nvSpPr>
        <p:spPr>
          <a:xfrm>
            <a:off x="8939001" y="1675917"/>
            <a:ext cx="2793600" cy="426898"/>
          </a:xfrm>
          <a:prstGeom prst="rect">
            <a:avLst/>
          </a:prstGeom>
        </p:spPr>
        <p:txBody>
          <a:bodyPr lIns="0" tIns="0" rIns="0" bIns="0" anchor="ctr"/>
          <a:lstStyle>
            <a:lvl1pPr marL="0" indent="0">
              <a:lnSpc>
                <a:spcPct val="100000"/>
              </a:lnSpc>
              <a:spcBef>
                <a:spcPts val="0"/>
              </a:spcBef>
              <a:buClr>
                <a:schemeClr val="accent1"/>
              </a:buClr>
              <a:buFont typeface="Arial" panose="020B0604020202020204" pitchFamily="34" charset="0"/>
              <a:buNone/>
              <a:defRPr sz="1600" b="0">
                <a:solidFill>
                  <a:schemeClr val="accent1"/>
                </a:solidFill>
                <a:latin typeface="+mj-lt"/>
              </a:defRPr>
            </a:lvl1pPr>
            <a:lvl2pPr marL="628650" indent="-171450">
              <a:buClr>
                <a:schemeClr val="accent1"/>
              </a:buClr>
              <a:buFont typeface="Arial" panose="020B0604020202020204" pitchFamily="34" charset="0"/>
              <a:buChar char="•"/>
              <a:defRPr sz="1600"/>
            </a:lvl2pPr>
            <a:lvl3pPr marL="1085850" indent="-171450">
              <a:buClr>
                <a:schemeClr val="accent1"/>
              </a:buClr>
              <a:buFont typeface="Arial" panose="020B0604020202020204" pitchFamily="34" charset="0"/>
              <a:buChar char="•"/>
              <a:defRPr sz="1600"/>
            </a:lvl3pPr>
            <a:lvl4pPr marL="1543050" indent="-171450">
              <a:buClr>
                <a:schemeClr val="accent1"/>
              </a:buClr>
              <a:buFont typeface="Arial" panose="020B0604020202020204" pitchFamily="34" charset="0"/>
              <a:buChar char="•"/>
              <a:defRPr sz="1600"/>
            </a:lvl4pPr>
            <a:lvl5pPr marL="2000250" indent="-171450">
              <a:buClr>
                <a:schemeClr val="accent1"/>
              </a:buClr>
              <a:buFont typeface="Arial" panose="020B0604020202020204" pitchFamily="34" charset="0"/>
              <a:buChar char="•"/>
              <a:defRPr sz="1600"/>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ru-RU" dirty="0"/>
              <a:t>Заголовок блока </a:t>
            </a:r>
            <a:r>
              <a:rPr lang="en-US" dirty="0"/>
              <a:t/>
            </a:r>
            <a:br>
              <a:rPr lang="en-US" dirty="0"/>
            </a:br>
            <a:r>
              <a:rPr lang="ru-RU" dirty="0"/>
              <a:t>до двух строк (1</a:t>
            </a:r>
            <a:r>
              <a:rPr lang="en-US" dirty="0"/>
              <a:t>6pt)</a:t>
            </a:r>
            <a:endParaRPr lang="ru-RU" dirty="0"/>
          </a:p>
        </p:txBody>
      </p:sp>
      <p:sp>
        <p:nvSpPr>
          <p:cNvPr id="22" name="Rectangle: Rounded Corners 24">
            <a:extLst>
              <a:ext uri="{FF2B5EF4-FFF2-40B4-BE49-F238E27FC236}">
                <a16:creationId xmlns="" xmlns:a16="http://schemas.microsoft.com/office/drawing/2014/main" id="{8EAEF648-B135-484B-9990-11AE94F2CD36}"/>
              </a:ext>
            </a:extLst>
          </p:cNvPr>
          <p:cNvSpPr/>
          <p:nvPr userDrawn="1"/>
        </p:nvSpPr>
        <p:spPr>
          <a:xfrm>
            <a:off x="4225901" y="2411352"/>
            <a:ext cx="3750832" cy="3786141"/>
          </a:xfrm>
          <a:prstGeom prst="roundRect">
            <a:avLst>
              <a:gd name="adj" fmla="val 1214"/>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25" name="Текст 18">
            <a:extLst>
              <a:ext uri="{FF2B5EF4-FFF2-40B4-BE49-F238E27FC236}">
                <a16:creationId xmlns="" xmlns:a16="http://schemas.microsoft.com/office/drawing/2014/main" id="{1E662B7C-A898-46DD-AAE6-27039B3475C7}"/>
              </a:ext>
            </a:extLst>
          </p:cNvPr>
          <p:cNvSpPr>
            <a:spLocks noGrp="1"/>
          </p:cNvSpPr>
          <p:nvPr>
            <p:ph type="body" sz="quarter" idx="23" hasCustomPrompt="1"/>
          </p:nvPr>
        </p:nvSpPr>
        <p:spPr>
          <a:xfrm>
            <a:off x="4436004" y="2583180"/>
            <a:ext cx="3368858" cy="3473822"/>
          </a:xfrm>
          <a:prstGeom prst="rect">
            <a:avLst/>
          </a:prstGeom>
        </p:spPr>
        <p:txBody>
          <a:bodyPr/>
          <a:lstStyle>
            <a:lvl1pPr marL="0" indent="0">
              <a:lnSpc>
                <a:spcPct val="100000"/>
              </a:lnSpc>
              <a:spcBef>
                <a:spcPts val="600"/>
              </a:spcBef>
              <a:buFont typeface="Arial" panose="020B0604020202020204" pitchFamily="34" charset="0"/>
              <a:buNone/>
              <a:defRPr sz="1600"/>
            </a:lvl1pPr>
          </a:lstStyle>
          <a:p>
            <a:pPr lvl="0"/>
            <a:r>
              <a:rPr lang="ru-RU" dirty="0"/>
              <a:t>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 текст (16pt) Основной текст (16pt) Основной текст (16pt)</a:t>
            </a:r>
          </a:p>
        </p:txBody>
      </p:sp>
      <p:sp>
        <p:nvSpPr>
          <p:cNvPr id="26" name="Текст 4">
            <a:extLst>
              <a:ext uri="{FF2B5EF4-FFF2-40B4-BE49-F238E27FC236}">
                <a16:creationId xmlns="" xmlns:a16="http://schemas.microsoft.com/office/drawing/2014/main" id="{946E45CB-95FB-4C38-883B-CD69901A0F73}"/>
              </a:ext>
            </a:extLst>
          </p:cNvPr>
          <p:cNvSpPr>
            <a:spLocks noGrp="1"/>
          </p:cNvSpPr>
          <p:nvPr>
            <p:ph type="body" sz="quarter" idx="24" hasCustomPrompt="1"/>
          </p:nvPr>
        </p:nvSpPr>
        <p:spPr>
          <a:xfrm>
            <a:off x="5016578" y="1675917"/>
            <a:ext cx="2793600" cy="426898"/>
          </a:xfrm>
          <a:prstGeom prst="rect">
            <a:avLst/>
          </a:prstGeom>
        </p:spPr>
        <p:txBody>
          <a:bodyPr lIns="0" tIns="0" rIns="0" bIns="0" anchor="ctr"/>
          <a:lstStyle>
            <a:lvl1pPr marL="0" indent="0">
              <a:lnSpc>
                <a:spcPct val="100000"/>
              </a:lnSpc>
              <a:spcBef>
                <a:spcPts val="0"/>
              </a:spcBef>
              <a:buClr>
                <a:schemeClr val="accent1"/>
              </a:buClr>
              <a:buFont typeface="Arial" panose="020B0604020202020204" pitchFamily="34" charset="0"/>
              <a:buNone/>
              <a:defRPr sz="1600" b="0">
                <a:solidFill>
                  <a:schemeClr val="accent1"/>
                </a:solidFill>
                <a:latin typeface="+mj-lt"/>
              </a:defRPr>
            </a:lvl1pPr>
            <a:lvl2pPr marL="628650" indent="-171450">
              <a:buClr>
                <a:schemeClr val="accent1"/>
              </a:buClr>
              <a:buFont typeface="Arial" panose="020B0604020202020204" pitchFamily="34" charset="0"/>
              <a:buChar char="•"/>
              <a:defRPr sz="1600"/>
            </a:lvl2pPr>
            <a:lvl3pPr marL="1085850" indent="-171450">
              <a:buClr>
                <a:schemeClr val="accent1"/>
              </a:buClr>
              <a:buFont typeface="Arial" panose="020B0604020202020204" pitchFamily="34" charset="0"/>
              <a:buChar char="•"/>
              <a:defRPr sz="1600"/>
            </a:lvl3pPr>
            <a:lvl4pPr marL="1543050" indent="-171450">
              <a:buClr>
                <a:schemeClr val="accent1"/>
              </a:buClr>
              <a:buFont typeface="Arial" panose="020B0604020202020204" pitchFamily="34" charset="0"/>
              <a:buChar char="•"/>
              <a:defRPr sz="1600"/>
            </a:lvl4pPr>
            <a:lvl5pPr marL="2000250" indent="-171450">
              <a:buClr>
                <a:schemeClr val="accent1"/>
              </a:buClr>
              <a:buFont typeface="Arial" panose="020B0604020202020204" pitchFamily="34" charset="0"/>
              <a:buChar char="•"/>
              <a:defRPr sz="1600"/>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ru-RU" dirty="0"/>
              <a:t>Заголовок блока </a:t>
            </a:r>
            <a:r>
              <a:rPr lang="en-US" dirty="0"/>
              <a:t/>
            </a:r>
            <a:br>
              <a:rPr lang="en-US" dirty="0"/>
            </a:br>
            <a:r>
              <a:rPr lang="ru-RU" dirty="0"/>
              <a:t>до двух строк (1</a:t>
            </a:r>
            <a:r>
              <a:rPr lang="en-US" dirty="0"/>
              <a:t>6pt)</a:t>
            </a:r>
            <a:endParaRPr lang="ru-RU" dirty="0"/>
          </a:p>
        </p:txBody>
      </p:sp>
      <p:sp>
        <p:nvSpPr>
          <p:cNvPr id="27" name="Текст 7">
            <a:extLst>
              <a:ext uri="{FF2B5EF4-FFF2-40B4-BE49-F238E27FC236}">
                <a16:creationId xmlns="" xmlns:a16="http://schemas.microsoft.com/office/drawing/2014/main" id="{9CE1F74B-A5B3-425A-B206-E898FB50B10B}"/>
              </a:ext>
            </a:extLst>
          </p:cNvPr>
          <p:cNvSpPr>
            <a:spLocks noGrp="1"/>
          </p:cNvSpPr>
          <p:nvPr>
            <p:ph type="body" sz="quarter" idx="12" hasCustomPrompt="1"/>
          </p:nvPr>
        </p:nvSpPr>
        <p:spPr>
          <a:xfrm>
            <a:off x="313101" y="6344044"/>
            <a:ext cx="10691812" cy="371420"/>
          </a:xfrm>
          <a:prstGeom prst="rect">
            <a:avLst/>
          </a:prstGeom>
        </p:spPr>
        <p:txBody>
          <a:bodyPr lIns="0" tIns="0" rIns="0" bIns="0"/>
          <a:lstStyle>
            <a:lvl1pPr marL="0" indent="0">
              <a:spcBef>
                <a:spcPts val="0"/>
              </a:spcBef>
              <a:buNone/>
              <a:defRPr sz="1400">
                <a:solidFill>
                  <a:schemeClr val="accent6">
                    <a:lumMod val="50000"/>
                  </a:schemeClr>
                </a:solidFill>
                <a:latin typeface="+mn-lt"/>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Источник или примечание до двух строк </a:t>
            </a:r>
            <a:r>
              <a:rPr lang="en-US" dirty="0"/>
              <a:t>(1</a:t>
            </a:r>
            <a:r>
              <a:rPr lang="ru-RU" dirty="0"/>
              <a:t>4</a:t>
            </a:r>
            <a:r>
              <a:rPr lang="en-US" dirty="0" err="1"/>
              <a:t>pt</a:t>
            </a:r>
            <a:r>
              <a:rPr lang="en-US" dirty="0"/>
              <a:t>)</a:t>
            </a:r>
            <a:br>
              <a:rPr lang="en-US" dirty="0"/>
            </a:br>
            <a:r>
              <a:rPr lang="ru-RU" dirty="0"/>
              <a:t>Источник или примечание до двух строк </a:t>
            </a:r>
            <a:r>
              <a:rPr lang="en-US" dirty="0"/>
              <a:t>(1</a:t>
            </a:r>
            <a:r>
              <a:rPr lang="ru-RU" dirty="0"/>
              <a:t>4</a:t>
            </a:r>
            <a:r>
              <a:rPr lang="en-US" dirty="0" err="1"/>
              <a:t>pt</a:t>
            </a:r>
            <a:r>
              <a:rPr lang="en-US" dirty="0"/>
              <a:t>)</a:t>
            </a:r>
            <a:endParaRPr lang="ru-RU" dirty="0"/>
          </a:p>
        </p:txBody>
      </p:sp>
    </p:spTree>
    <p:extLst>
      <p:ext uri="{BB962C8B-B14F-4D97-AF65-F5344CB8AC3E}">
        <p14:creationId xmlns:p14="http://schemas.microsoft.com/office/powerpoint/2010/main" val="1138573432"/>
      </p:ext>
    </p:extLst>
  </p:cSld>
  <p:clrMapOvr>
    <a:masterClrMapping/>
  </p:clrMapOvr>
  <p:extLst>
    <p:ext uri="{DCECCB84-F9BA-43D5-87BE-67443E8EF086}">
      <p15:sldGuideLst xmlns:p15="http://schemas.microsoft.com/office/powerpoint/2012/main">
        <p15:guide id="1" orient="horz" pos="958">
          <p15:clr>
            <a:srgbClr val="FBAE40"/>
          </p15:clr>
        </p15:guide>
        <p15:guide id="2" orient="horz" pos="8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Карточка + буллиты">
    <p:spTree>
      <p:nvGrpSpPr>
        <p:cNvPr id="1" name=""/>
        <p:cNvGrpSpPr/>
        <p:nvPr/>
      </p:nvGrpSpPr>
      <p:grpSpPr>
        <a:xfrm>
          <a:off x="0" y="0"/>
          <a:ext cx="0" cy="0"/>
          <a:chOff x="0" y="0"/>
          <a:chExt cx="0" cy="0"/>
        </a:xfrm>
      </p:grpSpPr>
      <p:sp>
        <p:nvSpPr>
          <p:cNvPr id="2" name="Овал 1">
            <a:extLst>
              <a:ext uri="{FF2B5EF4-FFF2-40B4-BE49-F238E27FC236}">
                <a16:creationId xmlns="" xmlns:a16="http://schemas.microsoft.com/office/drawing/2014/main" id="{7B6946C5-7ADB-7B65-5757-BC20B3E04B69}"/>
              </a:ext>
            </a:extLst>
          </p:cNvPr>
          <p:cNvSpPr/>
          <p:nvPr userDrawn="1"/>
        </p:nvSpPr>
        <p:spPr>
          <a:xfrm>
            <a:off x="6343274" y="1566794"/>
            <a:ext cx="693336" cy="693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4" name="Rectangle: Rounded Corners 92">
            <a:extLst>
              <a:ext uri="{FF2B5EF4-FFF2-40B4-BE49-F238E27FC236}">
                <a16:creationId xmlns="" xmlns:a16="http://schemas.microsoft.com/office/drawing/2014/main" id="{B9A7E102-D00C-1051-1D12-9D4D78D2B9CF}"/>
              </a:ext>
            </a:extLst>
          </p:cNvPr>
          <p:cNvSpPr/>
          <p:nvPr userDrawn="1"/>
        </p:nvSpPr>
        <p:spPr>
          <a:xfrm flipH="1">
            <a:off x="6399067" y="1557222"/>
            <a:ext cx="5480194" cy="720000"/>
          </a:xfrm>
          <a:prstGeom prst="roundRect">
            <a:avLst>
              <a:gd name="adj" fmla="val 50000"/>
            </a:avLst>
          </a:prstGeom>
          <a:solidFill>
            <a:schemeClr val="accent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3" name="Slide Number Placeholder 2">
            <a:extLst>
              <a:ext uri="{FF2B5EF4-FFF2-40B4-BE49-F238E27FC236}">
                <a16:creationId xmlns="" xmlns:a16="http://schemas.microsoft.com/office/drawing/2014/main" id="{382AB3D8-3EA3-7DE7-5E6C-DA73FFFE9A07}"/>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solidFill>
                  <a:srgbClr val="849BB1"/>
                </a:solidFill>
              </a:rPr>
              <a:pPr/>
              <a:t>‹#›</a:t>
            </a:fld>
            <a:endParaRPr lang="ru-RU">
              <a:solidFill>
                <a:srgbClr val="849BB1"/>
              </a:solidFill>
            </a:endParaRPr>
          </a:p>
        </p:txBody>
      </p:sp>
      <p:sp>
        <p:nvSpPr>
          <p:cNvPr id="7" name="Title Placeholder 1">
            <a:extLst>
              <a:ext uri="{FF2B5EF4-FFF2-40B4-BE49-F238E27FC236}">
                <a16:creationId xmlns="" xmlns:a16="http://schemas.microsoft.com/office/drawing/2014/main" id="{8ED2E0B3-FDB9-414C-AF27-049955646869}"/>
              </a:ext>
            </a:extLst>
          </p:cNvPr>
          <p:cNvSpPr>
            <a:spLocks noGrp="1"/>
          </p:cNvSpPr>
          <p:nvPr>
            <p:ph type="title" hasCustomPrompt="1"/>
          </p:nvPr>
        </p:nvSpPr>
        <p:spPr>
          <a:xfrm>
            <a:off x="300037" y="505898"/>
            <a:ext cx="10681652" cy="775597"/>
          </a:xfrm>
          <a:prstGeom prst="rect">
            <a:avLst/>
          </a:prstGeom>
        </p:spPr>
        <p:txBody>
          <a:bodyPr vert="horz" wrap="square" lIns="0" tIns="0" rIns="0" bIns="0" rtlCol="0" anchor="ctr">
            <a:noAutofit/>
          </a:bodyPr>
          <a:lstStyle/>
          <a:p>
            <a:r>
              <a:rPr lang="ru-RU" dirty="0"/>
              <a:t>Заголовок в одну </a:t>
            </a:r>
            <a:br>
              <a:rPr lang="ru-RU" dirty="0"/>
            </a:br>
            <a:r>
              <a:rPr lang="ru-RU" dirty="0"/>
              <a:t>или две строки (</a:t>
            </a:r>
            <a:r>
              <a:rPr lang="en-US" dirty="0"/>
              <a:t>28pt</a:t>
            </a:r>
            <a:r>
              <a:rPr lang="ru-RU" dirty="0"/>
              <a:t>)</a:t>
            </a:r>
          </a:p>
        </p:txBody>
      </p:sp>
      <p:sp>
        <p:nvSpPr>
          <p:cNvPr id="67" name="Rectangle: Rounded Corners 24">
            <a:extLst>
              <a:ext uri="{FF2B5EF4-FFF2-40B4-BE49-F238E27FC236}">
                <a16:creationId xmlns="" xmlns:a16="http://schemas.microsoft.com/office/drawing/2014/main" id="{63EA35FB-03DA-4E78-9F07-193BA29402E9}"/>
              </a:ext>
            </a:extLst>
          </p:cNvPr>
          <p:cNvSpPr/>
          <p:nvPr userDrawn="1"/>
        </p:nvSpPr>
        <p:spPr>
          <a:xfrm>
            <a:off x="300038" y="1532975"/>
            <a:ext cx="5548690" cy="4667800"/>
          </a:xfrm>
          <a:prstGeom prst="roundRect">
            <a:avLst>
              <a:gd name="adj" fmla="val 1214"/>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613083"/>
              </a:solidFill>
            </a:endParaRPr>
          </a:p>
        </p:txBody>
      </p:sp>
      <p:sp>
        <p:nvSpPr>
          <p:cNvPr id="68" name="Текст 18">
            <a:extLst>
              <a:ext uri="{FF2B5EF4-FFF2-40B4-BE49-F238E27FC236}">
                <a16:creationId xmlns="" xmlns:a16="http://schemas.microsoft.com/office/drawing/2014/main" id="{C21E7B63-1A08-48D7-A84B-15AB789D8B74}"/>
              </a:ext>
            </a:extLst>
          </p:cNvPr>
          <p:cNvSpPr>
            <a:spLocks noGrp="1"/>
          </p:cNvSpPr>
          <p:nvPr>
            <p:ph type="body" sz="quarter" idx="18" hasCustomPrompt="1"/>
          </p:nvPr>
        </p:nvSpPr>
        <p:spPr>
          <a:xfrm>
            <a:off x="506701" y="2263950"/>
            <a:ext cx="5135364" cy="3796315"/>
          </a:xfrm>
          <a:prstGeom prst="rect">
            <a:avLst/>
          </a:prstGeom>
        </p:spPr>
        <p:txBody>
          <a:bodyPr/>
          <a:lstStyle>
            <a:lvl1pPr marL="0" indent="0">
              <a:lnSpc>
                <a:spcPct val="100000"/>
              </a:lnSpc>
              <a:spcBef>
                <a:spcPts val="600"/>
              </a:spcBef>
              <a:buFont typeface="Arial" panose="020B0604020202020204" pitchFamily="34" charset="0"/>
              <a:buNone/>
              <a:defRPr sz="1600"/>
            </a:lvl1pPr>
          </a:lstStyle>
          <a:p>
            <a:pPr lvl="0"/>
            <a:r>
              <a:rPr lang="ru-RU" dirty="0"/>
              <a:t>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 Основной текст (16pt)</a:t>
            </a:r>
          </a:p>
        </p:txBody>
      </p:sp>
      <p:sp>
        <p:nvSpPr>
          <p:cNvPr id="69" name="Текст 4">
            <a:extLst>
              <a:ext uri="{FF2B5EF4-FFF2-40B4-BE49-F238E27FC236}">
                <a16:creationId xmlns="" xmlns:a16="http://schemas.microsoft.com/office/drawing/2014/main" id="{3CE93CCD-C9F3-4666-BD07-F5D6C326DBFE}"/>
              </a:ext>
            </a:extLst>
          </p:cNvPr>
          <p:cNvSpPr>
            <a:spLocks noGrp="1"/>
          </p:cNvSpPr>
          <p:nvPr>
            <p:ph type="body" sz="quarter" idx="15" hasCustomPrompt="1"/>
          </p:nvPr>
        </p:nvSpPr>
        <p:spPr>
          <a:xfrm>
            <a:off x="506701" y="1679526"/>
            <a:ext cx="5135364" cy="426898"/>
          </a:xfrm>
          <a:prstGeom prst="rect">
            <a:avLst/>
          </a:prstGeom>
        </p:spPr>
        <p:txBody>
          <a:bodyPr lIns="0" tIns="0" rIns="0" bIns="0" anchor="ctr"/>
          <a:lstStyle>
            <a:lvl1pPr marL="0" indent="0">
              <a:lnSpc>
                <a:spcPct val="100000"/>
              </a:lnSpc>
              <a:spcBef>
                <a:spcPts val="0"/>
              </a:spcBef>
              <a:buClr>
                <a:schemeClr val="accent1"/>
              </a:buClr>
              <a:buFont typeface="Arial" panose="020B0604020202020204" pitchFamily="34" charset="0"/>
              <a:buNone/>
              <a:defRPr sz="1600" b="0">
                <a:solidFill>
                  <a:schemeClr val="accent1"/>
                </a:solidFill>
                <a:latin typeface="+mj-lt"/>
              </a:defRPr>
            </a:lvl1pPr>
            <a:lvl2pPr marL="628650" indent="-171450">
              <a:buClr>
                <a:schemeClr val="accent1"/>
              </a:buClr>
              <a:buFont typeface="Arial" panose="020B0604020202020204" pitchFamily="34" charset="0"/>
              <a:buChar char="•"/>
              <a:defRPr sz="1600"/>
            </a:lvl2pPr>
            <a:lvl3pPr marL="1085850" indent="-171450">
              <a:buClr>
                <a:schemeClr val="accent1"/>
              </a:buClr>
              <a:buFont typeface="Arial" panose="020B0604020202020204" pitchFamily="34" charset="0"/>
              <a:buChar char="•"/>
              <a:defRPr sz="1600"/>
            </a:lvl3pPr>
            <a:lvl4pPr marL="1543050" indent="-171450">
              <a:buClr>
                <a:schemeClr val="accent1"/>
              </a:buClr>
              <a:buFont typeface="Arial" panose="020B0604020202020204" pitchFamily="34" charset="0"/>
              <a:buChar char="•"/>
              <a:defRPr sz="1600"/>
            </a:lvl4pPr>
            <a:lvl5pPr marL="2000250" indent="-171450">
              <a:buClr>
                <a:schemeClr val="accent1"/>
              </a:buClr>
              <a:buFont typeface="Arial" panose="020B0604020202020204" pitchFamily="34" charset="0"/>
              <a:buChar char="•"/>
              <a:defRPr sz="1600"/>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ru-RU" dirty="0"/>
              <a:t>Заголовок блока до двух строк (16</a:t>
            </a:r>
            <a:r>
              <a:rPr lang="en-US" dirty="0" err="1"/>
              <a:t>pt</a:t>
            </a:r>
            <a:r>
              <a:rPr lang="ru-RU" dirty="0"/>
              <a:t>)</a:t>
            </a:r>
            <a:r>
              <a:rPr lang="en-US" dirty="0"/>
              <a:t/>
            </a:r>
            <a:br>
              <a:rPr lang="en-US" dirty="0"/>
            </a:br>
            <a:r>
              <a:rPr lang="ru-RU" dirty="0"/>
              <a:t>Заголовок блока до двух строк (16</a:t>
            </a:r>
            <a:r>
              <a:rPr lang="en-US" dirty="0" err="1"/>
              <a:t>pt</a:t>
            </a:r>
            <a:r>
              <a:rPr lang="en-US" dirty="0"/>
              <a:t>)</a:t>
            </a:r>
            <a:endParaRPr lang="ru-RU" dirty="0"/>
          </a:p>
        </p:txBody>
      </p:sp>
      <p:sp>
        <p:nvSpPr>
          <p:cNvPr id="70" name="Текст 4">
            <a:extLst>
              <a:ext uri="{FF2B5EF4-FFF2-40B4-BE49-F238E27FC236}">
                <a16:creationId xmlns="" xmlns:a16="http://schemas.microsoft.com/office/drawing/2014/main" id="{008674C8-5729-4322-A69E-4FC5CE5195BD}"/>
              </a:ext>
            </a:extLst>
          </p:cNvPr>
          <p:cNvSpPr>
            <a:spLocks noGrp="1"/>
          </p:cNvSpPr>
          <p:nvPr>
            <p:ph type="body" sz="quarter" idx="19" hasCustomPrompt="1"/>
          </p:nvPr>
        </p:nvSpPr>
        <p:spPr>
          <a:xfrm>
            <a:off x="6736737" y="1679526"/>
            <a:ext cx="5142525" cy="426898"/>
          </a:xfrm>
          <a:prstGeom prst="rect">
            <a:avLst/>
          </a:prstGeom>
        </p:spPr>
        <p:txBody>
          <a:bodyPr lIns="0" tIns="0" rIns="0" bIns="0" anchor="ctr"/>
          <a:lstStyle>
            <a:lvl1pPr marL="0" indent="0">
              <a:lnSpc>
                <a:spcPct val="100000"/>
              </a:lnSpc>
              <a:spcBef>
                <a:spcPts val="0"/>
              </a:spcBef>
              <a:buClr>
                <a:schemeClr val="accent1"/>
              </a:buClr>
              <a:buFont typeface="Arial" panose="020B0604020202020204" pitchFamily="34" charset="0"/>
              <a:buNone/>
              <a:defRPr sz="1600" b="0">
                <a:solidFill>
                  <a:schemeClr val="accent1"/>
                </a:solidFill>
                <a:latin typeface="+mj-lt"/>
              </a:defRPr>
            </a:lvl1pPr>
            <a:lvl2pPr marL="628650" indent="-171450">
              <a:buClr>
                <a:schemeClr val="accent1"/>
              </a:buClr>
              <a:buFont typeface="Arial" panose="020B0604020202020204" pitchFamily="34" charset="0"/>
              <a:buChar char="•"/>
              <a:defRPr sz="1600"/>
            </a:lvl2pPr>
            <a:lvl3pPr marL="1085850" indent="-171450">
              <a:buClr>
                <a:schemeClr val="accent1"/>
              </a:buClr>
              <a:buFont typeface="Arial" panose="020B0604020202020204" pitchFamily="34" charset="0"/>
              <a:buChar char="•"/>
              <a:defRPr sz="1600"/>
            </a:lvl3pPr>
            <a:lvl4pPr marL="1543050" indent="-171450">
              <a:buClr>
                <a:schemeClr val="accent1"/>
              </a:buClr>
              <a:buFont typeface="Arial" panose="020B0604020202020204" pitchFamily="34" charset="0"/>
              <a:buChar char="•"/>
              <a:defRPr sz="1600"/>
            </a:lvl4pPr>
            <a:lvl5pPr marL="2000250" indent="-171450">
              <a:buClr>
                <a:schemeClr val="accent1"/>
              </a:buClr>
              <a:buFont typeface="Arial" panose="020B0604020202020204" pitchFamily="34" charset="0"/>
              <a:buChar char="•"/>
              <a:defRPr sz="1600"/>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ru-RU" dirty="0"/>
              <a:t>Заголовок блока до двух строк (16</a:t>
            </a:r>
            <a:r>
              <a:rPr lang="en-US" dirty="0" err="1"/>
              <a:t>pt</a:t>
            </a:r>
            <a:r>
              <a:rPr lang="ru-RU" dirty="0"/>
              <a:t>)</a:t>
            </a:r>
            <a:r>
              <a:rPr lang="en-US" dirty="0"/>
              <a:t/>
            </a:r>
            <a:br>
              <a:rPr lang="en-US" dirty="0"/>
            </a:br>
            <a:r>
              <a:rPr lang="ru-RU" dirty="0"/>
              <a:t>Заголовок блока до двух строк (16</a:t>
            </a:r>
            <a:r>
              <a:rPr lang="en-US" dirty="0" err="1"/>
              <a:t>pt</a:t>
            </a:r>
            <a:r>
              <a:rPr lang="en-US" dirty="0"/>
              <a:t>)</a:t>
            </a:r>
            <a:endParaRPr lang="ru-RU" dirty="0"/>
          </a:p>
        </p:txBody>
      </p:sp>
      <p:sp>
        <p:nvSpPr>
          <p:cNvPr id="73" name="Текст 18">
            <a:extLst>
              <a:ext uri="{FF2B5EF4-FFF2-40B4-BE49-F238E27FC236}">
                <a16:creationId xmlns="" xmlns:a16="http://schemas.microsoft.com/office/drawing/2014/main" id="{45351561-AF19-4E6A-8B23-018A357EB7CA}"/>
              </a:ext>
            </a:extLst>
          </p:cNvPr>
          <p:cNvSpPr>
            <a:spLocks noGrp="1"/>
          </p:cNvSpPr>
          <p:nvPr>
            <p:ph type="body" sz="quarter" idx="21" hasCustomPrompt="1"/>
          </p:nvPr>
        </p:nvSpPr>
        <p:spPr>
          <a:xfrm>
            <a:off x="7324345" y="2471920"/>
            <a:ext cx="4554917" cy="972000"/>
          </a:xfrm>
          <a:prstGeom prst="rect">
            <a:avLst/>
          </a:prstGeom>
        </p:spPr>
        <p:txBody>
          <a:bodyPr anchor="ctr"/>
          <a:lstStyle>
            <a:lvl1pPr marL="0" indent="0">
              <a:lnSpc>
                <a:spcPct val="100000"/>
              </a:lnSpc>
              <a:spcBef>
                <a:spcPts val="0"/>
              </a:spcBef>
              <a:buFont typeface="Arial" panose="020B0604020202020204" pitchFamily="34" charset="0"/>
              <a:buNone/>
              <a:defRPr sz="1600"/>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ru-RU" dirty="0"/>
              <a:t>Текст буллита до трех строк (</a:t>
            </a:r>
            <a:r>
              <a:rPr lang="en-US" dirty="0"/>
              <a:t> </a:t>
            </a:r>
            <a:r>
              <a:rPr lang="ru-RU" dirty="0"/>
              <a:t>16</a:t>
            </a:r>
            <a:r>
              <a:rPr lang="en-US" dirty="0"/>
              <a:t>pt</a:t>
            </a:r>
            <a:r>
              <a:rPr lang="ru-RU" dirty="0"/>
              <a:t>) </a:t>
            </a:r>
            <a:r>
              <a:rPr kumimoji="0" lang="ru-RU" sz="1600" b="0" i="0" u="none" strike="noStrike" kern="0" cap="none" spc="0" normalizeH="0" baseline="0" noProof="0" dirty="0">
                <a:ln>
                  <a:noFill/>
                </a:ln>
                <a:solidFill>
                  <a:srgbClr val="212330"/>
                </a:solidFill>
                <a:effectLst/>
                <a:uLnTx/>
                <a:uFillTx/>
                <a:latin typeface="Montserrat"/>
                <a:ea typeface="Tahoma" panose="020B0604030504040204" pitchFamily="34" charset="0"/>
                <a:cs typeface="Tahoma" panose="020B0604030504040204" pitchFamily="34" charset="0"/>
              </a:rPr>
              <a:t>Вместо</a:t>
            </a:r>
            <a:r>
              <a:rPr kumimoji="0" lang="en-US" sz="1600" b="0" i="0" u="none" strike="noStrike" kern="0" cap="none" spc="0" normalizeH="0" baseline="0" noProof="0" dirty="0">
                <a:ln>
                  <a:noFill/>
                </a:ln>
                <a:solidFill>
                  <a:srgbClr val="212330"/>
                </a:solidFill>
                <a:effectLst/>
                <a:uLnTx/>
                <a:uFillTx/>
                <a:latin typeface="Montserrat"/>
                <a:ea typeface="Tahoma" panose="020B0604030504040204" pitchFamily="34" charset="0"/>
                <a:cs typeface="Tahoma" panose="020B0604030504040204" pitchFamily="34" charset="0"/>
              </a:rPr>
              <a:t> </a:t>
            </a:r>
            <a:r>
              <a:rPr kumimoji="0" lang="ru-RU" sz="1600" b="0" i="0" u="none" strike="noStrike" kern="0" cap="none" spc="0" normalizeH="0" baseline="0" noProof="0" dirty="0">
                <a:ln>
                  <a:noFill/>
                </a:ln>
                <a:solidFill>
                  <a:srgbClr val="212330"/>
                </a:solidFill>
                <a:effectLst/>
                <a:uLnTx/>
                <a:uFillTx/>
                <a:latin typeface="Montserrat"/>
                <a:ea typeface="Tahoma" panose="020B0604030504040204" pitchFamily="34" charset="0"/>
                <a:cs typeface="Tahoma" panose="020B0604030504040204" pitchFamily="34" charset="0"/>
              </a:rPr>
              <a:t>числовых маркеров вы также можете разместить иконки отражающие смысл буллита</a:t>
            </a:r>
          </a:p>
        </p:txBody>
      </p:sp>
      <p:sp>
        <p:nvSpPr>
          <p:cNvPr id="78" name="Текст 18">
            <a:extLst>
              <a:ext uri="{FF2B5EF4-FFF2-40B4-BE49-F238E27FC236}">
                <a16:creationId xmlns="" xmlns:a16="http://schemas.microsoft.com/office/drawing/2014/main" id="{6E7CCDD4-F6AF-49B6-8273-F57645934372}"/>
              </a:ext>
            </a:extLst>
          </p:cNvPr>
          <p:cNvSpPr>
            <a:spLocks noGrp="1"/>
          </p:cNvSpPr>
          <p:nvPr>
            <p:ph type="body" sz="quarter" idx="24" hasCustomPrompt="1"/>
          </p:nvPr>
        </p:nvSpPr>
        <p:spPr>
          <a:xfrm>
            <a:off x="6481327" y="5245499"/>
            <a:ext cx="710067" cy="657532"/>
          </a:xfrm>
          <a:prstGeom prst="rect">
            <a:avLst/>
          </a:prstGeom>
        </p:spPr>
        <p:txBody>
          <a:bodyPr lIns="0" tIns="0" rIns="0" bIns="0" anchor="ctr"/>
          <a:lstStyle>
            <a:lvl1pPr marL="0" indent="0" algn="ctr">
              <a:buNone/>
              <a:defRPr lang="ru-RU" sz="3200" b="0" dirty="0" smtClean="0">
                <a:solidFill>
                  <a:schemeClr val="accent1"/>
                </a:solidFill>
                <a:latin typeface="+mj-lt"/>
              </a:defRPr>
            </a:lvl1pPr>
          </a:lstStyle>
          <a:p>
            <a:pPr marL="228600" lvl="0" indent="-228600">
              <a:lnSpc>
                <a:spcPct val="100000"/>
              </a:lnSpc>
              <a:buClr>
                <a:schemeClr val="accent1"/>
              </a:buClr>
            </a:pPr>
            <a:r>
              <a:rPr lang="en-US" dirty="0"/>
              <a:t>03</a:t>
            </a:r>
            <a:endParaRPr lang="ru-RU" dirty="0"/>
          </a:p>
        </p:txBody>
      </p:sp>
      <p:sp>
        <p:nvSpPr>
          <p:cNvPr id="79" name="Текст 18">
            <a:extLst>
              <a:ext uri="{FF2B5EF4-FFF2-40B4-BE49-F238E27FC236}">
                <a16:creationId xmlns="" xmlns:a16="http://schemas.microsoft.com/office/drawing/2014/main" id="{CD986E0F-1005-4CA3-9B1F-93C3812AF557}"/>
              </a:ext>
            </a:extLst>
          </p:cNvPr>
          <p:cNvSpPr>
            <a:spLocks noGrp="1"/>
          </p:cNvSpPr>
          <p:nvPr>
            <p:ph type="body" sz="quarter" idx="25" hasCustomPrompt="1"/>
          </p:nvPr>
        </p:nvSpPr>
        <p:spPr>
          <a:xfrm>
            <a:off x="6481327" y="3937326"/>
            <a:ext cx="710067" cy="657532"/>
          </a:xfrm>
          <a:prstGeom prst="rect">
            <a:avLst/>
          </a:prstGeom>
        </p:spPr>
        <p:txBody>
          <a:bodyPr lIns="0" tIns="0" rIns="0" bIns="0" anchor="ctr"/>
          <a:lstStyle>
            <a:lvl1pPr marL="0" indent="0" algn="ctr">
              <a:buNone/>
              <a:defRPr lang="ru-RU" sz="3200" b="0" dirty="0" smtClean="0">
                <a:solidFill>
                  <a:schemeClr val="accent1"/>
                </a:solidFill>
                <a:latin typeface="+mj-lt"/>
              </a:defRPr>
            </a:lvl1pPr>
          </a:lstStyle>
          <a:p>
            <a:pPr marL="228600" lvl="0" indent="-228600">
              <a:lnSpc>
                <a:spcPct val="100000"/>
              </a:lnSpc>
              <a:buClr>
                <a:schemeClr val="accent1"/>
              </a:buClr>
            </a:pPr>
            <a:r>
              <a:rPr lang="en-US" dirty="0"/>
              <a:t>02</a:t>
            </a:r>
            <a:endParaRPr lang="ru-RU" dirty="0"/>
          </a:p>
        </p:txBody>
      </p:sp>
      <p:sp>
        <p:nvSpPr>
          <p:cNvPr id="80" name="Текст 18">
            <a:extLst>
              <a:ext uri="{FF2B5EF4-FFF2-40B4-BE49-F238E27FC236}">
                <a16:creationId xmlns="" xmlns:a16="http://schemas.microsoft.com/office/drawing/2014/main" id="{3E9E292C-AC04-4164-B23F-4617F5B619B4}"/>
              </a:ext>
            </a:extLst>
          </p:cNvPr>
          <p:cNvSpPr>
            <a:spLocks noGrp="1"/>
          </p:cNvSpPr>
          <p:nvPr>
            <p:ph type="body" sz="quarter" idx="26" hasCustomPrompt="1"/>
          </p:nvPr>
        </p:nvSpPr>
        <p:spPr>
          <a:xfrm>
            <a:off x="6481327" y="2629154"/>
            <a:ext cx="710067" cy="657532"/>
          </a:xfrm>
          <a:prstGeom prst="rect">
            <a:avLst/>
          </a:prstGeom>
        </p:spPr>
        <p:txBody>
          <a:bodyPr lIns="0" tIns="0" rIns="0" bIns="0" anchor="ctr"/>
          <a:lstStyle>
            <a:lvl1pPr marL="0" indent="0" algn="ctr">
              <a:buNone/>
              <a:defRPr lang="ru-RU" sz="3200" b="0" dirty="0" smtClean="0">
                <a:solidFill>
                  <a:schemeClr val="accent1"/>
                </a:solidFill>
                <a:latin typeface="+mj-lt"/>
              </a:defRPr>
            </a:lvl1pPr>
          </a:lstStyle>
          <a:p>
            <a:pPr marL="228600" lvl="0" indent="-228600">
              <a:lnSpc>
                <a:spcPct val="100000"/>
              </a:lnSpc>
              <a:buClr>
                <a:schemeClr val="accent1"/>
              </a:buClr>
            </a:pPr>
            <a:r>
              <a:rPr lang="en-US" dirty="0"/>
              <a:t>01</a:t>
            </a:r>
            <a:endParaRPr lang="ru-RU" dirty="0"/>
          </a:p>
        </p:txBody>
      </p:sp>
      <p:sp>
        <p:nvSpPr>
          <p:cNvPr id="90" name="Текст 18">
            <a:extLst>
              <a:ext uri="{FF2B5EF4-FFF2-40B4-BE49-F238E27FC236}">
                <a16:creationId xmlns="" xmlns:a16="http://schemas.microsoft.com/office/drawing/2014/main" id="{EC4AA039-A98A-43CC-96E6-599CAE0617E6}"/>
              </a:ext>
            </a:extLst>
          </p:cNvPr>
          <p:cNvSpPr>
            <a:spLocks noGrp="1"/>
          </p:cNvSpPr>
          <p:nvPr>
            <p:ph type="body" sz="quarter" idx="30" hasCustomPrompt="1"/>
          </p:nvPr>
        </p:nvSpPr>
        <p:spPr>
          <a:xfrm>
            <a:off x="7324345" y="5088265"/>
            <a:ext cx="4554917" cy="972000"/>
          </a:xfrm>
          <a:prstGeom prst="rect">
            <a:avLst/>
          </a:prstGeom>
        </p:spPr>
        <p:txBody>
          <a:bodyPr anchor="ctr"/>
          <a:lstStyle>
            <a:lvl1pPr marL="0" indent="0">
              <a:lnSpc>
                <a:spcPct val="100000"/>
              </a:lnSpc>
              <a:spcBef>
                <a:spcPts val="0"/>
              </a:spcBef>
              <a:buFont typeface="Arial" panose="020B0604020202020204" pitchFamily="34" charset="0"/>
              <a:buNone/>
              <a:defRPr sz="1600"/>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ru-RU" dirty="0"/>
              <a:t>Текст буллита до трех строк (</a:t>
            </a:r>
            <a:r>
              <a:rPr lang="en-US" dirty="0"/>
              <a:t> </a:t>
            </a:r>
            <a:r>
              <a:rPr lang="ru-RU" dirty="0"/>
              <a:t>16</a:t>
            </a:r>
            <a:r>
              <a:rPr lang="en-US" dirty="0" err="1"/>
              <a:t>pt</a:t>
            </a:r>
            <a:r>
              <a:rPr lang="ru-RU" dirty="0"/>
              <a:t>) </a:t>
            </a:r>
            <a:r>
              <a:rPr kumimoji="0" lang="ru-RU" sz="1600" b="0" i="0" u="none" strike="noStrike" kern="0" cap="none" spc="0" normalizeH="0" baseline="0" noProof="0" dirty="0">
                <a:ln>
                  <a:noFill/>
                </a:ln>
                <a:solidFill>
                  <a:srgbClr val="212330"/>
                </a:solidFill>
                <a:effectLst/>
                <a:uLnTx/>
                <a:uFillTx/>
                <a:latin typeface="Montserrat"/>
                <a:ea typeface="Tahoma" panose="020B0604030504040204" pitchFamily="34" charset="0"/>
                <a:cs typeface="Tahoma" panose="020B0604030504040204" pitchFamily="34" charset="0"/>
              </a:rPr>
              <a:t>Вместо</a:t>
            </a:r>
            <a:r>
              <a:rPr kumimoji="0" lang="en-US" sz="1600" b="0" i="0" u="none" strike="noStrike" kern="0" cap="none" spc="0" normalizeH="0" baseline="0" noProof="0" dirty="0">
                <a:ln>
                  <a:noFill/>
                </a:ln>
                <a:solidFill>
                  <a:srgbClr val="212330"/>
                </a:solidFill>
                <a:effectLst/>
                <a:uLnTx/>
                <a:uFillTx/>
                <a:latin typeface="Montserrat"/>
                <a:ea typeface="Tahoma" panose="020B0604030504040204" pitchFamily="34" charset="0"/>
                <a:cs typeface="Tahoma" panose="020B0604030504040204" pitchFamily="34" charset="0"/>
              </a:rPr>
              <a:t> </a:t>
            </a:r>
            <a:r>
              <a:rPr kumimoji="0" lang="ru-RU" sz="1600" b="0" i="0" u="none" strike="noStrike" kern="0" cap="none" spc="0" normalizeH="0" baseline="0" noProof="0" dirty="0">
                <a:ln>
                  <a:noFill/>
                </a:ln>
                <a:solidFill>
                  <a:srgbClr val="212330"/>
                </a:solidFill>
                <a:effectLst/>
                <a:uLnTx/>
                <a:uFillTx/>
                <a:latin typeface="Montserrat"/>
                <a:ea typeface="Tahoma" panose="020B0604030504040204" pitchFamily="34" charset="0"/>
                <a:cs typeface="Tahoma" panose="020B0604030504040204" pitchFamily="34" charset="0"/>
              </a:rPr>
              <a:t>числовых маркеров вы также можете разместить иконки отражающие смысл буллита</a:t>
            </a:r>
          </a:p>
        </p:txBody>
      </p:sp>
      <p:sp>
        <p:nvSpPr>
          <p:cNvPr id="91" name="Текст 18">
            <a:extLst>
              <a:ext uri="{FF2B5EF4-FFF2-40B4-BE49-F238E27FC236}">
                <a16:creationId xmlns="" xmlns:a16="http://schemas.microsoft.com/office/drawing/2014/main" id="{D4F316D0-AC22-4824-A75B-4624720860BE}"/>
              </a:ext>
            </a:extLst>
          </p:cNvPr>
          <p:cNvSpPr>
            <a:spLocks noGrp="1"/>
          </p:cNvSpPr>
          <p:nvPr>
            <p:ph type="body" sz="quarter" idx="31" hasCustomPrompt="1"/>
          </p:nvPr>
        </p:nvSpPr>
        <p:spPr>
          <a:xfrm>
            <a:off x="7324345" y="3780092"/>
            <a:ext cx="4554917" cy="972000"/>
          </a:xfrm>
          <a:prstGeom prst="rect">
            <a:avLst/>
          </a:prstGeom>
        </p:spPr>
        <p:txBody>
          <a:bodyPr anchor="ctr"/>
          <a:lstStyle>
            <a:lvl1pPr marL="0" indent="0">
              <a:lnSpc>
                <a:spcPct val="100000"/>
              </a:lnSpc>
              <a:spcBef>
                <a:spcPts val="0"/>
              </a:spcBef>
              <a:buFont typeface="Arial" panose="020B0604020202020204" pitchFamily="34" charset="0"/>
              <a:buNone/>
              <a:defRPr sz="1600"/>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ru-RU" dirty="0"/>
              <a:t>Текст буллита до трех строк (</a:t>
            </a:r>
            <a:r>
              <a:rPr lang="en-US" dirty="0"/>
              <a:t> </a:t>
            </a:r>
            <a:r>
              <a:rPr lang="ru-RU" dirty="0"/>
              <a:t>16</a:t>
            </a:r>
            <a:r>
              <a:rPr lang="en-US" dirty="0" err="1"/>
              <a:t>pt</a:t>
            </a:r>
            <a:r>
              <a:rPr lang="ru-RU" dirty="0"/>
              <a:t>) </a:t>
            </a:r>
            <a:r>
              <a:rPr kumimoji="0" lang="ru-RU" sz="1600" b="0" i="0" u="none" strike="noStrike" kern="0" cap="none" spc="0" normalizeH="0" baseline="0" noProof="0" dirty="0">
                <a:ln>
                  <a:noFill/>
                </a:ln>
                <a:solidFill>
                  <a:srgbClr val="212330"/>
                </a:solidFill>
                <a:effectLst/>
                <a:uLnTx/>
                <a:uFillTx/>
                <a:latin typeface="Montserrat"/>
                <a:ea typeface="Tahoma" panose="020B0604030504040204" pitchFamily="34" charset="0"/>
                <a:cs typeface="Tahoma" panose="020B0604030504040204" pitchFamily="34" charset="0"/>
              </a:rPr>
              <a:t>Вместо</a:t>
            </a:r>
            <a:r>
              <a:rPr kumimoji="0" lang="en-US" sz="1600" b="0" i="0" u="none" strike="noStrike" kern="0" cap="none" spc="0" normalizeH="0" baseline="0" noProof="0" dirty="0">
                <a:ln>
                  <a:noFill/>
                </a:ln>
                <a:solidFill>
                  <a:srgbClr val="212330"/>
                </a:solidFill>
                <a:effectLst/>
                <a:uLnTx/>
                <a:uFillTx/>
                <a:latin typeface="Montserrat"/>
                <a:ea typeface="Tahoma" panose="020B0604030504040204" pitchFamily="34" charset="0"/>
                <a:cs typeface="Tahoma" panose="020B0604030504040204" pitchFamily="34" charset="0"/>
              </a:rPr>
              <a:t> </a:t>
            </a:r>
            <a:r>
              <a:rPr kumimoji="0" lang="ru-RU" sz="1600" b="0" i="0" u="none" strike="noStrike" kern="0" cap="none" spc="0" normalizeH="0" baseline="0" noProof="0" dirty="0">
                <a:ln>
                  <a:noFill/>
                </a:ln>
                <a:solidFill>
                  <a:srgbClr val="212330"/>
                </a:solidFill>
                <a:effectLst/>
                <a:uLnTx/>
                <a:uFillTx/>
                <a:latin typeface="Montserrat"/>
                <a:ea typeface="Tahoma" panose="020B0604030504040204" pitchFamily="34" charset="0"/>
                <a:cs typeface="Tahoma" panose="020B0604030504040204" pitchFamily="34" charset="0"/>
              </a:rPr>
              <a:t>числовых маркеров вы также можете разместить иконки отражающие смысл буллита</a:t>
            </a:r>
          </a:p>
        </p:txBody>
      </p:sp>
      <p:cxnSp>
        <p:nvCxnSpPr>
          <p:cNvPr id="18" name="Straight Connector 75">
            <a:extLst>
              <a:ext uri="{FF2B5EF4-FFF2-40B4-BE49-F238E27FC236}">
                <a16:creationId xmlns="" xmlns:a16="http://schemas.microsoft.com/office/drawing/2014/main" id="{41A5621A-9489-45F6-878A-36711B0FC11F}"/>
              </a:ext>
            </a:extLst>
          </p:cNvPr>
          <p:cNvCxnSpPr>
            <a:cxnSpLocks/>
          </p:cNvCxnSpPr>
          <p:nvPr userDrawn="1"/>
        </p:nvCxnSpPr>
        <p:spPr>
          <a:xfrm>
            <a:off x="6481327" y="3612006"/>
            <a:ext cx="5400000" cy="0"/>
          </a:xfrm>
          <a:prstGeom prst="line">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75">
            <a:extLst>
              <a:ext uri="{FF2B5EF4-FFF2-40B4-BE49-F238E27FC236}">
                <a16:creationId xmlns="" xmlns:a16="http://schemas.microsoft.com/office/drawing/2014/main" id="{A31BF083-FA24-484A-9C13-6488F13CF19D}"/>
              </a:ext>
            </a:extLst>
          </p:cNvPr>
          <p:cNvCxnSpPr>
            <a:cxnSpLocks/>
          </p:cNvCxnSpPr>
          <p:nvPr userDrawn="1"/>
        </p:nvCxnSpPr>
        <p:spPr>
          <a:xfrm>
            <a:off x="6481327" y="4920178"/>
            <a:ext cx="5400000" cy="0"/>
          </a:xfrm>
          <a:prstGeom prst="line">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9" name="Текст 7">
            <a:extLst>
              <a:ext uri="{FF2B5EF4-FFF2-40B4-BE49-F238E27FC236}">
                <a16:creationId xmlns="" xmlns:a16="http://schemas.microsoft.com/office/drawing/2014/main" id="{03D654A0-347D-4E32-A93E-65C2FA31852E}"/>
              </a:ext>
            </a:extLst>
          </p:cNvPr>
          <p:cNvSpPr>
            <a:spLocks noGrp="1"/>
          </p:cNvSpPr>
          <p:nvPr>
            <p:ph type="body" sz="quarter" idx="12" hasCustomPrompt="1"/>
          </p:nvPr>
        </p:nvSpPr>
        <p:spPr>
          <a:xfrm>
            <a:off x="313101" y="6344044"/>
            <a:ext cx="10691812" cy="371420"/>
          </a:xfrm>
          <a:prstGeom prst="rect">
            <a:avLst/>
          </a:prstGeom>
        </p:spPr>
        <p:txBody>
          <a:bodyPr lIns="0" tIns="0" rIns="0" bIns="0"/>
          <a:lstStyle>
            <a:lvl1pPr marL="0" indent="0">
              <a:spcBef>
                <a:spcPts val="0"/>
              </a:spcBef>
              <a:buNone/>
              <a:defRPr sz="1400">
                <a:solidFill>
                  <a:schemeClr val="accent6">
                    <a:lumMod val="50000"/>
                  </a:schemeClr>
                </a:solidFill>
                <a:latin typeface="+mn-lt"/>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Источник или примечание до двух строк </a:t>
            </a:r>
            <a:r>
              <a:rPr lang="en-US" dirty="0"/>
              <a:t>(1</a:t>
            </a:r>
            <a:r>
              <a:rPr lang="ru-RU" dirty="0"/>
              <a:t>4</a:t>
            </a:r>
            <a:r>
              <a:rPr lang="en-US" dirty="0" err="1"/>
              <a:t>pt</a:t>
            </a:r>
            <a:r>
              <a:rPr lang="en-US" dirty="0"/>
              <a:t>)</a:t>
            </a:r>
            <a:br>
              <a:rPr lang="en-US" dirty="0"/>
            </a:br>
            <a:r>
              <a:rPr lang="ru-RU" dirty="0"/>
              <a:t>Источник или примечание до двух строк </a:t>
            </a:r>
            <a:r>
              <a:rPr lang="en-US" dirty="0"/>
              <a:t>(1</a:t>
            </a:r>
            <a:r>
              <a:rPr lang="ru-RU" dirty="0"/>
              <a:t>4</a:t>
            </a:r>
            <a:r>
              <a:rPr lang="en-US" dirty="0" err="1"/>
              <a:t>pt</a:t>
            </a:r>
            <a:r>
              <a:rPr lang="en-US" dirty="0"/>
              <a:t>)</a:t>
            </a:r>
            <a:endParaRPr lang="ru-RU" dirty="0"/>
          </a:p>
        </p:txBody>
      </p:sp>
    </p:spTree>
    <p:extLst>
      <p:ext uri="{BB962C8B-B14F-4D97-AF65-F5344CB8AC3E}">
        <p14:creationId xmlns:p14="http://schemas.microsoft.com/office/powerpoint/2010/main" val="1871612159"/>
      </p:ext>
    </p:extLst>
  </p:cSld>
  <p:clrMapOvr>
    <a:masterClrMapping/>
  </p:clrMapOvr>
  <p:extLst>
    <p:ext uri="{DCECCB84-F9BA-43D5-87BE-67443E8EF086}">
      <p15:sldGuideLst xmlns:p15="http://schemas.microsoft.com/office/powerpoint/2012/main">
        <p15:guide id="1" orient="horz" pos="958">
          <p15:clr>
            <a:srgbClr val="FBAE40"/>
          </p15:clr>
        </p15:guide>
        <p15:guide id="2" orient="horz" pos="8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3CC3398-E17C-45EE-AB02-611505ADC9BB}" type="datetime1">
              <a:rPr lang="ru-RU" smtClean="0"/>
              <a:t>18.12.2025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28119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Карточка + скриншот">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382AB3D8-3EA3-7DE7-5E6C-DA73FFFE9A07}"/>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solidFill>
                  <a:srgbClr val="849BB1"/>
                </a:solidFill>
              </a:rPr>
              <a:pPr/>
              <a:t>‹#›</a:t>
            </a:fld>
            <a:endParaRPr lang="ru-RU">
              <a:solidFill>
                <a:srgbClr val="849BB1"/>
              </a:solidFill>
            </a:endParaRPr>
          </a:p>
        </p:txBody>
      </p:sp>
      <p:grpSp>
        <p:nvGrpSpPr>
          <p:cNvPr id="19" name="Группа 18">
            <a:extLst>
              <a:ext uri="{FF2B5EF4-FFF2-40B4-BE49-F238E27FC236}">
                <a16:creationId xmlns="" xmlns:a16="http://schemas.microsoft.com/office/drawing/2014/main" id="{BE5166B3-8F5D-ED81-F4CB-53733C0DDBB5}"/>
              </a:ext>
            </a:extLst>
          </p:cNvPr>
          <p:cNvGrpSpPr/>
          <p:nvPr userDrawn="1"/>
        </p:nvGrpSpPr>
        <p:grpSpPr>
          <a:xfrm>
            <a:off x="7252167" y="1301527"/>
            <a:ext cx="3667020" cy="4856820"/>
            <a:chOff x="7160544" y="847684"/>
            <a:chExt cx="4218486" cy="5587215"/>
          </a:xfrm>
        </p:grpSpPr>
        <p:sp>
          <p:nvSpPr>
            <p:cNvPr id="20" name="Rectangle: Rounded Corners 24">
              <a:extLst>
                <a:ext uri="{FF2B5EF4-FFF2-40B4-BE49-F238E27FC236}">
                  <a16:creationId xmlns="" xmlns:a16="http://schemas.microsoft.com/office/drawing/2014/main" id="{AC1CB3EE-2D97-5F76-7EFD-D99AF09DD081}"/>
                </a:ext>
              </a:extLst>
            </p:cNvPr>
            <p:cNvSpPr/>
            <p:nvPr/>
          </p:nvSpPr>
          <p:spPr>
            <a:xfrm>
              <a:off x="7459812" y="847684"/>
              <a:ext cx="3919218" cy="5300310"/>
            </a:xfrm>
            <a:prstGeom prst="roundRect">
              <a:avLst>
                <a:gd name="adj" fmla="val 2271"/>
              </a:avLst>
            </a:prstGeom>
            <a:solidFill>
              <a:schemeClr val="accent6">
                <a:alpha val="50581"/>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613083"/>
                </a:solidFill>
              </a:endParaRPr>
            </a:p>
          </p:txBody>
        </p:sp>
        <p:sp>
          <p:nvSpPr>
            <p:cNvPr id="21" name="Rectangle: Rounded Corners 24">
              <a:extLst>
                <a:ext uri="{FF2B5EF4-FFF2-40B4-BE49-F238E27FC236}">
                  <a16:creationId xmlns="" xmlns:a16="http://schemas.microsoft.com/office/drawing/2014/main" id="{2F1C4941-E5A1-E48E-0F6C-30BBAEECD4B7}"/>
                </a:ext>
              </a:extLst>
            </p:cNvPr>
            <p:cNvSpPr/>
            <p:nvPr/>
          </p:nvSpPr>
          <p:spPr>
            <a:xfrm>
              <a:off x="7318368" y="984587"/>
              <a:ext cx="3919219" cy="5300310"/>
            </a:xfrm>
            <a:prstGeom prst="roundRect">
              <a:avLst>
                <a:gd name="adj" fmla="val 2271"/>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grpSp>
          <p:nvGrpSpPr>
            <p:cNvPr id="22" name="Группа 21">
              <a:extLst>
                <a:ext uri="{FF2B5EF4-FFF2-40B4-BE49-F238E27FC236}">
                  <a16:creationId xmlns="" xmlns:a16="http://schemas.microsoft.com/office/drawing/2014/main" id="{1BCA991A-FEF0-C048-9808-4AFC156EE4C9}"/>
                </a:ext>
              </a:extLst>
            </p:cNvPr>
            <p:cNvGrpSpPr/>
            <p:nvPr/>
          </p:nvGrpSpPr>
          <p:grpSpPr>
            <a:xfrm>
              <a:off x="7160544" y="1134589"/>
              <a:ext cx="3919219" cy="5300310"/>
              <a:chOff x="7454328" y="1268413"/>
              <a:chExt cx="3919219" cy="5300310"/>
            </a:xfrm>
          </p:grpSpPr>
          <p:sp>
            <p:nvSpPr>
              <p:cNvPr id="23" name="Rectangle: Rounded Corners 24">
                <a:extLst>
                  <a:ext uri="{FF2B5EF4-FFF2-40B4-BE49-F238E27FC236}">
                    <a16:creationId xmlns="" xmlns:a16="http://schemas.microsoft.com/office/drawing/2014/main" id="{4C795230-5F71-620B-8023-006BAAB9246C}"/>
                  </a:ext>
                </a:extLst>
              </p:cNvPr>
              <p:cNvSpPr/>
              <p:nvPr/>
            </p:nvSpPr>
            <p:spPr>
              <a:xfrm>
                <a:off x="7454328" y="1268413"/>
                <a:ext cx="3919219" cy="5300310"/>
              </a:xfrm>
              <a:prstGeom prst="roundRect">
                <a:avLst>
                  <a:gd name="adj" fmla="val 2271"/>
                </a:avLst>
              </a:prstGeom>
              <a:solidFill>
                <a:schemeClr val="bg1"/>
              </a:solidFill>
              <a:ln>
                <a:solidFill>
                  <a:schemeClr val="bg2">
                    <a:lumMod val="20000"/>
                    <a:lumOff val="80000"/>
                  </a:schemeClr>
                </a:solidFill>
              </a:ln>
              <a:effectLst>
                <a:outerShdw blurRad="219517" dist="38100" dir="5400000" algn="t"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grpSp>
            <p:nvGrpSpPr>
              <p:cNvPr id="24" name="Группа 23">
                <a:extLst>
                  <a:ext uri="{FF2B5EF4-FFF2-40B4-BE49-F238E27FC236}">
                    <a16:creationId xmlns="" xmlns:a16="http://schemas.microsoft.com/office/drawing/2014/main" id="{810F2F51-815D-9C9E-44D5-3CF77A6C4F8C}"/>
                  </a:ext>
                </a:extLst>
              </p:cNvPr>
              <p:cNvGrpSpPr/>
              <p:nvPr/>
            </p:nvGrpSpPr>
            <p:grpSpPr>
              <a:xfrm>
                <a:off x="7661950" y="1474119"/>
                <a:ext cx="3503974" cy="4888898"/>
                <a:chOff x="6348572" y="1170704"/>
                <a:chExt cx="3565151" cy="4974254"/>
              </a:xfrm>
            </p:grpSpPr>
            <p:pic>
              <p:nvPicPr>
                <p:cNvPr id="25" name="Рисунок 24">
                  <a:extLst>
                    <a:ext uri="{FF2B5EF4-FFF2-40B4-BE49-F238E27FC236}">
                      <a16:creationId xmlns="" xmlns:a16="http://schemas.microsoft.com/office/drawing/2014/main" id="{993D8FBA-B9C5-572E-849B-1BDB97873EE9}"/>
                    </a:ext>
                  </a:extLst>
                </p:cNvPr>
                <p:cNvPicPr>
                  <a:picLocks noChangeAspect="1"/>
                </p:cNvPicPr>
                <p:nvPr/>
              </p:nvPicPr>
              <p:blipFill rotWithShape="1">
                <a:blip r:embed="rId2" cstate="print"/>
                <a:srcRect l="13447" r="8428"/>
                <a:stretch/>
              </p:blipFill>
              <p:spPr>
                <a:xfrm>
                  <a:off x="6368899" y="1170704"/>
                  <a:ext cx="3544824" cy="1820144"/>
                </a:xfrm>
                <a:prstGeom prst="rect">
                  <a:avLst/>
                </a:prstGeom>
              </p:spPr>
            </p:pic>
            <p:pic>
              <p:nvPicPr>
                <p:cNvPr id="26" name="Рисунок 25">
                  <a:extLst>
                    <a:ext uri="{FF2B5EF4-FFF2-40B4-BE49-F238E27FC236}">
                      <a16:creationId xmlns="" xmlns:a16="http://schemas.microsoft.com/office/drawing/2014/main" id="{4689B45A-4423-4230-B81E-50A12491BBC4}"/>
                    </a:ext>
                  </a:extLst>
                </p:cNvPr>
                <p:cNvPicPr>
                  <a:picLocks noChangeAspect="1"/>
                </p:cNvPicPr>
                <p:nvPr/>
              </p:nvPicPr>
              <p:blipFill rotWithShape="1">
                <a:blip r:embed="rId3" cstate="print"/>
                <a:srcRect l="13051" r="8811"/>
                <a:stretch/>
              </p:blipFill>
              <p:spPr>
                <a:xfrm>
                  <a:off x="6348572" y="2990848"/>
                  <a:ext cx="3560269" cy="1587179"/>
                </a:xfrm>
                <a:prstGeom prst="rect">
                  <a:avLst/>
                </a:prstGeom>
              </p:spPr>
            </p:pic>
            <p:pic>
              <p:nvPicPr>
                <p:cNvPr id="27" name="Рисунок 26">
                  <a:extLst>
                    <a:ext uri="{FF2B5EF4-FFF2-40B4-BE49-F238E27FC236}">
                      <a16:creationId xmlns="" xmlns:a16="http://schemas.microsoft.com/office/drawing/2014/main" id="{46747FB3-E440-E98B-1C05-855839C6C7CA}"/>
                    </a:ext>
                  </a:extLst>
                </p:cNvPr>
                <p:cNvPicPr>
                  <a:picLocks noChangeAspect="1"/>
                </p:cNvPicPr>
                <p:nvPr/>
              </p:nvPicPr>
              <p:blipFill rotWithShape="1">
                <a:blip r:embed="rId4" cstate="print"/>
                <a:srcRect l="13802" r="8427"/>
                <a:stretch/>
              </p:blipFill>
              <p:spPr>
                <a:xfrm>
                  <a:off x="6379464" y="4589548"/>
                  <a:ext cx="3529377" cy="1555410"/>
                </a:xfrm>
                <a:prstGeom prst="rect">
                  <a:avLst/>
                </a:prstGeom>
              </p:spPr>
            </p:pic>
          </p:grpSp>
        </p:grpSp>
      </p:grpSp>
      <p:sp>
        <p:nvSpPr>
          <p:cNvPr id="29" name="Рисунок 28">
            <a:extLst>
              <a:ext uri="{FF2B5EF4-FFF2-40B4-BE49-F238E27FC236}">
                <a16:creationId xmlns="" xmlns:a16="http://schemas.microsoft.com/office/drawing/2014/main" id="{FAB062C9-4D3B-D19A-93A3-836796A61CC3}"/>
              </a:ext>
            </a:extLst>
          </p:cNvPr>
          <p:cNvSpPr>
            <a:spLocks noGrp="1"/>
          </p:cNvSpPr>
          <p:nvPr>
            <p:ph type="pic" sz="quarter" idx="14" hasCustomPrompt="1"/>
          </p:nvPr>
        </p:nvSpPr>
        <p:spPr>
          <a:xfrm>
            <a:off x="7239565" y="1563399"/>
            <a:ext cx="3405909" cy="4607422"/>
          </a:xfrm>
          <a:prstGeom prst="roundRect">
            <a:avLst>
              <a:gd name="adj" fmla="val 2297"/>
            </a:avLst>
          </a:prstGeom>
          <a:pattFill prst="pct10">
            <a:fgClr>
              <a:schemeClr val="tx1"/>
            </a:fgClr>
            <a:bgClr>
              <a:schemeClr val="bg1"/>
            </a:bgClr>
          </a:pattFill>
          <a:ln>
            <a:noFill/>
          </a:ln>
        </p:spPr>
        <p:txBody>
          <a:bodyPr anchor="ctr"/>
          <a:lstStyle>
            <a:lvl1pPr marL="0" indent="0" algn="ctr">
              <a:buNone/>
              <a:defRPr lang="ru-RU" sz="1400" dirty="0"/>
            </a:lvl1pPr>
          </a:lstStyle>
          <a:p>
            <a:pPr marL="228600" marR="0" lvl="0" indent="-228600" algn="ctr" fontAlgn="auto">
              <a:spcAft>
                <a:spcPts val="0"/>
              </a:spcAft>
              <a:buClrTx/>
              <a:buSzTx/>
              <a:tabLst/>
            </a:pPr>
            <a:r>
              <a:rPr lang="ru-RU" dirty="0"/>
              <a:t>Скриншот документа</a:t>
            </a:r>
          </a:p>
        </p:txBody>
      </p:sp>
      <p:sp>
        <p:nvSpPr>
          <p:cNvPr id="17" name="Title Placeholder 1">
            <a:extLst>
              <a:ext uri="{FF2B5EF4-FFF2-40B4-BE49-F238E27FC236}">
                <a16:creationId xmlns="" xmlns:a16="http://schemas.microsoft.com/office/drawing/2014/main" id="{38C8C5A8-EDD9-41BA-BA99-662A3E98D0B5}"/>
              </a:ext>
            </a:extLst>
          </p:cNvPr>
          <p:cNvSpPr>
            <a:spLocks noGrp="1"/>
          </p:cNvSpPr>
          <p:nvPr>
            <p:ph type="title" hasCustomPrompt="1"/>
          </p:nvPr>
        </p:nvSpPr>
        <p:spPr>
          <a:xfrm>
            <a:off x="300037" y="505898"/>
            <a:ext cx="6390000" cy="775597"/>
          </a:xfrm>
          <a:prstGeom prst="rect">
            <a:avLst/>
          </a:prstGeom>
        </p:spPr>
        <p:txBody>
          <a:bodyPr vert="horz" wrap="square" lIns="0" tIns="0" rIns="0" bIns="0" rtlCol="0" anchor="ctr">
            <a:noAutofit/>
          </a:bodyPr>
          <a:lstStyle>
            <a:lvl1pPr>
              <a:defRPr lang="ru-RU" dirty="0"/>
            </a:lvl1pPr>
          </a:lstStyle>
          <a:p>
            <a:pPr lvl="0"/>
            <a:r>
              <a:rPr lang="ru-RU" dirty="0"/>
              <a:t>Заголовок в одну </a:t>
            </a:r>
            <a:br>
              <a:rPr lang="ru-RU" dirty="0"/>
            </a:br>
            <a:r>
              <a:rPr lang="ru-RU" dirty="0"/>
              <a:t>или две строки (</a:t>
            </a:r>
            <a:r>
              <a:rPr lang="en-US" dirty="0"/>
              <a:t>28pt</a:t>
            </a:r>
            <a:r>
              <a:rPr lang="ru-RU" dirty="0"/>
              <a:t>)</a:t>
            </a:r>
          </a:p>
        </p:txBody>
      </p:sp>
      <p:sp>
        <p:nvSpPr>
          <p:cNvPr id="32" name="Rectangle: Rounded Corners 42">
            <a:extLst>
              <a:ext uri="{FF2B5EF4-FFF2-40B4-BE49-F238E27FC236}">
                <a16:creationId xmlns="" xmlns:a16="http://schemas.microsoft.com/office/drawing/2014/main" id="{C55FD6CE-A61D-469C-AF34-D7346A0B7085}"/>
              </a:ext>
            </a:extLst>
          </p:cNvPr>
          <p:cNvSpPr/>
          <p:nvPr userDrawn="1"/>
        </p:nvSpPr>
        <p:spPr>
          <a:xfrm>
            <a:off x="-484094" y="1507424"/>
            <a:ext cx="7237591" cy="950704"/>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endParaRPr>
          </a:p>
        </p:txBody>
      </p:sp>
      <p:sp>
        <p:nvSpPr>
          <p:cNvPr id="33" name="Rectangle: Rounded Corners 24">
            <a:extLst>
              <a:ext uri="{FF2B5EF4-FFF2-40B4-BE49-F238E27FC236}">
                <a16:creationId xmlns="" xmlns:a16="http://schemas.microsoft.com/office/drawing/2014/main" id="{02FA6AB0-BAE4-47AB-AE1D-7CA8E3969639}"/>
              </a:ext>
            </a:extLst>
          </p:cNvPr>
          <p:cNvSpPr/>
          <p:nvPr userDrawn="1"/>
        </p:nvSpPr>
        <p:spPr>
          <a:xfrm>
            <a:off x="251449" y="1808702"/>
            <a:ext cx="6451200" cy="4392073"/>
          </a:xfrm>
          <a:prstGeom prst="roundRect">
            <a:avLst>
              <a:gd name="adj" fmla="val 1568"/>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613083"/>
              </a:solidFill>
            </a:endParaRPr>
          </a:p>
        </p:txBody>
      </p:sp>
      <p:sp>
        <p:nvSpPr>
          <p:cNvPr id="34" name="Rectangle: Rounded Corners 25">
            <a:extLst>
              <a:ext uri="{FF2B5EF4-FFF2-40B4-BE49-F238E27FC236}">
                <a16:creationId xmlns="" xmlns:a16="http://schemas.microsoft.com/office/drawing/2014/main" id="{22C779C7-6FF5-4C87-B531-A10CEF0B21D6}"/>
              </a:ext>
            </a:extLst>
          </p:cNvPr>
          <p:cNvSpPr/>
          <p:nvPr userDrawn="1"/>
        </p:nvSpPr>
        <p:spPr>
          <a:xfrm>
            <a:off x="-484094" y="1580772"/>
            <a:ext cx="7236349" cy="912729"/>
          </a:xfrm>
          <a:prstGeom prst="roundRect">
            <a:avLst>
              <a:gd name="adj" fmla="val 50000"/>
            </a:avLst>
          </a:prstGeom>
          <a:solidFill>
            <a:schemeClr val="accent6"/>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FF"/>
              </a:solidFill>
            </a:endParaRPr>
          </a:p>
        </p:txBody>
      </p:sp>
      <p:sp>
        <p:nvSpPr>
          <p:cNvPr id="41" name="Текст 4">
            <a:extLst>
              <a:ext uri="{FF2B5EF4-FFF2-40B4-BE49-F238E27FC236}">
                <a16:creationId xmlns="" xmlns:a16="http://schemas.microsoft.com/office/drawing/2014/main" id="{48B72679-5850-4FC4-9103-382F29A3B79A}"/>
              </a:ext>
            </a:extLst>
          </p:cNvPr>
          <p:cNvSpPr>
            <a:spLocks noGrp="1"/>
          </p:cNvSpPr>
          <p:nvPr>
            <p:ph type="body" sz="quarter" idx="15" hasCustomPrompt="1"/>
          </p:nvPr>
        </p:nvSpPr>
        <p:spPr>
          <a:xfrm>
            <a:off x="511673" y="1642531"/>
            <a:ext cx="6084000" cy="756000"/>
          </a:xfrm>
          <a:prstGeom prst="rect">
            <a:avLst/>
          </a:prstGeom>
        </p:spPr>
        <p:txBody>
          <a:bodyPr lIns="0" tIns="0" rIns="0" bIns="0" anchor="ctr"/>
          <a:lstStyle>
            <a:lvl1pPr marL="0" indent="0">
              <a:spcBef>
                <a:spcPts val="0"/>
              </a:spcBef>
              <a:buClr>
                <a:schemeClr val="accent1"/>
              </a:buClr>
              <a:buFont typeface="Arial" panose="020B0604020202020204" pitchFamily="34" charset="0"/>
              <a:buNone/>
              <a:defRPr sz="1800" b="0">
                <a:solidFill>
                  <a:schemeClr val="accent1"/>
                </a:solidFill>
                <a:latin typeface="+mj-lt"/>
              </a:defRPr>
            </a:lvl1pPr>
            <a:lvl2pPr marL="628650" indent="-171450">
              <a:buClr>
                <a:schemeClr val="accent1"/>
              </a:buClr>
              <a:buFont typeface="Arial" panose="020B0604020202020204" pitchFamily="34" charset="0"/>
              <a:buChar char="•"/>
              <a:defRPr sz="1600"/>
            </a:lvl2pPr>
            <a:lvl3pPr marL="1085850" indent="-171450">
              <a:buClr>
                <a:schemeClr val="accent1"/>
              </a:buClr>
              <a:buFont typeface="Arial" panose="020B0604020202020204" pitchFamily="34" charset="0"/>
              <a:buChar char="•"/>
              <a:defRPr sz="1600"/>
            </a:lvl3pPr>
            <a:lvl4pPr marL="1543050" indent="-171450">
              <a:buClr>
                <a:schemeClr val="accent1"/>
              </a:buClr>
              <a:buFont typeface="Arial" panose="020B0604020202020204" pitchFamily="34" charset="0"/>
              <a:buChar char="•"/>
              <a:defRPr sz="1600"/>
            </a:lvl4pPr>
            <a:lvl5pPr marL="2000250" indent="-171450">
              <a:buClr>
                <a:schemeClr val="accent1"/>
              </a:buClr>
              <a:buFont typeface="Arial" panose="020B0604020202020204" pitchFamily="34" charset="0"/>
              <a:buChar char="•"/>
              <a:defRPr sz="1600"/>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ru-RU" dirty="0"/>
              <a:t>Заголовок блока до трех строк (18</a:t>
            </a:r>
            <a:r>
              <a:rPr lang="en-US" dirty="0" err="1"/>
              <a:t>pt</a:t>
            </a:r>
            <a:r>
              <a:rPr lang="ru-RU" dirty="0"/>
              <a:t>)</a:t>
            </a:r>
            <a:r>
              <a:rPr lang="en-US" dirty="0"/>
              <a:t> </a:t>
            </a:r>
            <a:r>
              <a:rPr lang="ru-RU" dirty="0"/>
              <a:t/>
            </a:r>
            <a:br>
              <a:rPr lang="ru-RU" dirty="0"/>
            </a:br>
            <a:r>
              <a:rPr lang="ru-RU" dirty="0"/>
              <a:t>Заголовок блока до трех строк (18</a:t>
            </a:r>
            <a:r>
              <a:rPr lang="en-US" dirty="0" err="1"/>
              <a:t>pt</a:t>
            </a:r>
            <a:r>
              <a:rPr lang="ru-RU" dirty="0"/>
              <a:t>)</a:t>
            </a:r>
            <a:r>
              <a:rPr lang="en-US" dirty="0"/>
              <a:t> </a:t>
            </a:r>
            <a:r>
              <a:rPr lang="ru-RU" dirty="0"/>
              <a:t/>
            </a:r>
            <a:br>
              <a:rPr lang="ru-RU" dirty="0"/>
            </a:br>
            <a:r>
              <a:rPr lang="ru-RU" dirty="0"/>
              <a:t>Заголовок блока до трех строк (18</a:t>
            </a:r>
            <a:r>
              <a:rPr lang="en-US" dirty="0" err="1"/>
              <a:t>pt</a:t>
            </a:r>
            <a:r>
              <a:rPr lang="ru-RU" dirty="0"/>
              <a:t>)</a:t>
            </a:r>
          </a:p>
        </p:txBody>
      </p:sp>
      <p:sp>
        <p:nvSpPr>
          <p:cNvPr id="44" name="Текст 18">
            <a:extLst>
              <a:ext uri="{FF2B5EF4-FFF2-40B4-BE49-F238E27FC236}">
                <a16:creationId xmlns="" xmlns:a16="http://schemas.microsoft.com/office/drawing/2014/main" id="{14DC5FAE-F308-4997-B942-5CBA7A9F3916}"/>
              </a:ext>
            </a:extLst>
          </p:cNvPr>
          <p:cNvSpPr>
            <a:spLocks noGrp="1"/>
          </p:cNvSpPr>
          <p:nvPr>
            <p:ph type="body" sz="quarter" idx="18" hasCustomPrompt="1"/>
          </p:nvPr>
        </p:nvSpPr>
        <p:spPr>
          <a:xfrm>
            <a:off x="511673" y="2626449"/>
            <a:ext cx="6083999" cy="3431559"/>
          </a:xfrm>
          <a:prstGeom prst="rect">
            <a:avLst/>
          </a:prstGeom>
        </p:spPr>
        <p:txBody>
          <a:bodyPr/>
          <a:lstStyle>
            <a:lvl1pPr marL="0" indent="0">
              <a:spcBef>
                <a:spcPts val="600"/>
              </a:spcBef>
              <a:buFont typeface="Arial" panose="020B0604020202020204" pitchFamily="34" charset="0"/>
              <a:buNone/>
              <a:defRPr sz="1800"/>
            </a:lvl1pPr>
          </a:lstStyle>
          <a:p>
            <a:pPr lvl="0"/>
            <a:r>
              <a:rPr lang="ru-RU" dirty="0"/>
              <a:t>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a:t>
            </a:r>
          </a:p>
        </p:txBody>
      </p:sp>
      <p:sp>
        <p:nvSpPr>
          <p:cNvPr id="30" name="Текст 7">
            <a:extLst>
              <a:ext uri="{FF2B5EF4-FFF2-40B4-BE49-F238E27FC236}">
                <a16:creationId xmlns="" xmlns:a16="http://schemas.microsoft.com/office/drawing/2014/main" id="{9D7FF93E-76AE-47F4-A7B3-9B1B7FC90B98}"/>
              </a:ext>
            </a:extLst>
          </p:cNvPr>
          <p:cNvSpPr>
            <a:spLocks noGrp="1"/>
          </p:cNvSpPr>
          <p:nvPr>
            <p:ph type="body" sz="quarter" idx="12" hasCustomPrompt="1"/>
          </p:nvPr>
        </p:nvSpPr>
        <p:spPr>
          <a:xfrm>
            <a:off x="313101" y="6344044"/>
            <a:ext cx="10691812" cy="371420"/>
          </a:xfrm>
          <a:prstGeom prst="rect">
            <a:avLst/>
          </a:prstGeom>
        </p:spPr>
        <p:txBody>
          <a:bodyPr lIns="0" tIns="0" rIns="0" bIns="0"/>
          <a:lstStyle>
            <a:lvl1pPr marL="0" indent="0">
              <a:spcBef>
                <a:spcPts val="0"/>
              </a:spcBef>
              <a:buNone/>
              <a:defRPr sz="1400">
                <a:solidFill>
                  <a:schemeClr val="accent6">
                    <a:lumMod val="50000"/>
                  </a:schemeClr>
                </a:solidFill>
                <a:latin typeface="+mn-lt"/>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Источник или примечание до двух строк </a:t>
            </a:r>
            <a:r>
              <a:rPr lang="en-US" dirty="0"/>
              <a:t>(1</a:t>
            </a:r>
            <a:r>
              <a:rPr lang="ru-RU" dirty="0"/>
              <a:t>4</a:t>
            </a:r>
            <a:r>
              <a:rPr lang="en-US" dirty="0" err="1"/>
              <a:t>pt</a:t>
            </a:r>
            <a:r>
              <a:rPr lang="en-US" dirty="0"/>
              <a:t>)</a:t>
            </a:r>
            <a:br>
              <a:rPr lang="en-US" dirty="0"/>
            </a:br>
            <a:r>
              <a:rPr lang="ru-RU" dirty="0"/>
              <a:t>Источник или примечание до двух строк </a:t>
            </a:r>
            <a:r>
              <a:rPr lang="en-US" dirty="0"/>
              <a:t>(1</a:t>
            </a:r>
            <a:r>
              <a:rPr lang="ru-RU" dirty="0"/>
              <a:t>4</a:t>
            </a:r>
            <a:r>
              <a:rPr lang="en-US" dirty="0" err="1"/>
              <a:t>pt</a:t>
            </a:r>
            <a:r>
              <a:rPr lang="en-US" dirty="0"/>
              <a:t>)</a:t>
            </a:r>
            <a:endParaRPr lang="ru-RU" dirty="0"/>
          </a:p>
        </p:txBody>
      </p:sp>
    </p:spTree>
    <p:extLst>
      <p:ext uri="{BB962C8B-B14F-4D97-AF65-F5344CB8AC3E}">
        <p14:creationId xmlns:p14="http://schemas.microsoft.com/office/powerpoint/2010/main" val="1664406879"/>
      </p:ext>
    </p:extLst>
  </p:cSld>
  <p:clrMapOvr>
    <a:masterClrMapping/>
  </p:clrMapOvr>
  <p:extLst>
    <p:ext uri="{DCECCB84-F9BA-43D5-87BE-67443E8EF086}">
      <p15:sldGuideLst xmlns:p15="http://schemas.microsoft.com/office/powerpoint/2012/main">
        <p15:guide id="1" orient="horz" pos="958">
          <p15:clr>
            <a:srgbClr val="FBAE40"/>
          </p15:clr>
        </p15:guide>
        <p15:guide id="2" orient="horz" pos="8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Текстовый слайд с диаграммой">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382AB3D8-3EA3-7DE7-5E6C-DA73FFFE9A07}"/>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solidFill>
                  <a:srgbClr val="849BB1"/>
                </a:solidFill>
              </a:rPr>
              <a:pPr/>
              <a:t>‹#›</a:t>
            </a:fld>
            <a:endParaRPr lang="ru-RU">
              <a:solidFill>
                <a:srgbClr val="849BB1"/>
              </a:solidFill>
            </a:endParaRPr>
          </a:p>
        </p:txBody>
      </p:sp>
      <p:sp>
        <p:nvSpPr>
          <p:cNvPr id="7" name="Title Placeholder 1">
            <a:extLst>
              <a:ext uri="{FF2B5EF4-FFF2-40B4-BE49-F238E27FC236}">
                <a16:creationId xmlns="" xmlns:a16="http://schemas.microsoft.com/office/drawing/2014/main" id="{8ED2E0B3-FDB9-414C-AF27-049955646869}"/>
              </a:ext>
            </a:extLst>
          </p:cNvPr>
          <p:cNvSpPr>
            <a:spLocks noGrp="1"/>
          </p:cNvSpPr>
          <p:nvPr>
            <p:ph type="title" hasCustomPrompt="1"/>
          </p:nvPr>
        </p:nvSpPr>
        <p:spPr>
          <a:xfrm>
            <a:off x="300037" y="505898"/>
            <a:ext cx="10681652" cy="775597"/>
          </a:xfrm>
          <a:prstGeom prst="rect">
            <a:avLst/>
          </a:prstGeom>
        </p:spPr>
        <p:txBody>
          <a:bodyPr vert="horz" wrap="square" lIns="0" tIns="0" rIns="0" bIns="0" rtlCol="0" anchor="ctr">
            <a:noAutofit/>
          </a:bodyPr>
          <a:lstStyle/>
          <a:p>
            <a:r>
              <a:rPr lang="ru-RU" dirty="0"/>
              <a:t>Заголовок в одну </a:t>
            </a:r>
            <a:br>
              <a:rPr lang="ru-RU" dirty="0"/>
            </a:br>
            <a:r>
              <a:rPr lang="ru-RU" dirty="0"/>
              <a:t>или две строки (</a:t>
            </a:r>
            <a:r>
              <a:rPr lang="en-US" dirty="0"/>
              <a:t>28pt</a:t>
            </a:r>
            <a:r>
              <a:rPr lang="ru-RU" dirty="0"/>
              <a:t>)</a:t>
            </a:r>
          </a:p>
        </p:txBody>
      </p:sp>
      <p:sp>
        <p:nvSpPr>
          <p:cNvPr id="19" name="Текст 18">
            <a:extLst>
              <a:ext uri="{FF2B5EF4-FFF2-40B4-BE49-F238E27FC236}">
                <a16:creationId xmlns="" xmlns:a16="http://schemas.microsoft.com/office/drawing/2014/main" id="{2CB84463-EA8A-4185-8459-35F2A3B47AFA}"/>
              </a:ext>
            </a:extLst>
          </p:cNvPr>
          <p:cNvSpPr>
            <a:spLocks noGrp="1"/>
          </p:cNvSpPr>
          <p:nvPr>
            <p:ph type="body" sz="quarter" idx="18" hasCustomPrompt="1"/>
          </p:nvPr>
        </p:nvSpPr>
        <p:spPr>
          <a:xfrm>
            <a:off x="300038" y="1520829"/>
            <a:ext cx="5631206" cy="4679945"/>
          </a:xfrm>
          <a:prstGeom prst="rect">
            <a:avLst/>
          </a:prstGeom>
        </p:spPr>
        <p:txBody>
          <a:bodyPr/>
          <a:lstStyle>
            <a:lvl1pPr marL="0" indent="0">
              <a:lnSpc>
                <a:spcPct val="100000"/>
              </a:lnSpc>
              <a:spcBef>
                <a:spcPts val="600"/>
              </a:spcBef>
              <a:buFont typeface="Arial" panose="020B0604020202020204" pitchFamily="34" charset="0"/>
              <a:buNone/>
              <a:defRPr sz="1600"/>
            </a:lvl1pPr>
          </a:lstStyle>
          <a:p>
            <a:pPr lvl="0"/>
            <a:r>
              <a:rPr lang="ru-RU" dirty="0"/>
              <a:t>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Основной текст (18pt) </a:t>
            </a:r>
          </a:p>
        </p:txBody>
      </p:sp>
      <p:sp>
        <p:nvSpPr>
          <p:cNvPr id="5" name="Диаграмма 4">
            <a:extLst>
              <a:ext uri="{FF2B5EF4-FFF2-40B4-BE49-F238E27FC236}">
                <a16:creationId xmlns="" xmlns:a16="http://schemas.microsoft.com/office/drawing/2014/main" id="{BC089EFF-263F-42E3-B6BC-9369ED6D6312}"/>
              </a:ext>
            </a:extLst>
          </p:cNvPr>
          <p:cNvSpPr>
            <a:spLocks noGrp="1"/>
          </p:cNvSpPr>
          <p:nvPr>
            <p:ph type="chart" sz="quarter" idx="19"/>
          </p:nvPr>
        </p:nvSpPr>
        <p:spPr>
          <a:xfrm>
            <a:off x="6260757" y="2194560"/>
            <a:ext cx="5618503" cy="4006214"/>
          </a:xfrm>
          <a:prstGeom prst="rect">
            <a:avLst/>
          </a:prstGeom>
          <a:pattFill prst="pct10">
            <a:fgClr>
              <a:schemeClr val="tx1"/>
            </a:fgClr>
            <a:bgClr>
              <a:schemeClr val="bg1"/>
            </a:bgClr>
          </a:pattFill>
          <a:ln>
            <a:noFill/>
          </a:ln>
        </p:spPr>
        <p:txBody>
          <a:bodyPr anchor="ctr"/>
          <a:lstStyle>
            <a:lvl1pPr marL="0" indent="0" algn="ctr">
              <a:buFont typeface="Arial" panose="020B0604020202020204" pitchFamily="34" charset="0"/>
              <a:buNone/>
              <a:defRPr lang="ru-RU" sz="1400" dirty="0"/>
            </a:lvl1pPr>
          </a:lstStyle>
          <a:p>
            <a:pPr marL="228600" marR="0" lvl="0" indent="-228600" algn="ctr" fontAlgn="auto">
              <a:spcAft>
                <a:spcPts val="0"/>
              </a:spcAft>
              <a:buClrTx/>
              <a:buSzTx/>
              <a:tabLst/>
            </a:pPr>
            <a:r>
              <a:rPr lang="ru-RU" dirty="0"/>
              <a:t>Вставка диаграммы</a:t>
            </a:r>
          </a:p>
        </p:txBody>
      </p:sp>
      <p:cxnSp>
        <p:nvCxnSpPr>
          <p:cNvPr id="10" name="Straight Connector 71">
            <a:extLst>
              <a:ext uri="{FF2B5EF4-FFF2-40B4-BE49-F238E27FC236}">
                <a16:creationId xmlns="" xmlns:a16="http://schemas.microsoft.com/office/drawing/2014/main" id="{B1C98DE5-C191-4070-A105-C30D7B7644A1}"/>
              </a:ext>
            </a:extLst>
          </p:cNvPr>
          <p:cNvCxnSpPr>
            <a:cxnSpLocks/>
          </p:cNvCxnSpPr>
          <p:nvPr userDrawn="1"/>
        </p:nvCxnSpPr>
        <p:spPr>
          <a:xfrm>
            <a:off x="6260757" y="2066229"/>
            <a:ext cx="5619600" cy="0"/>
          </a:xfrm>
          <a:prstGeom prst="line">
            <a:avLst/>
          </a:prstGeom>
          <a:ln w="952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Текст 7">
            <a:extLst>
              <a:ext uri="{FF2B5EF4-FFF2-40B4-BE49-F238E27FC236}">
                <a16:creationId xmlns="" xmlns:a16="http://schemas.microsoft.com/office/drawing/2014/main" id="{D24716E7-7F3A-47D3-8923-6C1A3E0E4DC8}"/>
              </a:ext>
            </a:extLst>
          </p:cNvPr>
          <p:cNvSpPr>
            <a:spLocks noGrp="1"/>
          </p:cNvSpPr>
          <p:nvPr>
            <p:ph type="body" sz="quarter" idx="12" hasCustomPrompt="1"/>
          </p:nvPr>
        </p:nvSpPr>
        <p:spPr>
          <a:xfrm>
            <a:off x="313101" y="6344044"/>
            <a:ext cx="10691812" cy="371420"/>
          </a:xfrm>
          <a:prstGeom prst="rect">
            <a:avLst/>
          </a:prstGeom>
        </p:spPr>
        <p:txBody>
          <a:bodyPr lIns="0" tIns="0" rIns="0" bIns="0"/>
          <a:lstStyle>
            <a:lvl1pPr marL="0" indent="0">
              <a:spcBef>
                <a:spcPts val="0"/>
              </a:spcBef>
              <a:buNone/>
              <a:defRPr sz="1400">
                <a:solidFill>
                  <a:schemeClr val="accent6">
                    <a:lumMod val="50000"/>
                  </a:schemeClr>
                </a:solidFill>
                <a:latin typeface="+mn-lt"/>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t>Источник или примечание до двух строк </a:t>
            </a:r>
            <a:r>
              <a:rPr lang="en-US" dirty="0"/>
              <a:t>(1</a:t>
            </a:r>
            <a:r>
              <a:rPr lang="ru-RU" dirty="0"/>
              <a:t>4</a:t>
            </a:r>
            <a:r>
              <a:rPr lang="en-US" dirty="0" err="1"/>
              <a:t>pt</a:t>
            </a:r>
            <a:r>
              <a:rPr lang="en-US" dirty="0"/>
              <a:t>)</a:t>
            </a:r>
            <a:br>
              <a:rPr lang="en-US" dirty="0"/>
            </a:br>
            <a:r>
              <a:rPr lang="ru-RU" dirty="0"/>
              <a:t>Источник или примечание до двух строк </a:t>
            </a:r>
            <a:r>
              <a:rPr lang="en-US" dirty="0"/>
              <a:t>(1</a:t>
            </a:r>
            <a:r>
              <a:rPr lang="ru-RU" dirty="0"/>
              <a:t>4</a:t>
            </a:r>
            <a:r>
              <a:rPr lang="en-US" dirty="0" err="1"/>
              <a:t>pt</a:t>
            </a:r>
            <a:r>
              <a:rPr lang="en-US" dirty="0"/>
              <a:t>)</a:t>
            </a:r>
            <a:endParaRPr lang="ru-RU" dirty="0"/>
          </a:p>
        </p:txBody>
      </p:sp>
      <p:sp>
        <p:nvSpPr>
          <p:cNvPr id="11" name="Текст 4">
            <a:extLst>
              <a:ext uri="{FF2B5EF4-FFF2-40B4-BE49-F238E27FC236}">
                <a16:creationId xmlns="" xmlns:a16="http://schemas.microsoft.com/office/drawing/2014/main" id="{91A70ACA-C047-4DC7-9CE9-32D3D5F7F66B}"/>
              </a:ext>
            </a:extLst>
          </p:cNvPr>
          <p:cNvSpPr>
            <a:spLocks noGrp="1"/>
          </p:cNvSpPr>
          <p:nvPr>
            <p:ph type="body" sz="quarter" idx="20" hasCustomPrompt="1"/>
          </p:nvPr>
        </p:nvSpPr>
        <p:spPr>
          <a:xfrm>
            <a:off x="6260758" y="1520829"/>
            <a:ext cx="5618502" cy="485196"/>
          </a:xfrm>
          <a:prstGeom prst="rect">
            <a:avLst/>
          </a:prstGeom>
        </p:spPr>
        <p:txBody>
          <a:bodyPr lIns="0" tIns="0" rIns="0" bIns="0" anchor="ctr"/>
          <a:lstStyle>
            <a:lvl1pPr marL="0" indent="0">
              <a:spcBef>
                <a:spcPts val="0"/>
              </a:spcBef>
              <a:buClr>
                <a:schemeClr val="accent1"/>
              </a:buClr>
              <a:buFont typeface="Arial" panose="020B0604020202020204" pitchFamily="34" charset="0"/>
              <a:buNone/>
              <a:defRPr sz="1800" b="1">
                <a:solidFill>
                  <a:schemeClr val="accent1"/>
                </a:solidFill>
                <a:latin typeface="+mj-lt"/>
              </a:defRPr>
            </a:lvl1pPr>
            <a:lvl2pPr marL="628650" indent="-171450">
              <a:buClr>
                <a:schemeClr val="accent1"/>
              </a:buClr>
              <a:buFont typeface="Arial" panose="020B0604020202020204" pitchFamily="34" charset="0"/>
              <a:buChar char="•"/>
              <a:defRPr sz="1600"/>
            </a:lvl2pPr>
            <a:lvl3pPr marL="1085850" indent="-171450">
              <a:buClr>
                <a:schemeClr val="accent1"/>
              </a:buClr>
              <a:buFont typeface="Arial" panose="020B0604020202020204" pitchFamily="34" charset="0"/>
              <a:buChar char="•"/>
              <a:defRPr sz="1600"/>
            </a:lvl3pPr>
            <a:lvl4pPr marL="1543050" indent="-171450">
              <a:buClr>
                <a:schemeClr val="accent1"/>
              </a:buClr>
              <a:buFont typeface="Arial" panose="020B0604020202020204" pitchFamily="34" charset="0"/>
              <a:buChar char="•"/>
              <a:defRPr sz="1600"/>
            </a:lvl4pPr>
            <a:lvl5pPr marL="2000250" indent="-171450">
              <a:buClr>
                <a:schemeClr val="accent1"/>
              </a:buClr>
              <a:buFont typeface="Arial" panose="020B0604020202020204" pitchFamily="34" charset="0"/>
              <a:buChar char="•"/>
              <a:defRPr sz="1600"/>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ru-RU" dirty="0"/>
              <a:t>Заголовок блока до двух строк (18</a:t>
            </a:r>
            <a:r>
              <a:rPr lang="en-US" dirty="0" err="1"/>
              <a:t>pt</a:t>
            </a:r>
            <a:r>
              <a:rPr lang="ru-RU" dirty="0"/>
              <a:t>)</a:t>
            </a:r>
            <a:r>
              <a:rPr lang="en-US" dirty="0"/>
              <a:t> </a:t>
            </a:r>
            <a:r>
              <a:rPr lang="ru-RU" dirty="0"/>
              <a:t/>
            </a:r>
            <a:br>
              <a:rPr lang="ru-RU" dirty="0"/>
            </a:br>
            <a:r>
              <a:rPr lang="ru-RU" dirty="0"/>
              <a:t>Заголовок блока до двух строк (18</a:t>
            </a:r>
            <a:r>
              <a:rPr lang="en-US" dirty="0" err="1"/>
              <a:t>pt</a:t>
            </a:r>
            <a:r>
              <a:rPr lang="ru-RU" dirty="0"/>
              <a:t>)</a:t>
            </a:r>
          </a:p>
        </p:txBody>
      </p:sp>
    </p:spTree>
    <p:extLst>
      <p:ext uri="{BB962C8B-B14F-4D97-AF65-F5344CB8AC3E}">
        <p14:creationId xmlns:p14="http://schemas.microsoft.com/office/powerpoint/2010/main" val="4110809870"/>
      </p:ext>
    </p:extLst>
  </p:cSld>
  <p:clrMapOvr>
    <a:masterClrMapping/>
  </p:clrMapOvr>
  <p:extLst>
    <p:ext uri="{DCECCB84-F9BA-43D5-87BE-67443E8EF086}">
      <p15:sldGuideLst xmlns:p15="http://schemas.microsoft.com/office/powerpoint/2012/main">
        <p15:guide id="1" orient="horz" pos="958">
          <p15:clr>
            <a:srgbClr val="FBAE40"/>
          </p15:clr>
        </p15:guide>
        <p15:guide id="2" orient="horz" pos="8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blank"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a:xfrm>
            <a:off x="609600" y="6356351"/>
            <a:ext cx="2844800" cy="365125"/>
          </a:xfrm>
          <a:prstGeom prst="rect">
            <a:avLst/>
          </a:prstGeom>
        </p:spPr>
        <p:txBody>
          <a:bodyPr/>
          <a:lstStyle/>
          <a:p>
            <a:pPr>
              <a:defRPr/>
            </a:pPr>
            <a:fld id="{7D3AFE58-B3B4-4E25-959B-3B226CF6643E}" type="datetime1">
              <a:rPr lang="ru-RU" smtClean="0">
                <a:solidFill>
                  <a:prstClr val="black">
                    <a:tint val="75000"/>
                  </a:prstClr>
                </a:solidFill>
              </a:rPr>
              <a:t>18.12.2025</a:t>
            </a:fld>
            <a:endParaRPr lang="ru-RU">
              <a:solidFill>
                <a:prstClr val="black">
                  <a:tint val="75000"/>
                </a:prstClr>
              </a:solidFill>
            </a:endParaRPr>
          </a:p>
        </p:txBody>
      </p:sp>
      <p:sp>
        <p:nvSpPr>
          <p:cNvPr id="3" name="Footer Placeholder 2"/>
          <p:cNvSpPr>
            <a:spLocks noGrp="1"/>
          </p:cNvSpPr>
          <p:nvPr>
            <p:ph type="ftr" sz="quarter" idx="11"/>
          </p:nvPr>
        </p:nvSpPr>
        <p:spPr bwMode="auto">
          <a:xfrm>
            <a:off x="4165600" y="6356351"/>
            <a:ext cx="3860800" cy="365125"/>
          </a:xfrm>
          <a:prstGeom prst="rect">
            <a:avLst/>
          </a:prstGeom>
        </p:spPr>
        <p:txBody>
          <a:bodyPr/>
          <a:lstStyle/>
          <a:p>
            <a:pPr>
              <a:defRPr/>
            </a:pPr>
            <a:endParaRPr lang="ru-RU">
              <a:solidFill>
                <a:prstClr val="black">
                  <a:tint val="75000"/>
                </a:prstClr>
              </a:solidFill>
            </a:endParaRPr>
          </a:p>
        </p:txBody>
      </p:sp>
      <p:sp>
        <p:nvSpPr>
          <p:cNvPr id="4" name="Slide Number Placeholder 3"/>
          <p:cNvSpPr>
            <a:spLocks noGrp="1"/>
          </p:cNvSpPr>
          <p:nvPr>
            <p:ph type="sldNum" sz="quarter" idx="12"/>
          </p:nvPr>
        </p:nvSpPr>
        <p:spPr bwMode="auto"/>
        <p:txBody>
          <a:bodyPr/>
          <a:lstStyle/>
          <a:p>
            <a:pPr>
              <a:defRPr/>
            </a:pPr>
            <a:fld id="{A212876F-DA47-45D7-AE57-376D42353813}" type="slidenum">
              <a:rPr lang="ru-RU">
                <a:solidFill>
                  <a:prstClr val="black">
                    <a:tint val="75000"/>
                  </a:prstClr>
                </a:solidFill>
              </a:rPr>
              <a:t>‹#›</a:t>
            </a:fld>
            <a:endParaRPr lang="ru-RU">
              <a:solidFill>
                <a:prstClr val="black">
                  <a:tint val="75000"/>
                </a:prstClr>
              </a:solidFill>
            </a:endParaRPr>
          </a:p>
        </p:txBody>
      </p:sp>
    </p:spTree>
    <p:extLst>
      <p:ext uri="{BB962C8B-B14F-4D97-AF65-F5344CB8AC3E}">
        <p14:creationId xmlns:p14="http://schemas.microsoft.com/office/powerpoint/2010/main" val="1298104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A8527488-4592-4570-BE98-58AFB831D021}" type="datetime1">
              <a:rPr lang="ru-RU" smtClean="0"/>
              <a:t>18.12.2025</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ED80958F-062F-4223-9EB6-1AB4DB863CFC}" type="slidenum">
              <a:rPr lang="ru-RU" smtClean="0"/>
              <a:pPr/>
              <a:t>‹#›</a:t>
            </a:fld>
            <a:endParaRPr lang="ru-RU"/>
          </a:p>
        </p:txBody>
      </p:sp>
    </p:spTree>
    <p:extLst>
      <p:ext uri="{BB962C8B-B14F-4D97-AF65-F5344CB8AC3E}">
        <p14:creationId xmlns:p14="http://schemas.microsoft.com/office/powerpoint/2010/main" val="3708328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Разделитель с одной цифрой">
    <p:spTree>
      <p:nvGrpSpPr>
        <p:cNvPr id="1" name=""/>
        <p:cNvGrpSpPr/>
        <p:nvPr/>
      </p:nvGrpSpPr>
      <p:grpSpPr>
        <a:xfrm>
          <a:off x="0" y="0"/>
          <a:ext cx="0" cy="0"/>
          <a:chOff x="0" y="0"/>
          <a:chExt cx="0" cy="0"/>
        </a:xfrm>
      </p:grpSpPr>
      <p:pic>
        <p:nvPicPr>
          <p:cNvPr id="4" name="Рисунок 4"/>
          <p:cNvPicPr>
            <a:picLocks noChangeAspect="1"/>
          </p:cNvPicPr>
          <p:nvPr userDrawn="1"/>
        </p:nvPicPr>
        <p:blipFill>
          <a:blip r:embed="rId2">
            <a:extLst>
              <a:ext uri="{28A0092B-C50C-407E-A947-70E740481C1C}">
                <a14:useLocalDpi xmlns:a14="http://schemas.microsoft.com/office/drawing/2010/main" val="0"/>
              </a:ext>
            </a:extLst>
          </a:blip>
          <a:srcRect t="24867" b="12213"/>
          <a:stretch>
            <a:fillRect/>
          </a:stretch>
        </p:blipFill>
        <p:spPr bwMode="auto">
          <a:xfrm>
            <a:off x="0" y="0"/>
            <a:ext cx="646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6">
            <a:extLst>
              <a:ext uri="{FF2B5EF4-FFF2-40B4-BE49-F238E27FC236}"/>
            </a:extLst>
          </p:cNvPr>
          <p:cNvSpPr/>
          <p:nvPr userDrawn="1"/>
        </p:nvSpPr>
        <p:spPr>
          <a:xfrm>
            <a:off x="6461125" y="0"/>
            <a:ext cx="2922588" cy="6858000"/>
          </a:xfrm>
          <a:prstGeom prst="roundRect">
            <a:avLst>
              <a:gd name="adj" fmla="val 17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pic>
        <p:nvPicPr>
          <p:cNvPr id="6" name="Рисунок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713" y="260350"/>
            <a:ext cx="301625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Рисунок 13">
            <a:extLst>
              <a:ext uri="{FF2B5EF4-FFF2-40B4-BE49-F238E27FC236}"/>
            </a:extLst>
          </p:cNvPr>
          <p:cNvSpPr>
            <a:spLocks noGrp="1"/>
          </p:cNvSpPr>
          <p:nvPr>
            <p:ph type="pic" sz="quarter" idx="12"/>
          </p:nvPr>
        </p:nvSpPr>
        <p:spPr>
          <a:xfrm>
            <a:off x="6542314" y="0"/>
            <a:ext cx="5684611" cy="6858000"/>
          </a:xfrm>
          <a:prstGeom prst="rect">
            <a:avLst/>
          </a:prstGeom>
          <a:pattFill prst="pct10">
            <a:fgClr>
              <a:schemeClr val="tx1"/>
            </a:fgClr>
            <a:bgClr>
              <a:schemeClr val="bg1"/>
            </a:bgClr>
          </a:pattFill>
          <a:ln>
            <a:noFill/>
          </a:ln>
        </p:spPr>
        <p:txBody>
          <a:bodyPr anchor="ctr"/>
          <a:lstStyle>
            <a:lvl1pPr marL="0" indent="0" algn="ctr">
              <a:buNone/>
              <a:defRPr lang="ru-RU" sz="1400"/>
            </a:lvl1pPr>
          </a:lstStyle>
          <a:p>
            <a:pPr lvl="0"/>
            <a:r>
              <a:rPr lang="ru-RU" noProof="0" smtClean="0"/>
              <a:t>Вставка рисунка</a:t>
            </a:r>
            <a:endParaRPr lang="ru-RU" noProof="0" dirty="0"/>
          </a:p>
        </p:txBody>
      </p:sp>
      <p:sp>
        <p:nvSpPr>
          <p:cNvPr id="10" name="Текст 9">
            <a:extLst>
              <a:ext uri="{FF2B5EF4-FFF2-40B4-BE49-F238E27FC236}"/>
            </a:extLst>
          </p:cNvPr>
          <p:cNvSpPr>
            <a:spLocks noGrp="1"/>
          </p:cNvSpPr>
          <p:nvPr>
            <p:ph type="body" sz="quarter" idx="11"/>
          </p:nvPr>
        </p:nvSpPr>
        <p:spPr>
          <a:xfrm>
            <a:off x="560765" y="2706835"/>
            <a:ext cx="5535235" cy="3170099"/>
          </a:xfrm>
          <a:prstGeom prst="rect">
            <a:avLst/>
          </a:prstGeom>
        </p:spPr>
        <p:txBody>
          <a:bodyPr wrap="square" lIns="0" anchor="ctr">
            <a:spAutoFit/>
          </a:bodyPr>
          <a:lstStyle>
            <a:lvl1pPr marL="0" indent="0">
              <a:lnSpc>
                <a:spcPct val="100000"/>
              </a:lnSpc>
              <a:spcBef>
                <a:spcPts val="0"/>
              </a:spcBef>
              <a:buNone/>
              <a:defRPr sz="4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ru-RU" smtClean="0"/>
              <a:t>Образец текста</a:t>
            </a:r>
          </a:p>
        </p:txBody>
      </p:sp>
    </p:spTree>
    <p:extLst>
      <p:ext uri="{BB962C8B-B14F-4D97-AF65-F5344CB8AC3E}">
        <p14:creationId xmlns:p14="http://schemas.microsoft.com/office/powerpoint/2010/main" val="1410062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838200" y="1825625"/>
            <a:ext cx="10515600" cy="435133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852FC5B3-38E6-4D10-B58E-EC6E4D506F2C}" type="datetime1">
              <a:rPr lang="ru-RU" smtClean="0"/>
              <a:t>18.12.2025</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ED80958F-062F-4223-9EB6-1AB4DB863CFC}" type="slidenum">
              <a:rPr lang="ru-RU" smtClean="0"/>
              <a:pPr/>
              <a:t>‹#›</a:t>
            </a:fld>
            <a:endParaRPr lang="ru-RU"/>
          </a:p>
        </p:txBody>
      </p:sp>
    </p:spTree>
    <p:extLst>
      <p:ext uri="{BB962C8B-B14F-4D97-AF65-F5344CB8AC3E}">
        <p14:creationId xmlns:p14="http://schemas.microsoft.com/office/powerpoint/2010/main" val="41688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Разделитель с одной цифрой">
    <p:spTree>
      <p:nvGrpSpPr>
        <p:cNvPr id="1" name=""/>
        <p:cNvGrpSpPr/>
        <p:nvPr/>
      </p:nvGrpSpPr>
      <p:grpSpPr>
        <a:xfrm>
          <a:off x="0" y="0"/>
          <a:ext cx="0" cy="0"/>
          <a:chOff x="0" y="0"/>
          <a:chExt cx="0" cy="0"/>
        </a:xfrm>
      </p:grpSpPr>
      <p:sp>
        <p:nvSpPr>
          <p:cNvPr id="14" name="Рисунок 13">
            <a:extLst>
              <a:ext uri="{FF2B5EF4-FFF2-40B4-BE49-F238E27FC236}">
                <a16:creationId xmlns="" xmlns:a16="http://schemas.microsoft.com/office/drawing/2014/main" id="{A746C37D-2468-D03D-1B25-5EDF28CB9A95}"/>
              </a:ext>
            </a:extLst>
          </p:cNvPr>
          <p:cNvSpPr>
            <a:spLocks noGrp="1"/>
          </p:cNvSpPr>
          <p:nvPr>
            <p:ph type="pic" sz="quarter" idx="12" hasCustomPrompt="1"/>
          </p:nvPr>
        </p:nvSpPr>
        <p:spPr>
          <a:xfrm>
            <a:off x="5758249" y="0"/>
            <a:ext cx="6468676" cy="6858000"/>
          </a:xfrm>
          <a:prstGeom prst="rect">
            <a:avLst/>
          </a:prstGeom>
          <a:pattFill prst="pct10">
            <a:fgClr>
              <a:schemeClr val="tx1"/>
            </a:fgClr>
            <a:bgClr>
              <a:schemeClr val="bg1"/>
            </a:bgClr>
          </a:pattFill>
          <a:ln>
            <a:noFill/>
          </a:ln>
        </p:spPr>
        <p:txBody>
          <a:bodyPr anchor="ctr"/>
          <a:lstStyle>
            <a:lvl1pPr marL="0" indent="0" algn="ctr">
              <a:spcBef>
                <a:spcPts val="0"/>
              </a:spcBef>
              <a:buNone/>
              <a:defRPr lang="ru-RU" sz="1400"/>
            </a:lvl1pPr>
          </a:lstStyle>
          <a:p>
            <a:pPr marL="228600" marR="0" lvl="0" indent="-228600" algn="ctr" defTabSz="914400" rtl="0" eaLnBrk="1" fontAlgn="auto" latinLnBrk="0" hangingPunct="1">
              <a:lnSpc>
                <a:spcPct val="90000"/>
              </a:lnSpc>
              <a:spcBef>
                <a:spcPts val="1000"/>
              </a:spcBef>
              <a:spcAft>
                <a:spcPts val="0"/>
              </a:spcAft>
              <a:buClrTx/>
              <a:buSzTx/>
              <a:tabLst/>
              <a:defRPr/>
            </a:pPr>
            <a:r>
              <a:rPr lang="ru-RU" dirty="0"/>
              <a:t>Изображение, </a:t>
            </a:r>
            <a:br>
              <a:rPr lang="ru-RU" dirty="0"/>
            </a:br>
            <a:r>
              <a:rPr lang="ru-RU" dirty="0"/>
              <a:t>характеризующее тему доклада</a:t>
            </a:r>
          </a:p>
        </p:txBody>
      </p:sp>
      <p:sp>
        <p:nvSpPr>
          <p:cNvPr id="10" name="Текст 9">
            <a:extLst>
              <a:ext uri="{FF2B5EF4-FFF2-40B4-BE49-F238E27FC236}">
                <a16:creationId xmlns="" xmlns:a16="http://schemas.microsoft.com/office/drawing/2014/main" id="{C74843A9-41D4-1B33-A2E7-0ACBA7085ED4}"/>
              </a:ext>
            </a:extLst>
          </p:cNvPr>
          <p:cNvSpPr>
            <a:spLocks noGrp="1"/>
          </p:cNvSpPr>
          <p:nvPr>
            <p:ph type="body" sz="quarter" idx="11" hasCustomPrompt="1"/>
          </p:nvPr>
        </p:nvSpPr>
        <p:spPr>
          <a:xfrm>
            <a:off x="560764" y="3408526"/>
            <a:ext cx="5728825" cy="2554545"/>
          </a:xfrm>
          <a:prstGeom prst="rect">
            <a:avLst/>
          </a:prstGeom>
        </p:spPr>
        <p:txBody>
          <a:bodyPr wrap="square" lIns="0" anchor="ctr">
            <a:spAutoFit/>
          </a:bodyPr>
          <a:lstStyle>
            <a:lvl1pPr marL="0" indent="0">
              <a:lnSpc>
                <a:spcPct val="100000"/>
              </a:lnSpc>
              <a:spcBef>
                <a:spcPts val="0"/>
              </a:spcBef>
              <a:buNone/>
              <a:defRPr sz="40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ru-RU" dirty="0"/>
              <a:t>ЗАГОЛОВОК </a:t>
            </a:r>
            <a:br>
              <a:rPr lang="ru-RU" dirty="0"/>
            </a:br>
            <a:r>
              <a:rPr lang="ru-RU" dirty="0"/>
              <a:t>ПРЕЗЕНТАЦИИ </a:t>
            </a:r>
            <a:br>
              <a:rPr lang="ru-RU" dirty="0"/>
            </a:br>
            <a:r>
              <a:rPr lang="ru-RU" dirty="0"/>
              <a:t>ДО ЧЕТЫРЕХ </a:t>
            </a:r>
            <a:br>
              <a:rPr lang="ru-RU" dirty="0"/>
            </a:br>
            <a:r>
              <a:rPr lang="ru-RU" dirty="0"/>
              <a:t>СТРОК (</a:t>
            </a:r>
            <a:r>
              <a:rPr lang="en-US" dirty="0"/>
              <a:t>40pt</a:t>
            </a:r>
            <a:r>
              <a:rPr lang="ru-RU" dirty="0"/>
              <a:t>)</a:t>
            </a:r>
          </a:p>
        </p:txBody>
      </p:sp>
      <p:pic>
        <p:nvPicPr>
          <p:cNvPr id="3" name="Рисунок 2">
            <a:extLst>
              <a:ext uri="{FF2B5EF4-FFF2-40B4-BE49-F238E27FC236}">
                <a16:creationId xmlns="" xmlns:a16="http://schemas.microsoft.com/office/drawing/2014/main" id="{97F52FC5-F1F2-5532-20B2-99A9B8ABF3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417" y="260600"/>
            <a:ext cx="2085443" cy="924255"/>
          </a:xfrm>
          <a:prstGeom prst="rect">
            <a:avLst/>
          </a:prstGeom>
        </p:spPr>
      </p:pic>
    </p:spTree>
    <p:extLst>
      <p:ext uri="{BB962C8B-B14F-4D97-AF65-F5344CB8AC3E}">
        <p14:creationId xmlns:p14="http://schemas.microsoft.com/office/powerpoint/2010/main" val="1400922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592DDA6-F4A8-4939-80A6-71DFED4DEC64}" type="datetime1">
              <a:rPr lang="ru-RU" smtClean="0"/>
              <a:t>18.12.2025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93701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4B6817F-64A8-4199-9449-FEE8AA31BED2}" type="datetime1">
              <a:rPr lang="ru-RU" smtClean="0"/>
              <a:t>18.12.2025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349147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115BD0B-2731-4BCE-BC60-9943FAF5BE25}" type="datetime1">
              <a:rPr lang="ru-RU" smtClean="0"/>
              <a:t>18.12.2025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15761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786DF72-D9E7-4879-9EE3-9B39AA8BC8F5}" type="datetime1">
              <a:rPr lang="ru-RU" smtClean="0"/>
              <a:t>18.12.2025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392500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FB5F94B-B8D1-4C35-9A85-DE66ED51392D}" type="datetime1">
              <a:rPr lang="ru-RU" smtClean="0"/>
              <a:t>18.12.2025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1026914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4A29FFB-12FF-4987-87F6-7D10C04EECB6}" type="datetime1">
              <a:rPr lang="ru-RU" smtClean="0"/>
              <a:t>18.12.2025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283734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4796C3B-9B8E-46EA-8D3B-A56E85733B3D}" type="datetime1">
              <a:rPr lang="ru-RU" smtClean="0"/>
              <a:t>18.12.2025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D80958F-062F-4223-9EB6-1AB4DB863CFC}" type="slidenum">
              <a:rPr lang="ru-RU" smtClean="0"/>
              <a:t>‹#›</a:t>
            </a:fld>
            <a:endParaRPr lang="ru-RU"/>
          </a:p>
        </p:txBody>
      </p:sp>
    </p:spTree>
    <p:extLst>
      <p:ext uri="{BB962C8B-B14F-4D97-AF65-F5344CB8AC3E}">
        <p14:creationId xmlns:p14="http://schemas.microsoft.com/office/powerpoint/2010/main" val="1530896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771A2-0BF9-40E8-BD6E-873C2782073C}" type="datetime1">
              <a:rPr lang="ru-RU" smtClean="0"/>
              <a:t>18.12.2025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0958F-062F-4223-9EB6-1AB4DB863CFC}" type="slidenum">
              <a:rPr lang="ru-RU" smtClean="0"/>
              <a:t>‹#›</a:t>
            </a:fld>
            <a:endParaRPr lang="ru-RU"/>
          </a:p>
        </p:txBody>
      </p:sp>
    </p:spTree>
    <p:extLst>
      <p:ext uri="{BB962C8B-B14F-4D97-AF65-F5344CB8AC3E}">
        <p14:creationId xmlns:p14="http://schemas.microsoft.com/office/powerpoint/2010/main" val="282335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92D3F3A-0BE3-D162-4FEA-40DC015F6FE4}"/>
              </a:ext>
            </a:extLst>
          </p:cNvPr>
          <p:cNvSpPr>
            <a:spLocks noGrp="1"/>
          </p:cNvSpPr>
          <p:nvPr>
            <p:ph type="title"/>
          </p:nvPr>
        </p:nvSpPr>
        <p:spPr>
          <a:xfrm>
            <a:off x="300037" y="505898"/>
            <a:ext cx="10681652" cy="775597"/>
          </a:xfrm>
          <a:prstGeom prst="rect">
            <a:avLst/>
          </a:prstGeom>
        </p:spPr>
        <p:txBody>
          <a:bodyPr vert="horz" wrap="square" lIns="0" tIns="0" rIns="0" bIns="0" rtlCol="0" anchor="t">
            <a:spAutoFit/>
          </a:bodyPr>
          <a:lstStyle/>
          <a:p>
            <a:r>
              <a:rPr lang="ru-RU" dirty="0"/>
              <a:t>Заголовок в одну </a:t>
            </a:r>
            <a:br>
              <a:rPr lang="ru-RU" dirty="0"/>
            </a:br>
            <a:r>
              <a:rPr lang="ru-RU" dirty="0"/>
              <a:t>или две строки (</a:t>
            </a:r>
            <a:r>
              <a:rPr lang="en-US" dirty="0"/>
              <a:t>28pt</a:t>
            </a:r>
            <a:r>
              <a:rPr lang="ru-RU" dirty="0"/>
              <a:t>)</a:t>
            </a:r>
          </a:p>
        </p:txBody>
      </p:sp>
      <p:sp>
        <p:nvSpPr>
          <p:cNvPr id="6" name="Slide Number Placeholder 5">
            <a:extLst>
              <a:ext uri="{FF2B5EF4-FFF2-40B4-BE49-F238E27FC236}">
                <a16:creationId xmlns="" xmlns:a16="http://schemas.microsoft.com/office/drawing/2014/main" id="{24C2761E-9643-E1EE-7131-2B4C59D8B68A}"/>
              </a:ext>
            </a:extLst>
          </p:cNvPr>
          <p:cNvSpPr>
            <a:spLocks noGrp="1"/>
          </p:cNvSpPr>
          <p:nvPr>
            <p:ph type="sldNum" sz="quarter" idx="4"/>
          </p:nvPr>
        </p:nvSpPr>
        <p:spPr>
          <a:xfrm>
            <a:off x="11841163" y="6540818"/>
            <a:ext cx="283851" cy="161583"/>
          </a:xfrm>
          <a:prstGeom prst="rect">
            <a:avLst/>
          </a:prstGeom>
        </p:spPr>
        <p:txBody>
          <a:bodyPr vert="horz" wrap="square" lIns="0" tIns="0" rIns="0" bIns="0" rtlCol="0" anchor="ctr">
            <a:spAutoFit/>
          </a:bodyPr>
          <a:lstStyle>
            <a:lvl1pPr algn="l">
              <a:defRPr sz="1050">
                <a:solidFill>
                  <a:schemeClr val="bg2"/>
                </a:solidFill>
              </a:defRPr>
            </a:lvl1pPr>
          </a:lstStyle>
          <a:p>
            <a:fld id="{2B1BC68D-7085-461E-8C90-1E57C4339781}" type="slidenum">
              <a:rPr lang="ru-RU" smtClean="0">
                <a:solidFill>
                  <a:srgbClr val="849BB1"/>
                </a:solidFill>
              </a:rPr>
              <a:pPr/>
              <a:t>‹#›</a:t>
            </a:fld>
            <a:endParaRPr lang="ru-RU">
              <a:solidFill>
                <a:srgbClr val="849BB1"/>
              </a:solidFill>
            </a:endParaRPr>
          </a:p>
        </p:txBody>
      </p:sp>
      <p:pic>
        <p:nvPicPr>
          <p:cNvPr id="4" name="Рисунок 3">
            <a:extLst>
              <a:ext uri="{FF2B5EF4-FFF2-40B4-BE49-F238E27FC236}">
                <a16:creationId xmlns="" xmlns:a16="http://schemas.microsoft.com/office/drawing/2014/main" id="{EEB69E0B-C9B2-D7FA-15A6-FCEEDEB08B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8089" y="309126"/>
            <a:ext cx="904999" cy="972369"/>
          </a:xfrm>
          <a:prstGeom prst="rect">
            <a:avLst/>
          </a:prstGeom>
        </p:spPr>
      </p:pic>
    </p:spTree>
    <p:extLst>
      <p:ext uri="{BB962C8B-B14F-4D97-AF65-F5344CB8AC3E}">
        <p14:creationId xmlns:p14="http://schemas.microsoft.com/office/powerpoint/2010/main" val="393529000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3" r:id="rId9"/>
    <p:sldLayoutId id="2147483676" r:id="rId10"/>
    <p:sldLayoutId id="2147483678" r:id="rId11"/>
    <p:sldLayoutId id="2147483680" r:id="rId12"/>
    <p:sldLayoutId id="2147483683" r:id="rId13"/>
  </p:sldLayoutIdLs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F26B43"/>
          </p15:clr>
        </p15:guide>
        <p15:guide id="2" pos="189">
          <p15:clr>
            <a:srgbClr val="F26B43"/>
          </p15:clr>
        </p15:guide>
        <p15:guide id="3" pos="7491">
          <p15:clr>
            <a:srgbClr val="F26B43"/>
          </p15:clr>
        </p15:guide>
        <p15:guide id="4" orient="horz" pos="3997">
          <p15:clr>
            <a:srgbClr val="F26B43"/>
          </p15:clr>
        </p15:guide>
        <p15:guide id="5" orient="horz" pos="845">
          <p15:clr>
            <a:srgbClr val="F26B43"/>
          </p15:clr>
        </p15:guide>
        <p15:guide id="6" orient="horz" pos="958">
          <p15:clr>
            <a:srgbClr val="F26B43"/>
          </p15:clr>
        </p15:guide>
        <p15:guide id="7" orient="horz" pos="3906">
          <p15:clr>
            <a:srgbClr val="F26B43"/>
          </p15:clr>
        </p15:guide>
        <p15:guide id="8" pos="7038">
          <p15:clr>
            <a:srgbClr val="F26B43"/>
          </p15:clr>
        </p15:guide>
        <p15:guide id="9" pos="69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chart" Target="../charts/char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11.jpe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image" Target="../media/image10.png"/><Relationship Id="rId16" Type="http://schemas.openxmlformats.org/officeDocument/2006/relationships/diagramQuickStyle" Target="../diagrams/quickStyle4.xml"/><Relationship Id="rId1" Type="http://schemas.openxmlformats.org/officeDocument/2006/relationships/slideLayout" Target="../slideLayouts/slideLayout23.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11.jpe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11.jpe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jpeg"/><Relationship Id="rId7" Type="http://schemas.openxmlformats.org/officeDocument/2006/relationships/image" Target="../media/image39.jpe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jpeg"/><Relationship Id="rId7" Type="http://schemas.openxmlformats.org/officeDocument/2006/relationships/image" Target="../media/image44.jpe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7.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6.jpe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chart" Target="../charts/char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chart" Target="../charts/char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9.jpg"/><Relationship Id="rId7" Type="http://schemas.openxmlformats.org/officeDocument/2006/relationships/diagramColors" Target="../diagrams/colors5.xml"/><Relationship Id="rId2" Type="http://schemas.openxmlformats.org/officeDocument/2006/relationships/image" Target="../media/image10.png"/><Relationship Id="rId1" Type="http://schemas.openxmlformats.org/officeDocument/2006/relationships/slideLayout" Target="../slideLayouts/slideLayout22.xml"/><Relationship Id="rId6" Type="http://schemas.openxmlformats.org/officeDocument/2006/relationships/diagramQuickStyle" Target="../diagrams/quickStyle5.xml"/><Relationship Id="rId11" Type="http://schemas.openxmlformats.org/officeDocument/2006/relationships/image" Target="../media/image11.jpeg"/><Relationship Id="rId5" Type="http://schemas.openxmlformats.org/officeDocument/2006/relationships/diagramLayout" Target="../diagrams/layout5.xml"/><Relationship Id="rId10" Type="http://schemas.openxmlformats.org/officeDocument/2006/relationships/image" Target="../media/image68.png"/><Relationship Id="rId4" Type="http://schemas.openxmlformats.org/officeDocument/2006/relationships/diagramData" Target="../diagrams/data5.xml"/><Relationship Id="rId9" Type="http://schemas.openxmlformats.org/officeDocument/2006/relationships/image" Target="../media/image67.jp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chart" Target="../charts/chart21.xml"/></Relationships>
</file>

<file path=ppt/slides/_rels/slide3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11.jpeg"/><Relationship Id="rId5" Type="http://schemas.openxmlformats.org/officeDocument/2006/relationships/chart" Target="../charts/chart24.xml"/><Relationship Id="rId4" Type="http://schemas.openxmlformats.org/officeDocument/2006/relationships/chart" Target="../charts/chart2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4.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chart" Target="../charts/chart25.xml"/></Relationships>
</file>

<file path=ppt/slides/_rels/slide4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10.png"/><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1.jpeg"/><Relationship Id="rId7" Type="http://schemas.openxmlformats.org/officeDocument/2006/relationships/image" Target="../media/image80.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chart" Target="../charts/chart5.xml"/><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3.xml"/><Relationship Id="rId5" Type="http://schemas.openxmlformats.org/officeDocument/2006/relationships/chart" Target="../charts/chart9.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419886" cy="6986186"/>
          </a:xfrm>
          <a:prstGeom prst="rect">
            <a:avLst/>
          </a:prstGeom>
        </p:spPr>
      </p:pic>
      <p:pic>
        <p:nvPicPr>
          <p:cNvPr id="7" name="Рисунок 6">
            <a:extLst>
              <a:ext uri="{FF2B5EF4-FFF2-40B4-BE49-F238E27FC236}">
                <a16:creationId xmlns="" xmlns:a16="http://schemas.microsoft.com/office/drawing/2014/main" id="{C3171310-2739-CE9B-D271-27AB2A4A6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37637"/>
            <a:ext cx="2887202" cy="1279588"/>
          </a:xfrm>
          <a:prstGeom prst="rect">
            <a:avLst/>
          </a:prstGeom>
        </p:spPr>
      </p:pic>
      <p:sp>
        <p:nvSpPr>
          <p:cNvPr id="10" name="Rectangle: Rounded Corners 6">
            <a:extLst>
              <a:ext uri="{FF2B5EF4-FFF2-40B4-BE49-F238E27FC236}">
                <a16:creationId xmlns="" xmlns:a16="http://schemas.microsoft.com/office/drawing/2014/main" id="{BFCF4DA8-47F2-5055-E0A5-E2ECE86D12D3}"/>
              </a:ext>
            </a:extLst>
          </p:cNvPr>
          <p:cNvSpPr/>
          <p:nvPr/>
        </p:nvSpPr>
        <p:spPr>
          <a:xfrm>
            <a:off x="5927904" y="1803163"/>
            <a:ext cx="6812820" cy="3230310"/>
          </a:xfrm>
          <a:prstGeom prst="roundRect">
            <a:avLst>
              <a:gd name="adj" fmla="val 50000"/>
            </a:avLst>
          </a:prstGeom>
          <a:solidFill>
            <a:srgbClr val="7030A0"/>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Rounded Corners 6">
            <a:extLst>
              <a:ext uri="{FF2B5EF4-FFF2-40B4-BE49-F238E27FC236}">
                <a16:creationId xmlns="" xmlns:a16="http://schemas.microsoft.com/office/drawing/2014/main" id="{FDD6D542-C367-4B2C-8821-B664432D591C}"/>
              </a:ext>
            </a:extLst>
          </p:cNvPr>
          <p:cNvSpPr/>
          <p:nvPr/>
        </p:nvSpPr>
        <p:spPr>
          <a:xfrm>
            <a:off x="6061598" y="1897166"/>
            <a:ext cx="6545433" cy="3008120"/>
          </a:xfrm>
          <a:prstGeom prst="roundRect">
            <a:avLst>
              <a:gd name="adj" fmla="val 50000"/>
            </a:avLst>
          </a:prstGeom>
          <a:solidFill>
            <a:schemeClr val="accent1">
              <a:lumMod val="40000"/>
              <a:lumOff val="60000"/>
            </a:schemeClr>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Текст 1">
            <a:extLst>
              <a:ext uri="{FF2B5EF4-FFF2-40B4-BE49-F238E27FC236}">
                <a16:creationId xmlns="" xmlns:a16="http://schemas.microsoft.com/office/drawing/2014/main" id="{57C81B82-711E-4C7F-A4E5-4B7E06C6652B}"/>
              </a:ext>
            </a:extLst>
          </p:cNvPr>
          <p:cNvSpPr>
            <a:spLocks noGrp="1"/>
          </p:cNvSpPr>
          <p:nvPr>
            <p:ph type="body" sz="quarter" idx="11"/>
          </p:nvPr>
        </p:nvSpPr>
        <p:spPr>
          <a:xfrm>
            <a:off x="6341765" y="2294933"/>
            <a:ext cx="5608102" cy="2246769"/>
          </a:xfrm>
        </p:spPr>
        <p:txBody>
          <a:bodyPr/>
          <a:lstStyle/>
          <a:p>
            <a:pPr algn="ctr"/>
            <a:r>
              <a:rPr lang="ru-RU" sz="2800" b="1" dirty="0" smtClean="0">
                <a:latin typeface="PT Astra Serif" pitchFamily="18" charset="-52"/>
                <a:ea typeface="PT Astra Serif" pitchFamily="18" charset="-52"/>
              </a:rPr>
              <a:t>Результаты деятельности Министерства труда, социального развития и занятости населения Республики Алтай </a:t>
            </a:r>
          </a:p>
          <a:p>
            <a:pPr algn="ctr"/>
            <a:r>
              <a:rPr lang="ru-RU" sz="2800" b="1" dirty="0" smtClean="0">
                <a:latin typeface="PT Astra Serif" pitchFamily="18" charset="-52"/>
                <a:ea typeface="PT Astra Serif" pitchFamily="18" charset="-52"/>
              </a:rPr>
              <a:t>за 2025 год</a:t>
            </a:r>
            <a:endParaRPr lang="ru-RU" sz="2800" b="1" dirty="0">
              <a:latin typeface="PT Astra Serif" pitchFamily="18" charset="-52"/>
              <a:ea typeface="PT Astra Serif" pitchFamily="18" charset="-52"/>
            </a:endParaRPr>
          </a:p>
        </p:txBody>
      </p:sp>
    </p:spTree>
    <p:extLst>
      <p:ext uri="{BB962C8B-B14F-4D97-AF65-F5344CB8AC3E}">
        <p14:creationId xmlns:p14="http://schemas.microsoft.com/office/powerpoint/2010/main" val="4143930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5" y="177033"/>
            <a:ext cx="8831179" cy="645124"/>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solidFill>
                  <a:srgbClr val="7030A0"/>
                </a:solidFill>
                <a:latin typeface="Times New Roman" pitchFamily="18" charset="0"/>
                <a:ea typeface="PT Astra Serif" pitchFamily="18" charset="-52"/>
                <a:cs typeface="Times New Roman" pitchFamily="18" charset="0"/>
              </a:rPr>
              <a:t>Критерии </a:t>
            </a:r>
            <a:r>
              <a:rPr lang="ru-RU" sz="2800" b="1" dirty="0">
                <a:solidFill>
                  <a:srgbClr val="7030A0"/>
                </a:solidFill>
                <a:latin typeface="Times New Roman" pitchFamily="18" charset="0"/>
                <a:ea typeface="PT Astra Serif" pitchFamily="18" charset="-52"/>
                <a:cs typeface="Times New Roman" pitchFamily="18" charset="0"/>
              </a:rPr>
              <a:t>оценки эффективности деятельности субъектов системы профилактики</a:t>
            </a:r>
            <a:endParaRPr lang="ru-RU" sz="2800" b="1" dirty="0">
              <a:solidFill>
                <a:srgbClr val="7030A0"/>
              </a:solidFill>
              <a:latin typeface="Montserrat"/>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1756041773"/>
              </p:ext>
            </p:extLst>
          </p:nvPr>
        </p:nvGraphicFramePr>
        <p:xfrm>
          <a:off x="1864893" y="1254958"/>
          <a:ext cx="8831181" cy="4516763"/>
        </p:xfrm>
        <a:graphic>
          <a:graphicData uri="http://schemas.openxmlformats.org/drawingml/2006/table">
            <a:tbl>
              <a:tblPr firstRow="1" bandRow="1">
                <a:tableStyleId>{5C22544A-7EE6-4342-B048-85BDC9FD1C3A}</a:tableStyleId>
              </a:tblPr>
              <a:tblGrid>
                <a:gridCol w="372445"/>
                <a:gridCol w="4654704"/>
                <a:gridCol w="1563118"/>
                <a:gridCol w="1105278"/>
                <a:gridCol w="1135636"/>
              </a:tblGrid>
              <a:tr h="504869">
                <a:tc rowSpan="2">
                  <a:txBody>
                    <a:bodyPr/>
                    <a:lstStyle/>
                    <a:p>
                      <a:pPr algn="ctr"/>
                      <a:endParaRPr lang="ru-RU" sz="1100" dirty="0" smtClean="0"/>
                    </a:p>
                    <a:p>
                      <a:pPr algn="ctr"/>
                      <a:r>
                        <a:rPr lang="ru-RU" sz="1100" dirty="0" smtClean="0"/>
                        <a:t>№ </a:t>
                      </a:r>
                      <a:r>
                        <a:rPr lang="ru-RU" sz="1100" dirty="0" err="1" smtClean="0"/>
                        <a:t>п</a:t>
                      </a:r>
                      <a:r>
                        <a:rPr lang="ru-RU" sz="1100" dirty="0" smtClean="0"/>
                        <a:t>/</a:t>
                      </a:r>
                      <a:r>
                        <a:rPr lang="ru-RU" sz="1100" dirty="0" err="1" smtClean="0"/>
                        <a:t>п</a:t>
                      </a:r>
                      <a:endParaRPr lang="ru-RU" sz="1100" dirty="0"/>
                    </a:p>
                  </a:txBody>
                  <a:tcPr/>
                </a:tc>
                <a:tc rowSpan="2">
                  <a:txBody>
                    <a:bodyPr/>
                    <a:lstStyle/>
                    <a:p>
                      <a:pPr algn="ctr"/>
                      <a:endParaRPr lang="ru-RU" sz="1100" dirty="0" smtClean="0"/>
                    </a:p>
                    <a:p>
                      <a:pPr algn="ctr"/>
                      <a:endParaRPr lang="ru-RU" sz="1100" dirty="0" smtClean="0"/>
                    </a:p>
                    <a:p>
                      <a:pPr algn="ctr"/>
                      <a:r>
                        <a:rPr lang="ru-RU" sz="1400" dirty="0" smtClean="0"/>
                        <a:t>Наименование показателя (индикатора)</a:t>
                      </a:r>
                      <a:endParaRPr lang="ru-RU" sz="1400" dirty="0"/>
                    </a:p>
                  </a:txBody>
                  <a:tcPr/>
                </a:tc>
                <a:tc gridSpan="3">
                  <a:txBody>
                    <a:bodyPr/>
                    <a:lstStyle/>
                    <a:p>
                      <a:pPr algn="ctr"/>
                      <a:endParaRPr lang="ru-RU" sz="1200" dirty="0" smtClean="0"/>
                    </a:p>
                    <a:p>
                      <a:pPr algn="ctr"/>
                      <a:r>
                        <a:rPr lang="ru-RU" sz="1400" dirty="0" smtClean="0"/>
                        <a:t>Значения показателя</a:t>
                      </a:r>
                      <a:endParaRPr lang="ru-RU" sz="1400" dirty="0"/>
                    </a:p>
                  </a:txBody>
                  <a:tcPr/>
                </a:tc>
                <a:tc hMerge="1">
                  <a:txBody>
                    <a:bodyPr/>
                    <a:lstStyle/>
                    <a:p>
                      <a:endParaRPr lang="ru-RU" dirty="0"/>
                    </a:p>
                  </a:txBody>
                  <a:tcPr/>
                </a:tc>
                <a:tc hMerge="1">
                  <a:txBody>
                    <a:bodyPr/>
                    <a:lstStyle/>
                    <a:p>
                      <a:endParaRPr lang="ru-RU" dirty="0"/>
                    </a:p>
                  </a:txBody>
                  <a:tcPr/>
                </a:tc>
              </a:tr>
              <a:tr h="580945">
                <a:tc vMerge="1">
                  <a:txBody>
                    <a:bodyPr/>
                    <a:lstStyle/>
                    <a:p>
                      <a:endParaRPr lang="ru-RU" dirty="0"/>
                    </a:p>
                  </a:txBody>
                  <a:tcPr/>
                </a:tc>
                <a:tc vMerge="1">
                  <a:txBody>
                    <a:bodyPr/>
                    <a:lstStyle/>
                    <a:p>
                      <a:endParaRPr lang="ru-RU" dirty="0"/>
                    </a:p>
                  </a:txBody>
                  <a:tcPr/>
                </a:tc>
                <a:tc>
                  <a:txBody>
                    <a:bodyPr/>
                    <a:lstStyle/>
                    <a:p>
                      <a:pPr algn="ctr"/>
                      <a:r>
                        <a:rPr lang="ru-RU" sz="1200" b="1" dirty="0" smtClean="0"/>
                        <a:t>План </a:t>
                      </a:r>
                    </a:p>
                    <a:p>
                      <a:pPr algn="ctr"/>
                      <a:r>
                        <a:rPr lang="ru-RU" sz="1200" b="1" dirty="0" smtClean="0"/>
                        <a:t>2025 год</a:t>
                      </a:r>
                      <a:endParaRPr lang="ru-RU" sz="1200" b="1" dirty="0"/>
                    </a:p>
                  </a:txBody>
                  <a:tcPr/>
                </a:tc>
                <a:tc>
                  <a:txBody>
                    <a:bodyPr/>
                    <a:lstStyle/>
                    <a:p>
                      <a:pPr algn="ctr"/>
                      <a:r>
                        <a:rPr lang="ru-RU" sz="1200" b="1" dirty="0" smtClean="0"/>
                        <a:t>Факт на 01.10.2025 года</a:t>
                      </a:r>
                      <a:endParaRPr lang="ru-RU" sz="1200" b="1" dirty="0"/>
                    </a:p>
                  </a:txBody>
                  <a:tcPr/>
                </a:tc>
                <a:tc>
                  <a:txBody>
                    <a:bodyPr/>
                    <a:lstStyle/>
                    <a:p>
                      <a:pPr algn="ctr"/>
                      <a:r>
                        <a:rPr lang="ru-RU" sz="1200" b="1" dirty="0" smtClean="0"/>
                        <a:t>План </a:t>
                      </a:r>
                    </a:p>
                    <a:p>
                      <a:pPr algn="ctr"/>
                      <a:r>
                        <a:rPr lang="ru-RU" sz="1200" b="1" dirty="0" smtClean="0"/>
                        <a:t>2026 год</a:t>
                      </a:r>
                      <a:endParaRPr lang="ru-RU" sz="1200" b="1" dirty="0"/>
                    </a:p>
                  </a:txBody>
                  <a:tcPr/>
                </a:tc>
              </a:tr>
              <a:tr h="809173">
                <a:tc>
                  <a:txBody>
                    <a:bodyPr/>
                    <a:lstStyle/>
                    <a:p>
                      <a:pPr algn="ctr"/>
                      <a:r>
                        <a:rPr lang="ru-RU" sz="1200" b="1" dirty="0" smtClean="0"/>
                        <a:t>1. </a:t>
                      </a:r>
                      <a:endParaRPr lang="ru-RU" sz="1200" b="1" dirty="0"/>
                    </a:p>
                  </a:txBody>
                  <a:tcPr/>
                </a:tc>
                <a:tc>
                  <a:txBody>
                    <a:bodyPr/>
                    <a:lstStyle/>
                    <a:p>
                      <a:r>
                        <a:rPr lang="ru-RU" sz="1200" b="1" dirty="0" smtClean="0"/>
                        <a:t>Численность детей, находящихся в организациях для детей-сирот и детей, оставшихся без попечения родителей, более 1 года, помещенных</a:t>
                      </a:r>
                      <a:r>
                        <a:rPr lang="ru-RU" sz="1200" b="1" baseline="0" dirty="0" smtClean="0"/>
                        <a:t> в указанные организации по заявлению родителей</a:t>
                      </a:r>
                      <a:endParaRPr lang="ru-RU" sz="1200" b="1" dirty="0"/>
                    </a:p>
                  </a:txBody>
                  <a:tcPr/>
                </a:tc>
                <a:tc>
                  <a:txBody>
                    <a:bodyPr/>
                    <a:lstStyle/>
                    <a:p>
                      <a:pPr algn="ctr"/>
                      <a:r>
                        <a:rPr lang="ru-RU" sz="1600" b="1" dirty="0" smtClean="0"/>
                        <a:t>0</a:t>
                      </a:r>
                      <a:endParaRPr lang="ru-RU" sz="1600" b="1" dirty="0"/>
                    </a:p>
                  </a:txBody>
                  <a:tcPr anchor="ctr"/>
                </a:tc>
                <a:tc>
                  <a:txBody>
                    <a:bodyPr/>
                    <a:lstStyle/>
                    <a:p>
                      <a:pPr algn="ctr"/>
                      <a:r>
                        <a:rPr lang="ru-RU" sz="1600" b="1" dirty="0" smtClean="0">
                          <a:solidFill>
                            <a:srgbClr val="00B050"/>
                          </a:solidFill>
                        </a:rPr>
                        <a:t>0</a:t>
                      </a:r>
                      <a:endParaRPr lang="ru-RU" sz="1600" b="1" dirty="0">
                        <a:solidFill>
                          <a:srgbClr val="00B050"/>
                        </a:solidFill>
                      </a:endParaRPr>
                    </a:p>
                  </a:txBody>
                  <a:tcPr anchor="ctr"/>
                </a:tc>
                <a:tc>
                  <a:txBody>
                    <a:bodyPr/>
                    <a:lstStyle/>
                    <a:p>
                      <a:pPr algn="ctr"/>
                      <a:r>
                        <a:rPr lang="ru-RU" sz="1600" b="1" dirty="0" smtClean="0"/>
                        <a:t>0</a:t>
                      </a:r>
                      <a:endParaRPr lang="ru-RU" sz="1600" b="1" dirty="0"/>
                    </a:p>
                  </a:txBody>
                  <a:tcPr anchor="ctr"/>
                </a:tc>
              </a:tr>
              <a:tr h="580945">
                <a:tc>
                  <a:txBody>
                    <a:bodyPr/>
                    <a:lstStyle/>
                    <a:p>
                      <a:pPr algn="ctr"/>
                      <a:r>
                        <a:rPr lang="ru-RU" sz="1200" b="1" dirty="0" smtClean="0"/>
                        <a:t>2.</a:t>
                      </a:r>
                      <a:endParaRPr lang="ru-RU" sz="1200" b="1" dirty="0"/>
                    </a:p>
                  </a:txBody>
                  <a:tcPr/>
                </a:tc>
                <a:tc>
                  <a:txBody>
                    <a:bodyPr/>
                    <a:lstStyle/>
                    <a:p>
                      <a:r>
                        <a:rPr lang="ru-RU" sz="1200" b="1" dirty="0" smtClean="0"/>
                        <a:t>Доля детей-сирот</a:t>
                      </a:r>
                      <a:r>
                        <a:rPr lang="ru-RU" sz="1200" b="1" baseline="0" dirty="0" smtClean="0"/>
                        <a:t> и детей, оставшихся без попечения родителей, от общей численности детского населения, проживающего на территории Республики Алтай</a:t>
                      </a:r>
                      <a:endParaRPr lang="ru-RU" sz="1200" b="1" dirty="0"/>
                    </a:p>
                  </a:txBody>
                  <a:tcPr/>
                </a:tc>
                <a:tc>
                  <a:txBody>
                    <a:bodyPr/>
                    <a:lstStyle/>
                    <a:p>
                      <a:pPr algn="ctr"/>
                      <a:r>
                        <a:rPr lang="ru-RU" sz="1600" b="1" dirty="0" smtClean="0"/>
                        <a:t>1,7%</a:t>
                      </a:r>
                      <a:endParaRPr lang="ru-RU" sz="1600" b="1" dirty="0"/>
                    </a:p>
                  </a:txBody>
                  <a:tcPr anchor="ctr"/>
                </a:tc>
                <a:tc>
                  <a:txBody>
                    <a:bodyPr/>
                    <a:lstStyle/>
                    <a:p>
                      <a:pPr algn="ctr"/>
                      <a:r>
                        <a:rPr lang="ru-RU" sz="1600" b="1" dirty="0" smtClean="0">
                          <a:solidFill>
                            <a:srgbClr val="FF0000"/>
                          </a:solidFill>
                        </a:rPr>
                        <a:t>1,75%</a:t>
                      </a:r>
                      <a:endParaRPr lang="ru-RU" sz="1600" b="1" dirty="0">
                        <a:solidFill>
                          <a:srgbClr val="FF0000"/>
                        </a:solidFill>
                      </a:endParaRPr>
                    </a:p>
                  </a:txBody>
                  <a:tcPr anchor="ctr"/>
                </a:tc>
                <a:tc>
                  <a:txBody>
                    <a:bodyPr/>
                    <a:lstStyle/>
                    <a:p>
                      <a:pPr algn="ctr"/>
                      <a:r>
                        <a:rPr lang="ru-RU" sz="1600" b="1" dirty="0" smtClean="0"/>
                        <a:t>1,6%</a:t>
                      </a:r>
                      <a:endParaRPr lang="ru-RU" sz="1600" b="1" dirty="0"/>
                    </a:p>
                  </a:txBody>
                  <a:tcPr anchor="ctr"/>
                </a:tc>
              </a:tr>
              <a:tr h="809173">
                <a:tc>
                  <a:txBody>
                    <a:bodyPr/>
                    <a:lstStyle/>
                    <a:p>
                      <a:pPr algn="ctr"/>
                      <a:r>
                        <a:rPr lang="ru-RU" sz="1200" b="1" dirty="0" smtClean="0"/>
                        <a:t>3.</a:t>
                      </a:r>
                      <a:endParaRPr lang="ru-RU" sz="1200" b="1" dirty="0"/>
                    </a:p>
                  </a:txBody>
                  <a:tcPr/>
                </a:tc>
                <a:tc>
                  <a:txBody>
                    <a:bodyPr/>
                    <a:lstStyle/>
                    <a:p>
                      <a:r>
                        <a:rPr lang="ru-RU" sz="1200" b="1" dirty="0" smtClean="0"/>
                        <a:t>Доля детей-сирот и детей, оставшихся без попечения</a:t>
                      </a:r>
                      <a:r>
                        <a:rPr lang="ru-RU" sz="1200" b="1" baseline="0" dirty="0" smtClean="0"/>
                        <a:t> родителей, воспитывающихся в замещающих семьях, от общего количества детей-сирот и детей, оставшихся без попечения родителей (процентов)</a:t>
                      </a:r>
                      <a:endParaRPr lang="ru-RU" sz="1200" b="1" dirty="0"/>
                    </a:p>
                  </a:txBody>
                  <a:tcPr/>
                </a:tc>
                <a:tc>
                  <a:txBody>
                    <a:bodyPr/>
                    <a:lstStyle/>
                    <a:p>
                      <a:pPr algn="ctr"/>
                      <a:endParaRPr lang="ru-RU" sz="1600" b="1" dirty="0" smtClean="0"/>
                    </a:p>
                    <a:p>
                      <a:pPr algn="ctr"/>
                      <a:r>
                        <a:rPr lang="ru-RU" sz="1600" b="1" dirty="0" smtClean="0"/>
                        <a:t>79,2%</a:t>
                      </a:r>
                    </a:p>
                    <a:p>
                      <a:pPr algn="ctr"/>
                      <a:endParaRPr lang="ru-RU" sz="1600" b="1" dirty="0" smtClean="0"/>
                    </a:p>
                  </a:txBody>
                  <a:tcPr anchor="ctr"/>
                </a:tc>
                <a:tc>
                  <a:txBody>
                    <a:bodyPr/>
                    <a:lstStyle/>
                    <a:p>
                      <a:pPr algn="ctr"/>
                      <a:r>
                        <a:rPr lang="ru-RU" sz="1600" b="1" dirty="0" smtClean="0">
                          <a:solidFill>
                            <a:srgbClr val="FF0000"/>
                          </a:solidFill>
                        </a:rPr>
                        <a:t>79,0%</a:t>
                      </a:r>
                      <a:endParaRPr lang="ru-RU" sz="1600" b="1" dirty="0">
                        <a:solidFill>
                          <a:srgbClr val="FF0000"/>
                        </a:solidFill>
                      </a:endParaRPr>
                    </a:p>
                  </a:txBody>
                  <a:tcPr anchor="ctr"/>
                </a:tc>
                <a:tc>
                  <a:txBody>
                    <a:bodyPr/>
                    <a:lstStyle/>
                    <a:p>
                      <a:pPr algn="ctr"/>
                      <a:r>
                        <a:rPr lang="ru-RU" sz="1600" b="1" dirty="0" smtClean="0"/>
                        <a:t>79,6%</a:t>
                      </a:r>
                      <a:endParaRPr lang="ru-RU" sz="1600" b="1" dirty="0"/>
                    </a:p>
                  </a:txBody>
                  <a:tcPr anchor="ctr"/>
                </a:tc>
              </a:tr>
              <a:tr h="504869">
                <a:tc>
                  <a:txBody>
                    <a:bodyPr/>
                    <a:lstStyle/>
                    <a:p>
                      <a:pPr algn="ctr"/>
                      <a:r>
                        <a:rPr lang="ru-RU" sz="1200" b="1" dirty="0" smtClean="0"/>
                        <a:t>4.</a:t>
                      </a:r>
                      <a:endParaRPr lang="ru-RU" sz="1200" b="1" dirty="0"/>
                    </a:p>
                  </a:txBody>
                  <a:tcPr/>
                </a:tc>
                <a:tc>
                  <a:txBody>
                    <a:bodyPr/>
                    <a:lstStyle/>
                    <a:p>
                      <a:r>
                        <a:rPr lang="ru-RU" sz="1200" b="1" dirty="0" smtClean="0"/>
                        <a:t>Численность родителей, восстановленных в родительских правах</a:t>
                      </a:r>
                      <a:endParaRPr lang="ru-RU" sz="1200" b="1" dirty="0"/>
                    </a:p>
                  </a:txBody>
                  <a:tcPr/>
                </a:tc>
                <a:tc>
                  <a:txBody>
                    <a:bodyPr/>
                    <a:lstStyle/>
                    <a:p>
                      <a:pPr algn="ctr"/>
                      <a:r>
                        <a:rPr lang="ru-RU" sz="1600" b="1" dirty="0" smtClean="0"/>
                        <a:t>7</a:t>
                      </a:r>
                      <a:endParaRPr lang="ru-RU" sz="1600" b="1" dirty="0"/>
                    </a:p>
                  </a:txBody>
                  <a:tcPr anchor="ctr"/>
                </a:tc>
                <a:tc>
                  <a:txBody>
                    <a:bodyPr/>
                    <a:lstStyle/>
                    <a:p>
                      <a:pPr algn="ctr"/>
                      <a:r>
                        <a:rPr lang="ru-RU" sz="1600" b="1" dirty="0" smtClean="0">
                          <a:solidFill>
                            <a:srgbClr val="FF0000"/>
                          </a:solidFill>
                        </a:rPr>
                        <a:t>0</a:t>
                      </a:r>
                      <a:endParaRPr lang="ru-RU" sz="1600" b="1" dirty="0">
                        <a:solidFill>
                          <a:srgbClr val="FF0000"/>
                        </a:solidFill>
                      </a:endParaRPr>
                    </a:p>
                  </a:txBody>
                  <a:tcPr anchor="ctr"/>
                </a:tc>
                <a:tc>
                  <a:txBody>
                    <a:bodyPr/>
                    <a:lstStyle/>
                    <a:p>
                      <a:pPr algn="ctr"/>
                      <a:r>
                        <a:rPr lang="ru-RU" sz="1600" b="1" dirty="0" smtClean="0"/>
                        <a:t>9</a:t>
                      </a:r>
                      <a:endParaRPr lang="ru-RU" sz="1600" b="1" dirty="0"/>
                    </a:p>
                  </a:txBody>
                  <a:tcPr anchor="ctr"/>
                </a:tc>
              </a:tr>
              <a:tr h="580945">
                <a:tc>
                  <a:txBody>
                    <a:bodyPr/>
                    <a:lstStyle/>
                    <a:p>
                      <a:pPr algn="ctr"/>
                      <a:r>
                        <a:rPr lang="ru-RU" sz="1200" b="1" dirty="0" smtClean="0"/>
                        <a:t>5.</a:t>
                      </a:r>
                      <a:endParaRPr lang="ru-RU" sz="1200" b="1" dirty="0"/>
                    </a:p>
                  </a:txBody>
                  <a:tcPr/>
                </a:tc>
                <a:tc>
                  <a:txBody>
                    <a:bodyPr/>
                    <a:lstStyle/>
                    <a:p>
                      <a:r>
                        <a:rPr lang="ru-RU" sz="1200" b="1" dirty="0" smtClean="0"/>
                        <a:t>Численность родителей, в отношении которых отменено ограничение родительских прав</a:t>
                      </a:r>
                      <a:endParaRPr lang="ru-RU" sz="1200" b="1" dirty="0"/>
                    </a:p>
                  </a:txBody>
                  <a:tcPr/>
                </a:tc>
                <a:tc>
                  <a:txBody>
                    <a:bodyPr/>
                    <a:lstStyle/>
                    <a:p>
                      <a:pPr algn="ctr"/>
                      <a:r>
                        <a:rPr lang="ru-RU" sz="1600" b="1" dirty="0" smtClean="0"/>
                        <a:t>9</a:t>
                      </a:r>
                      <a:endParaRPr lang="ru-RU" sz="1600" b="1" dirty="0"/>
                    </a:p>
                  </a:txBody>
                  <a:tcPr anchor="ctr"/>
                </a:tc>
                <a:tc>
                  <a:txBody>
                    <a:bodyPr/>
                    <a:lstStyle/>
                    <a:p>
                      <a:pPr algn="ctr"/>
                      <a:r>
                        <a:rPr lang="ru-RU" sz="1600" b="1" dirty="0" smtClean="0">
                          <a:solidFill>
                            <a:srgbClr val="00B050"/>
                          </a:solidFill>
                        </a:rPr>
                        <a:t>12</a:t>
                      </a:r>
                      <a:endParaRPr lang="ru-RU" sz="1600" b="1" dirty="0">
                        <a:solidFill>
                          <a:srgbClr val="00B050"/>
                        </a:solidFill>
                      </a:endParaRPr>
                    </a:p>
                  </a:txBody>
                  <a:tcPr anchor="ctr"/>
                </a:tc>
                <a:tc>
                  <a:txBody>
                    <a:bodyPr/>
                    <a:lstStyle/>
                    <a:p>
                      <a:pPr algn="ctr"/>
                      <a:r>
                        <a:rPr lang="ru-RU" sz="1600" b="1" dirty="0" smtClean="0"/>
                        <a:t>10</a:t>
                      </a:r>
                      <a:endParaRPr lang="ru-RU" sz="1600" b="1" dirty="0"/>
                    </a:p>
                  </a:txBody>
                  <a:tcPr anchor="ctr"/>
                </a:tc>
              </a:tr>
            </a:tbl>
          </a:graphicData>
        </a:graphic>
      </p:graphicFrame>
      <p:sp>
        <p:nvSpPr>
          <p:cNvPr id="13" name="Номер слайда 1"/>
          <p:cNvSpPr>
            <a:spLocks noGrp="1"/>
          </p:cNvSpPr>
          <p:nvPr>
            <p:ph type="sldNum" sz="quarter" idx="12"/>
          </p:nvPr>
        </p:nvSpPr>
        <p:spPr>
          <a:xfrm>
            <a:off x="8610600" y="6385024"/>
            <a:ext cx="2743200" cy="307777"/>
          </a:xfrm>
        </p:spPr>
        <p:txBody>
          <a:bodyPr/>
          <a:lstStyle/>
          <a:p>
            <a:pPr algn="r"/>
            <a:fld id="{ED80958F-062F-4223-9EB6-1AB4DB863CFC}" type="slidenum">
              <a:rPr lang="ru-RU" sz="2000" b="1" smtClean="0">
                <a:solidFill>
                  <a:srgbClr val="0070C0"/>
                </a:solidFill>
                <a:latin typeface="Times New Roman" pitchFamily="18" charset="0"/>
                <a:cs typeface="Times New Roman" pitchFamily="18" charset="0"/>
              </a:rPr>
              <a:pPr algn="r"/>
              <a:t>10</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735177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2" name="Заголовок 3">
            <a:extLst>
              <a:ext uri="{FF2B5EF4-FFF2-40B4-BE49-F238E27FC236}">
                <a16:creationId xmlns:a16="http://schemas.microsoft.com/office/drawing/2014/main" xmlns="" id="{6B93B41A-8787-4E66-82AD-841CDE0D5D6F}"/>
              </a:ext>
            </a:extLst>
          </p:cNvPr>
          <p:cNvSpPr txBox="1">
            <a:spLocks/>
          </p:cNvSpPr>
          <p:nvPr/>
        </p:nvSpPr>
        <p:spPr>
          <a:xfrm>
            <a:off x="1864896" y="87185"/>
            <a:ext cx="8831178" cy="5539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000" b="1" dirty="0" smtClean="0">
                <a:solidFill>
                  <a:schemeClr val="accent1"/>
                </a:solidFill>
                <a:latin typeface="Times New Roman" pitchFamily="18" charset="0"/>
                <a:cs typeface="Times New Roman" pitchFamily="18" charset="0"/>
              </a:rPr>
              <a:t>Численность детей – сирот, оставшихся без попечения родителей и численность детей – сирот, обеспеченных жилыми помещениями</a:t>
            </a:r>
            <a:endParaRPr lang="ru-RU" sz="2000" b="1" dirty="0">
              <a:solidFill>
                <a:schemeClr val="accent1"/>
              </a:solidFill>
              <a:latin typeface="Times New Roman" pitchFamily="18" charset="0"/>
              <a:cs typeface="Times New Roman" pitchFamily="18" charset="0"/>
            </a:endParaRPr>
          </a:p>
        </p:txBody>
      </p:sp>
      <p:graphicFrame>
        <p:nvGraphicFramePr>
          <p:cNvPr id="15" name="Диаграмма 14"/>
          <p:cNvGraphicFramePr/>
          <p:nvPr>
            <p:extLst>
              <p:ext uri="{D42A27DB-BD31-4B8C-83A1-F6EECF244321}">
                <p14:modId xmlns:p14="http://schemas.microsoft.com/office/powerpoint/2010/main" val="2533313432"/>
              </p:ext>
            </p:extLst>
          </p:nvPr>
        </p:nvGraphicFramePr>
        <p:xfrm>
          <a:off x="2033337" y="1122779"/>
          <a:ext cx="8566484" cy="5133641"/>
        </p:xfrm>
        <a:graphic>
          <a:graphicData uri="http://schemas.openxmlformats.org/drawingml/2006/chart">
            <c:chart xmlns:c="http://schemas.openxmlformats.org/drawingml/2006/chart" xmlns:r="http://schemas.openxmlformats.org/officeDocument/2006/relationships" r:id="rId4"/>
          </a:graphicData>
        </a:graphic>
      </p:graphicFrame>
      <p:sp>
        <p:nvSpPr>
          <p:cNvPr id="11" name="Номер слайда 1"/>
          <p:cNvSpPr>
            <a:spLocks noGrp="1"/>
          </p:cNvSpPr>
          <p:nvPr>
            <p:ph type="sldNum" sz="quarter" idx="12"/>
          </p:nvPr>
        </p:nvSpPr>
        <p:spPr>
          <a:xfrm>
            <a:off x="8610600" y="6385024"/>
            <a:ext cx="2743200" cy="307777"/>
          </a:xfrm>
        </p:spPr>
        <p:txBody>
          <a:bodyPr/>
          <a:lstStyle/>
          <a:p>
            <a:pPr algn="r"/>
            <a:fld id="{ED80958F-062F-4223-9EB6-1AB4DB863CFC}" type="slidenum">
              <a:rPr lang="ru-RU" sz="2000" b="1" smtClean="0">
                <a:solidFill>
                  <a:srgbClr val="0070C0"/>
                </a:solidFill>
                <a:latin typeface="Times New Roman" pitchFamily="18" charset="0"/>
                <a:cs typeface="Times New Roman" pitchFamily="18" charset="0"/>
              </a:rPr>
              <a:pPr algn="r"/>
              <a:t>11</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735177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4" y="28645"/>
            <a:ext cx="8831179" cy="6451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solidFill>
                  <a:schemeClr val="accent1"/>
                </a:solidFill>
                <a:latin typeface="Times New Roman" pitchFamily="18" charset="0"/>
                <a:cs typeface="Times New Roman" pitchFamily="18" charset="0"/>
              </a:rPr>
              <a:t>Численность </a:t>
            </a:r>
            <a:r>
              <a:rPr lang="ru-RU" sz="2800" b="1" dirty="0">
                <a:solidFill>
                  <a:schemeClr val="accent1"/>
                </a:solidFill>
                <a:latin typeface="Times New Roman" pitchFamily="18" charset="0"/>
                <a:cs typeface="Times New Roman" pitchFamily="18" charset="0"/>
              </a:rPr>
              <a:t>граждан, имеющих судебные решения</a:t>
            </a:r>
            <a:endParaRPr lang="ru-RU" sz="2800" b="1" dirty="0">
              <a:solidFill>
                <a:srgbClr val="7030A0"/>
              </a:solidFill>
              <a:latin typeface="Times New Roman" pitchFamily="18" charset="0"/>
              <a:cs typeface="Times New Roman" pitchFamily="18" charset="0"/>
            </a:endParaRPr>
          </a:p>
        </p:txBody>
      </p:sp>
      <p:graphicFrame>
        <p:nvGraphicFramePr>
          <p:cNvPr id="7" name="Диаграмма 6"/>
          <p:cNvGraphicFramePr/>
          <p:nvPr>
            <p:extLst>
              <p:ext uri="{D42A27DB-BD31-4B8C-83A1-F6EECF244321}">
                <p14:modId xmlns:p14="http://schemas.microsoft.com/office/powerpoint/2010/main" val="3139797475"/>
              </p:ext>
            </p:extLst>
          </p:nvPr>
        </p:nvGraphicFramePr>
        <p:xfrm>
          <a:off x="2056063" y="1201654"/>
          <a:ext cx="8128000" cy="4166658"/>
        </p:xfrm>
        <a:graphic>
          <a:graphicData uri="http://schemas.openxmlformats.org/drawingml/2006/chart">
            <c:chart xmlns:c="http://schemas.openxmlformats.org/drawingml/2006/chart" xmlns:r="http://schemas.openxmlformats.org/officeDocument/2006/relationships" r:id="rId4"/>
          </a:graphicData>
        </a:graphic>
      </p:graphicFrame>
      <p:sp>
        <p:nvSpPr>
          <p:cNvPr id="12" name="Номер слайда 1"/>
          <p:cNvSpPr>
            <a:spLocks noGrp="1"/>
          </p:cNvSpPr>
          <p:nvPr>
            <p:ph type="sldNum" sz="quarter" idx="12"/>
          </p:nvPr>
        </p:nvSpPr>
        <p:spPr>
          <a:xfrm>
            <a:off x="8610600" y="6385024"/>
            <a:ext cx="2743200" cy="307777"/>
          </a:xfrm>
        </p:spPr>
        <p:txBody>
          <a:bodyPr/>
          <a:lstStyle/>
          <a:p>
            <a:pPr algn="r"/>
            <a:fld id="{ED80958F-062F-4223-9EB6-1AB4DB863CFC}" type="slidenum">
              <a:rPr lang="ru-RU" sz="2000" b="1" smtClean="0">
                <a:solidFill>
                  <a:srgbClr val="0070C0"/>
                </a:solidFill>
                <a:latin typeface="Times New Roman" pitchFamily="18" charset="0"/>
                <a:cs typeface="Times New Roman" pitchFamily="18" charset="0"/>
              </a:rPr>
              <a:pPr algn="r"/>
              <a:t>12</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765098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4" y="28645"/>
            <a:ext cx="8831179" cy="6451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400" b="1" dirty="0" smtClean="0">
                <a:solidFill>
                  <a:schemeClr val="accent1"/>
                </a:solidFill>
                <a:latin typeface="Times New Roman" pitchFamily="18" charset="0"/>
                <a:cs typeface="Times New Roman" pitchFamily="18" charset="0"/>
              </a:rPr>
              <a:t>Специализированный </a:t>
            </a:r>
            <a:r>
              <a:rPr lang="ru-RU" sz="2400" b="1" dirty="0">
                <a:solidFill>
                  <a:schemeClr val="accent1"/>
                </a:solidFill>
                <a:latin typeface="Times New Roman" pitchFamily="18" charset="0"/>
                <a:cs typeface="Times New Roman" pitchFamily="18" charset="0"/>
              </a:rPr>
              <a:t>жилищный фонд для детей – сирот</a:t>
            </a:r>
            <a:endParaRPr lang="ru-RU" sz="2400" b="1" dirty="0">
              <a:solidFill>
                <a:srgbClr val="7030A0"/>
              </a:solidFill>
              <a:latin typeface="Times New Roman" pitchFamily="18" charset="0"/>
              <a:cs typeface="Times New Roman" pitchFamily="18" charset="0"/>
            </a:endParaRPr>
          </a:p>
        </p:txBody>
      </p:sp>
      <p:graphicFrame>
        <p:nvGraphicFramePr>
          <p:cNvPr id="7" name="Диаграмма 6"/>
          <p:cNvGraphicFramePr/>
          <p:nvPr>
            <p:extLst>
              <p:ext uri="{D42A27DB-BD31-4B8C-83A1-F6EECF244321}">
                <p14:modId xmlns:p14="http://schemas.microsoft.com/office/powerpoint/2010/main" val="3209004991"/>
              </p:ext>
            </p:extLst>
          </p:nvPr>
        </p:nvGraphicFramePr>
        <p:xfrm>
          <a:off x="1960478" y="834188"/>
          <a:ext cx="8640010" cy="4748465"/>
        </p:xfrm>
        <a:graphic>
          <a:graphicData uri="http://schemas.openxmlformats.org/drawingml/2006/chart">
            <c:chart xmlns:c="http://schemas.openxmlformats.org/drawingml/2006/chart" xmlns:r="http://schemas.openxmlformats.org/officeDocument/2006/relationships" r:id="rId4"/>
          </a:graphicData>
        </a:graphic>
      </p:graphicFrame>
      <p:sp>
        <p:nvSpPr>
          <p:cNvPr id="12" name="Заголовок 6">
            <a:extLst>
              <a:ext uri="{FF2B5EF4-FFF2-40B4-BE49-F238E27FC236}">
                <a16:creationId xmlns:a16="http://schemas.microsoft.com/office/drawing/2014/main" xmlns="" id="{86C0A4E0-F543-4F09-9ADD-A5D074346B6E}"/>
              </a:ext>
            </a:extLst>
          </p:cNvPr>
          <p:cNvSpPr txBox="1">
            <a:spLocks/>
          </p:cNvSpPr>
          <p:nvPr/>
        </p:nvSpPr>
        <p:spPr>
          <a:xfrm>
            <a:off x="1864895" y="5705979"/>
            <a:ext cx="8831179" cy="6451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400" b="1" dirty="0" smtClean="0">
                <a:solidFill>
                  <a:schemeClr val="accent1"/>
                </a:solidFill>
                <a:latin typeface="Times New Roman" pitchFamily="18" charset="0"/>
                <a:cs typeface="Times New Roman" pitchFamily="18" charset="0"/>
              </a:rPr>
              <a:t>Требует ремонта </a:t>
            </a:r>
            <a:r>
              <a:rPr lang="ru-RU" sz="2400" b="1" dirty="0" smtClean="0">
                <a:solidFill>
                  <a:schemeClr val="accent1"/>
                </a:solidFill>
                <a:latin typeface="Times New Roman" pitchFamily="18" charset="0"/>
                <a:cs typeface="Times New Roman" pitchFamily="18" charset="0"/>
              </a:rPr>
              <a:t>– 21 жилое помещение </a:t>
            </a:r>
            <a:endParaRPr lang="ru-RU" sz="2400" b="1" dirty="0">
              <a:solidFill>
                <a:srgbClr val="7030A0"/>
              </a:solidFill>
              <a:latin typeface="Times New Roman" pitchFamily="18" charset="0"/>
              <a:cs typeface="Times New Roman" pitchFamily="18" charset="0"/>
            </a:endParaRPr>
          </a:p>
        </p:txBody>
      </p:sp>
      <p:sp>
        <p:nvSpPr>
          <p:cNvPr id="13" name="Номер слайда 1"/>
          <p:cNvSpPr>
            <a:spLocks noGrp="1"/>
          </p:cNvSpPr>
          <p:nvPr>
            <p:ph type="sldNum" sz="quarter" idx="12"/>
          </p:nvPr>
        </p:nvSpPr>
        <p:spPr>
          <a:xfrm>
            <a:off x="8610600" y="6385024"/>
            <a:ext cx="2743200" cy="307777"/>
          </a:xfrm>
        </p:spPr>
        <p:txBody>
          <a:bodyPr/>
          <a:lstStyle/>
          <a:p>
            <a:pPr algn="r"/>
            <a:fld id="{ED80958F-062F-4223-9EB6-1AB4DB863CFC}" type="slidenum">
              <a:rPr lang="ru-RU" sz="2000" b="1" smtClean="0">
                <a:solidFill>
                  <a:srgbClr val="0070C0"/>
                </a:solidFill>
                <a:latin typeface="Times New Roman" pitchFamily="18" charset="0"/>
                <a:cs typeface="Times New Roman" pitchFamily="18" charset="0"/>
              </a:rPr>
              <a:pPr algn="r"/>
              <a:t>13</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12061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4" y="28644"/>
            <a:ext cx="8831179" cy="8055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400" b="1" dirty="0" smtClean="0">
                <a:solidFill>
                  <a:schemeClr val="accent1"/>
                </a:solidFill>
                <a:latin typeface="Times New Roman" pitchFamily="18" charset="0"/>
                <a:cs typeface="Times New Roman" pitchFamily="18" charset="0"/>
              </a:rPr>
              <a:t>Сумма </a:t>
            </a:r>
            <a:r>
              <a:rPr lang="ru-RU" sz="2400" b="1" dirty="0">
                <a:solidFill>
                  <a:schemeClr val="accent1"/>
                </a:solidFill>
                <a:latin typeface="Times New Roman" pitchFamily="18" charset="0"/>
                <a:cs typeface="Times New Roman" pitchFamily="18" charset="0"/>
              </a:rPr>
              <a:t>начисленных штрафов за неисполнение судебных актов по предоставлению жилых помещений детям – сиротам</a:t>
            </a:r>
            <a:endParaRPr lang="ru-RU" sz="2400" b="1" dirty="0">
              <a:solidFill>
                <a:srgbClr val="7030A0"/>
              </a:solidFill>
              <a:latin typeface="Times New Roman" pitchFamily="18" charset="0"/>
              <a:cs typeface="Times New Roman" pitchFamily="18" charset="0"/>
            </a:endParaRPr>
          </a:p>
        </p:txBody>
      </p:sp>
      <p:graphicFrame>
        <p:nvGraphicFramePr>
          <p:cNvPr id="7" name="Диаграмма 6"/>
          <p:cNvGraphicFramePr/>
          <p:nvPr>
            <p:extLst>
              <p:ext uri="{D42A27DB-BD31-4B8C-83A1-F6EECF244321}">
                <p14:modId xmlns:p14="http://schemas.microsoft.com/office/powerpoint/2010/main" val="1012001254"/>
              </p:ext>
            </p:extLst>
          </p:nvPr>
        </p:nvGraphicFramePr>
        <p:xfrm>
          <a:off x="2216483" y="1644496"/>
          <a:ext cx="8128000" cy="416665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9083842" y="1275164"/>
            <a:ext cx="1077667" cy="369332"/>
          </a:xfrm>
          <a:prstGeom prst="rect">
            <a:avLst/>
          </a:prstGeom>
          <a:noFill/>
        </p:spPr>
        <p:txBody>
          <a:bodyPr wrap="none" rtlCol="0">
            <a:spAutoFit/>
          </a:bodyPr>
          <a:lstStyle/>
          <a:p>
            <a:r>
              <a:rPr lang="ru-RU" b="1" dirty="0" err="1" smtClean="0">
                <a:latin typeface="Times New Roman" pitchFamily="18" charset="0"/>
                <a:cs typeface="Times New Roman" pitchFamily="18" charset="0"/>
              </a:rPr>
              <a:t>Тыс.руб</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p:txBody>
      </p:sp>
      <p:sp>
        <p:nvSpPr>
          <p:cNvPr id="4" name="Прямоугольник 3"/>
          <p:cNvSpPr/>
          <p:nvPr/>
        </p:nvSpPr>
        <p:spPr>
          <a:xfrm>
            <a:off x="11586800" y="6332257"/>
            <a:ext cx="415498" cy="369332"/>
          </a:xfrm>
          <a:prstGeom prst="rect">
            <a:avLst/>
          </a:prstGeom>
        </p:spPr>
        <p:txBody>
          <a:bodyPr wrap="none">
            <a:spAutoFit/>
          </a:bodyPr>
          <a:lstStyle/>
          <a:p>
            <a:fld id="{ED80958F-062F-4223-9EB6-1AB4DB863CFC}" type="slidenum">
              <a:rPr lang="ru-RU">
                <a:solidFill>
                  <a:srgbClr val="0070C0"/>
                </a:solidFill>
                <a:latin typeface="Times New Roman" pitchFamily="18" charset="0"/>
                <a:cs typeface="Times New Roman" pitchFamily="18" charset="0"/>
              </a:rPr>
              <a:pPr/>
              <a:t>14</a:t>
            </a:fld>
            <a:endParaRPr lang="ru-RU"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536330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027" name="Picture 3" descr="C:\Users\Минтруд РА\Desktop\06-11-2024-1025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816" y="2045368"/>
            <a:ext cx="8397334" cy="40787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06996" y="372523"/>
            <a:ext cx="8146974" cy="461665"/>
          </a:xfrm>
          <a:prstGeom prst="rect">
            <a:avLst/>
          </a:prstGeom>
        </p:spPr>
        <p:txBody>
          <a:bodyPr wrap="none">
            <a:spAutoFit/>
          </a:bodyPr>
          <a:lstStyle/>
          <a:p>
            <a:r>
              <a:rPr lang="ru-RU" sz="2400" b="1" dirty="0" smtClean="0">
                <a:solidFill>
                  <a:srgbClr val="7030A0"/>
                </a:solidFill>
                <a:latin typeface="Times New Roman" pitchFamily="18" charset="0"/>
                <a:cs typeface="Times New Roman" pitchFamily="18" charset="0"/>
              </a:rPr>
              <a:t>Меры </a:t>
            </a:r>
            <a:r>
              <a:rPr lang="ru-RU" sz="2400" b="1" dirty="0">
                <a:solidFill>
                  <a:srgbClr val="7030A0"/>
                </a:solidFill>
                <a:latin typeface="Times New Roman" pitchFamily="18" charset="0"/>
                <a:cs typeface="Times New Roman" pitchFamily="18" charset="0"/>
              </a:rPr>
              <a:t>поддержки участникам </a:t>
            </a:r>
            <a:r>
              <a:rPr lang="ru-RU" sz="2400" b="1" dirty="0" smtClean="0">
                <a:solidFill>
                  <a:srgbClr val="7030A0"/>
                </a:solidFill>
                <a:latin typeface="Times New Roman" pitchFamily="18" charset="0"/>
                <a:cs typeface="Times New Roman" pitchFamily="18" charset="0"/>
              </a:rPr>
              <a:t>СВО </a:t>
            </a:r>
            <a:r>
              <a:rPr lang="ru-RU" sz="2400" b="1" dirty="0">
                <a:solidFill>
                  <a:srgbClr val="7030A0"/>
                </a:solidFill>
                <a:latin typeface="Times New Roman" pitchFamily="18" charset="0"/>
                <a:cs typeface="Times New Roman" pitchFamily="18" charset="0"/>
              </a:rPr>
              <a:t>в </a:t>
            </a:r>
            <a:r>
              <a:rPr lang="ru-RU" sz="2400" b="1" dirty="0" smtClean="0">
                <a:solidFill>
                  <a:srgbClr val="7030A0"/>
                </a:solidFill>
                <a:latin typeface="Times New Roman" pitchFamily="18" charset="0"/>
                <a:cs typeface="Times New Roman" pitchFamily="18" charset="0"/>
              </a:rPr>
              <a:t>Республике Алтай</a:t>
            </a:r>
            <a:endParaRPr lang="ru-RU" sz="2400" b="1" dirty="0">
              <a:solidFill>
                <a:srgbClr val="7030A0"/>
              </a:solidFill>
              <a:latin typeface="Times New Roman" pitchFamily="18" charset="0"/>
              <a:cs typeface="Times New Roman" pitchFamily="18" charset="0"/>
            </a:endParaRPr>
          </a:p>
        </p:txBody>
      </p:sp>
      <p:sp>
        <p:nvSpPr>
          <p:cNvPr id="5" name="Прямоугольник 4"/>
          <p:cNvSpPr/>
          <p:nvPr/>
        </p:nvSpPr>
        <p:spPr>
          <a:xfrm>
            <a:off x="11654181" y="6324418"/>
            <a:ext cx="415498" cy="369332"/>
          </a:xfrm>
          <a:prstGeom prst="rect">
            <a:avLst/>
          </a:prstGeom>
        </p:spPr>
        <p:txBody>
          <a:bodyPr wrap="none">
            <a:spAutoFit/>
          </a:bodyPr>
          <a:lstStyle/>
          <a:p>
            <a:fld id="{ED80958F-062F-4223-9EB6-1AB4DB863CFC}" type="slidenum">
              <a:rPr lang="ru-RU">
                <a:solidFill>
                  <a:srgbClr val="0070C0"/>
                </a:solidFill>
                <a:latin typeface="Times New Roman" pitchFamily="18" charset="0"/>
                <a:cs typeface="Times New Roman" pitchFamily="18" charset="0"/>
              </a:rPr>
              <a:pPr/>
              <a:t>15</a:t>
            </a:fld>
            <a:endParaRPr lang="ru-RU"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420008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4" y="28645"/>
            <a:ext cx="8831179" cy="645124"/>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solidFill>
                  <a:srgbClr val="7030A0"/>
                </a:solidFill>
                <a:latin typeface="Times New Roman" panose="02020603050405020304" pitchFamily="18" charset="0"/>
                <a:cs typeface="Times New Roman" panose="02020603050405020304" pitchFamily="18" charset="0"/>
              </a:rPr>
              <a:t>69 - МЕР </a:t>
            </a:r>
            <a:r>
              <a:rPr lang="ru-RU" sz="2800" b="1" dirty="0">
                <a:solidFill>
                  <a:srgbClr val="7030A0"/>
                </a:solidFill>
                <a:latin typeface="Times New Roman" panose="02020603050405020304" pitchFamily="18" charset="0"/>
                <a:cs typeface="Times New Roman" panose="02020603050405020304" pitchFamily="18" charset="0"/>
              </a:rPr>
              <a:t>СОЦИАЛЬНОЙ ПОДДЕРЖКИ УЧАСТНИКОВ СВО И ЧЛЕНОВ ИХ </a:t>
            </a:r>
            <a:r>
              <a:rPr lang="ru-RU" sz="2800" b="1" dirty="0" smtClean="0">
                <a:solidFill>
                  <a:srgbClr val="7030A0"/>
                </a:solidFill>
                <a:latin typeface="Times New Roman" panose="02020603050405020304" pitchFamily="18" charset="0"/>
                <a:cs typeface="Times New Roman" panose="02020603050405020304" pitchFamily="18" charset="0"/>
              </a:rPr>
              <a:t>СЕМЕЙ</a:t>
            </a:r>
            <a:endParaRPr lang="ru-RU" sz="2800" b="1" dirty="0">
              <a:solidFill>
                <a:srgbClr val="FF0000"/>
              </a:solidFill>
              <a:latin typeface="Montserrat"/>
            </a:endParaRPr>
          </a:p>
        </p:txBody>
      </p:sp>
      <p:grpSp>
        <p:nvGrpSpPr>
          <p:cNvPr id="7" name="Группа 6"/>
          <p:cNvGrpSpPr/>
          <p:nvPr/>
        </p:nvGrpSpPr>
        <p:grpSpPr>
          <a:xfrm>
            <a:off x="2146401" y="1358504"/>
            <a:ext cx="2622040" cy="1004336"/>
            <a:chOff x="309762" y="2036708"/>
            <a:chExt cx="4336668" cy="1004336"/>
          </a:xfrm>
        </p:grpSpPr>
        <p:sp>
          <p:nvSpPr>
            <p:cNvPr id="12" name="Скругленный прямоугольник 11"/>
            <p:cNvSpPr/>
            <p:nvPr/>
          </p:nvSpPr>
          <p:spPr>
            <a:xfrm>
              <a:off x="309762" y="2036708"/>
              <a:ext cx="4336668" cy="1004336"/>
            </a:xfrm>
            <a:prstGeom prst="round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Скругленный прямоугольник 4"/>
            <p:cNvSpPr/>
            <p:nvPr/>
          </p:nvSpPr>
          <p:spPr>
            <a:xfrm>
              <a:off x="358790" y="2085736"/>
              <a:ext cx="4238612" cy="9062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916" tIns="0" rIns="163916" bIns="0" numCol="1" spcCol="1270" anchor="ctr" anchorCtr="0">
              <a:noAutofit/>
            </a:bodyPr>
            <a:lstStyle/>
            <a:p>
              <a:pPr lvl="0" algn="l" defTabSz="1422400">
                <a:lnSpc>
                  <a:spcPct val="90000"/>
                </a:lnSpc>
                <a:spcBef>
                  <a:spcPct val="0"/>
                </a:spcBef>
                <a:spcAft>
                  <a:spcPct val="35000"/>
                </a:spcAft>
              </a:pPr>
              <a:r>
                <a:rPr lang="ru-RU" sz="2400" b="1" kern="1200" dirty="0" smtClean="0">
                  <a:solidFill>
                    <a:srgbClr val="FF0000"/>
                  </a:solidFill>
                  <a:latin typeface="Times New Roman" pitchFamily="18" charset="0"/>
                  <a:ea typeface="PT Astra Serif" pitchFamily="18" charset="-52"/>
                  <a:cs typeface="Times New Roman" pitchFamily="18" charset="0"/>
                </a:rPr>
                <a:t>30</a:t>
              </a:r>
              <a:r>
                <a:rPr lang="ru-RU" sz="2400" b="1" kern="1200" dirty="0" smtClean="0">
                  <a:solidFill>
                    <a:schemeClr val="tx1"/>
                  </a:solidFill>
                  <a:latin typeface="Times New Roman" pitchFamily="18" charset="0"/>
                  <a:ea typeface="PT Astra Serif" pitchFamily="18" charset="-52"/>
                  <a:cs typeface="Times New Roman" pitchFamily="18" charset="0"/>
                </a:rPr>
                <a:t> - федеральные</a:t>
              </a:r>
              <a:endParaRPr lang="ru-RU" sz="2400" b="1" kern="1200" dirty="0">
                <a:solidFill>
                  <a:schemeClr val="tx1"/>
                </a:solidFill>
                <a:latin typeface="Times New Roman" pitchFamily="18" charset="0"/>
                <a:ea typeface="PT Astra Serif" pitchFamily="18" charset="-52"/>
                <a:cs typeface="Times New Roman" pitchFamily="18" charset="0"/>
              </a:endParaRPr>
            </a:p>
          </p:txBody>
        </p:sp>
      </p:grpSp>
      <p:grpSp>
        <p:nvGrpSpPr>
          <p:cNvPr id="14" name="Группа 13"/>
          <p:cNvGrpSpPr/>
          <p:nvPr/>
        </p:nvGrpSpPr>
        <p:grpSpPr>
          <a:xfrm>
            <a:off x="2063114" y="3513193"/>
            <a:ext cx="2788615" cy="1142150"/>
            <a:chOff x="309762" y="3437044"/>
            <a:chExt cx="4336668" cy="1142150"/>
          </a:xfrm>
        </p:grpSpPr>
        <p:sp>
          <p:nvSpPr>
            <p:cNvPr id="15" name="Скругленный прямоугольник 14"/>
            <p:cNvSpPr/>
            <p:nvPr/>
          </p:nvSpPr>
          <p:spPr>
            <a:xfrm>
              <a:off x="309762" y="3437044"/>
              <a:ext cx="4336668" cy="1142150"/>
            </a:xfrm>
            <a:prstGeom prst="round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Скругленный прямоугольник 4"/>
            <p:cNvSpPr/>
            <p:nvPr/>
          </p:nvSpPr>
          <p:spPr>
            <a:xfrm>
              <a:off x="365517" y="3492799"/>
              <a:ext cx="4225158" cy="10306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916" tIns="0" rIns="163916" bIns="0" numCol="1" spcCol="1270" anchor="ctr" anchorCtr="0">
              <a:noAutofit/>
            </a:bodyPr>
            <a:lstStyle/>
            <a:p>
              <a:pPr lvl="0" algn="l" defTabSz="1422400">
                <a:lnSpc>
                  <a:spcPct val="90000"/>
                </a:lnSpc>
                <a:spcBef>
                  <a:spcPct val="0"/>
                </a:spcBef>
                <a:spcAft>
                  <a:spcPct val="35000"/>
                </a:spcAft>
              </a:pPr>
              <a:r>
                <a:rPr lang="ru-RU" sz="2400" b="1" kern="1200" dirty="0" smtClean="0">
                  <a:solidFill>
                    <a:srgbClr val="FF0000"/>
                  </a:solidFill>
                  <a:latin typeface="Times New Roman" pitchFamily="18" charset="0"/>
                  <a:ea typeface="PT Astra Serif" pitchFamily="18" charset="-52"/>
                  <a:cs typeface="Times New Roman" pitchFamily="18" charset="0"/>
                </a:rPr>
                <a:t>27</a:t>
              </a:r>
              <a:r>
                <a:rPr lang="ru-RU" sz="2400" b="1" kern="1200" dirty="0" smtClean="0">
                  <a:solidFill>
                    <a:schemeClr val="tx1"/>
                  </a:solidFill>
                  <a:latin typeface="Times New Roman" pitchFamily="18" charset="0"/>
                  <a:ea typeface="PT Astra Serif" pitchFamily="18" charset="-52"/>
                  <a:cs typeface="Times New Roman" pitchFamily="18" charset="0"/>
                </a:rPr>
                <a:t> - региональные </a:t>
              </a:r>
              <a:endParaRPr lang="ru-RU" sz="2400" b="1" kern="1200" dirty="0">
                <a:solidFill>
                  <a:schemeClr val="tx1"/>
                </a:solidFill>
                <a:latin typeface="Times New Roman" pitchFamily="18" charset="0"/>
                <a:ea typeface="PT Astra Serif" pitchFamily="18" charset="-52"/>
                <a:cs typeface="Times New Roman" pitchFamily="18" charset="0"/>
              </a:endParaRPr>
            </a:p>
          </p:txBody>
        </p:sp>
      </p:grpSp>
      <p:grpSp>
        <p:nvGrpSpPr>
          <p:cNvPr id="17" name="Группа 16"/>
          <p:cNvGrpSpPr/>
          <p:nvPr/>
        </p:nvGrpSpPr>
        <p:grpSpPr>
          <a:xfrm>
            <a:off x="1990154" y="5417036"/>
            <a:ext cx="2776819" cy="1179486"/>
            <a:chOff x="303585" y="4899750"/>
            <a:chExt cx="4336668" cy="1179486"/>
          </a:xfrm>
        </p:grpSpPr>
        <p:sp>
          <p:nvSpPr>
            <p:cNvPr id="18" name="Скругленный прямоугольник 17"/>
            <p:cNvSpPr/>
            <p:nvPr/>
          </p:nvSpPr>
          <p:spPr>
            <a:xfrm>
              <a:off x="303585" y="4899750"/>
              <a:ext cx="4336668" cy="1179486"/>
            </a:xfrm>
            <a:prstGeom prst="round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Скругленный прямоугольник 4"/>
            <p:cNvSpPr/>
            <p:nvPr/>
          </p:nvSpPr>
          <p:spPr>
            <a:xfrm>
              <a:off x="361163" y="4957328"/>
              <a:ext cx="4221512" cy="10643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916" tIns="0" rIns="163916" bIns="0" numCol="1" spcCol="1270" anchor="ctr" anchorCtr="0">
              <a:noAutofit/>
            </a:bodyPr>
            <a:lstStyle/>
            <a:p>
              <a:pPr lvl="0" algn="l" defTabSz="800100">
                <a:lnSpc>
                  <a:spcPct val="90000"/>
                </a:lnSpc>
                <a:spcBef>
                  <a:spcPct val="0"/>
                </a:spcBef>
                <a:spcAft>
                  <a:spcPct val="35000"/>
                </a:spcAft>
              </a:pPr>
              <a:r>
                <a:rPr lang="ru-RU" sz="1800" kern="1200" dirty="0" smtClean="0"/>
                <a:t> </a:t>
              </a:r>
              <a:r>
                <a:rPr lang="ru-RU" sz="2400" b="1" kern="1200" dirty="0" smtClean="0">
                  <a:solidFill>
                    <a:srgbClr val="FF0000"/>
                  </a:solidFill>
                  <a:latin typeface="Times New Roman" pitchFamily="18" charset="0"/>
                  <a:ea typeface="PT Astra Serif" pitchFamily="18" charset="-52"/>
                  <a:cs typeface="Times New Roman" pitchFamily="18" charset="0"/>
                </a:rPr>
                <a:t>12</a:t>
              </a:r>
              <a:r>
                <a:rPr lang="ru-RU" sz="2400" b="1" kern="1200" dirty="0" smtClean="0">
                  <a:solidFill>
                    <a:schemeClr val="tx1"/>
                  </a:solidFill>
                  <a:latin typeface="Times New Roman" pitchFamily="18" charset="0"/>
                  <a:ea typeface="PT Astra Serif" pitchFamily="18" charset="-52"/>
                  <a:cs typeface="Times New Roman" pitchFamily="18" charset="0"/>
                </a:rPr>
                <a:t> - муниципальные </a:t>
              </a:r>
              <a:endParaRPr lang="ru-RU" sz="2400" b="1" kern="1200" dirty="0">
                <a:solidFill>
                  <a:schemeClr val="tx1"/>
                </a:solidFill>
                <a:latin typeface="Times New Roman" pitchFamily="18" charset="0"/>
                <a:ea typeface="PT Astra Serif" pitchFamily="18" charset="-52"/>
                <a:cs typeface="Times New Roman" pitchFamily="18" charset="0"/>
              </a:endParaRPr>
            </a:p>
          </p:txBody>
        </p:sp>
      </p:grpSp>
      <p:sp>
        <p:nvSpPr>
          <p:cNvPr id="20" name="Прямоугольник 19"/>
          <p:cNvSpPr/>
          <p:nvPr/>
        </p:nvSpPr>
        <p:spPr>
          <a:xfrm>
            <a:off x="5156126" y="706510"/>
            <a:ext cx="5317957" cy="2308324"/>
          </a:xfrm>
          <a:prstGeom prst="rect">
            <a:avLst/>
          </a:prstGeom>
          <a:noFill/>
          <a:ln>
            <a:solidFill>
              <a:schemeClr val="accent1">
                <a:lumMod val="75000"/>
              </a:schemeClr>
            </a:solidFill>
          </a:ln>
        </p:spPr>
        <p:txBody>
          <a:bodyPr wrap="square">
            <a:spAutoFit/>
          </a:bodyPr>
          <a:lstStyle/>
          <a:p>
            <a:r>
              <a:rPr lang="ru-RU" b="1" dirty="0" smtClean="0">
                <a:latin typeface="Times New Roman" pitchFamily="18" charset="0"/>
                <a:cs typeface="Times New Roman" pitchFamily="18" charset="0"/>
              </a:rPr>
              <a:t>различные виды пенсий,</a:t>
            </a:r>
          </a:p>
          <a:p>
            <a:r>
              <a:rPr lang="ru-RU" b="1" dirty="0" smtClean="0">
                <a:latin typeface="Times New Roman" pitchFamily="18" charset="0"/>
                <a:cs typeface="Times New Roman" pitchFamily="18" charset="0"/>
              </a:rPr>
              <a:t>санаторно-курортное лечение, </a:t>
            </a:r>
          </a:p>
          <a:p>
            <a:r>
              <a:rPr lang="ru-RU" b="1" dirty="0" smtClean="0">
                <a:latin typeface="Times New Roman" pitchFamily="18" charset="0"/>
                <a:cs typeface="Times New Roman" pitchFamily="18" charset="0"/>
              </a:rPr>
              <a:t>обеспечение ТСР, </a:t>
            </a:r>
          </a:p>
          <a:p>
            <a:r>
              <a:rPr lang="ru-RU" b="1" dirty="0" smtClean="0">
                <a:latin typeface="Times New Roman" pitchFamily="18" charset="0"/>
                <a:cs typeface="Times New Roman" pitchFamily="18" charset="0"/>
              </a:rPr>
              <a:t>выплаты на ремонт жилья, </a:t>
            </a:r>
          </a:p>
          <a:p>
            <a:r>
              <a:rPr lang="ru-RU" b="1" dirty="0" smtClean="0">
                <a:latin typeface="Times New Roman" pitchFamily="18" charset="0"/>
                <a:cs typeface="Times New Roman" pitchFamily="18" charset="0"/>
              </a:rPr>
              <a:t>выплаты ветеранам боевых действий,</a:t>
            </a:r>
          </a:p>
          <a:p>
            <a:r>
              <a:rPr lang="ru-RU" b="1" dirty="0" smtClean="0">
                <a:latin typeface="Times New Roman" pitchFamily="18" charset="0"/>
                <a:cs typeface="Times New Roman" pitchFamily="18" charset="0"/>
              </a:rPr>
              <a:t>налоговые льготы на имущество, </a:t>
            </a:r>
          </a:p>
          <a:p>
            <a:r>
              <a:rPr lang="ru-RU" b="1" dirty="0" smtClean="0">
                <a:latin typeface="Times New Roman" pitchFamily="18" charset="0"/>
                <a:cs typeface="Times New Roman" pitchFamily="18" charset="0"/>
              </a:rPr>
              <a:t>включение в страховой стаж периодов участия в СВО</a:t>
            </a:r>
          </a:p>
        </p:txBody>
      </p:sp>
      <p:sp>
        <p:nvSpPr>
          <p:cNvPr id="21" name="Прямоугольник 20"/>
          <p:cNvSpPr/>
          <p:nvPr/>
        </p:nvSpPr>
        <p:spPr>
          <a:xfrm>
            <a:off x="5142902" y="3444389"/>
            <a:ext cx="5403372" cy="1477328"/>
          </a:xfrm>
          <a:prstGeom prst="rect">
            <a:avLst/>
          </a:prstGeom>
          <a:noFill/>
          <a:ln>
            <a:solidFill>
              <a:schemeClr val="accent5">
                <a:lumMod val="75000"/>
              </a:schemeClr>
            </a:solidFill>
          </a:ln>
        </p:spPr>
        <p:txBody>
          <a:bodyPr wrap="square">
            <a:spAutoFit/>
          </a:bodyPr>
          <a:lstStyle/>
          <a:p>
            <a:r>
              <a:rPr lang="ru-RU" b="1" dirty="0" smtClean="0">
                <a:latin typeface="Times New Roman" pitchFamily="18" charset="0"/>
                <a:cs typeface="Times New Roman" pitchFamily="18" charset="0"/>
              </a:rPr>
              <a:t>4 вида единовременных денежных выплат, субсидия на </a:t>
            </a:r>
            <a:r>
              <a:rPr lang="ru-RU" b="1" dirty="0" err="1" smtClean="0">
                <a:latin typeface="Times New Roman" pitchFamily="18" charset="0"/>
                <a:cs typeface="Times New Roman" pitchFamily="18" charset="0"/>
              </a:rPr>
              <a:t>догазификацию</a:t>
            </a:r>
            <a:r>
              <a:rPr lang="ru-RU" b="1" dirty="0" smtClean="0">
                <a:latin typeface="Times New Roman" pitchFamily="18" charset="0"/>
                <a:cs typeface="Times New Roman" pitchFamily="18" charset="0"/>
              </a:rPr>
              <a:t> и газификацию, бесплатный проезд, транспортный налог, социальное обслуживание, социальная и медицинская реабилитация, оздоровление детей </a:t>
            </a:r>
          </a:p>
        </p:txBody>
      </p:sp>
      <p:sp>
        <p:nvSpPr>
          <p:cNvPr id="22" name="Прямоугольник 21"/>
          <p:cNvSpPr/>
          <p:nvPr/>
        </p:nvSpPr>
        <p:spPr>
          <a:xfrm>
            <a:off x="5185611" y="5403261"/>
            <a:ext cx="5403372" cy="1200329"/>
          </a:xfrm>
          <a:prstGeom prst="rect">
            <a:avLst/>
          </a:prstGeom>
          <a:noFill/>
          <a:ln>
            <a:solidFill>
              <a:schemeClr val="accent5">
                <a:lumMod val="75000"/>
              </a:schemeClr>
            </a:solidFill>
          </a:ln>
        </p:spPr>
        <p:txBody>
          <a:bodyPr wrap="square">
            <a:spAutoFit/>
          </a:bodyPr>
          <a:lstStyle/>
          <a:p>
            <a:r>
              <a:rPr lang="ru-RU" b="1" dirty="0" smtClean="0">
                <a:latin typeface="Times New Roman" pitchFamily="18" charset="0"/>
                <a:cs typeface="Times New Roman" pitchFamily="18" charset="0"/>
              </a:rPr>
              <a:t>бесплатное одноразовое питание в школе, </a:t>
            </a:r>
          </a:p>
          <a:p>
            <a:r>
              <a:rPr lang="ru-RU" b="1" dirty="0" smtClean="0">
                <a:latin typeface="Times New Roman" pitchFamily="18" charset="0"/>
                <a:cs typeface="Times New Roman" pitchFamily="18" charset="0"/>
              </a:rPr>
              <a:t>бесплатное посещение детского сада, </a:t>
            </a:r>
          </a:p>
          <a:p>
            <a:r>
              <a:rPr lang="ru-RU" b="1" dirty="0" smtClean="0">
                <a:latin typeface="Times New Roman" pitchFamily="18" charset="0"/>
                <a:cs typeface="Times New Roman" pitchFamily="18" charset="0"/>
              </a:rPr>
              <a:t>бесплатное предоставление земельных участков, освобождение от уплаты земельного налога</a:t>
            </a:r>
            <a:endParaRPr lang="ru-RU" b="1"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16</a:t>
            </a:fld>
            <a:endParaRPr lang="ru-RU"/>
          </a:p>
        </p:txBody>
      </p:sp>
    </p:spTree>
    <p:extLst>
      <p:ext uri="{BB962C8B-B14F-4D97-AF65-F5344CB8AC3E}">
        <p14:creationId xmlns:p14="http://schemas.microsoft.com/office/powerpoint/2010/main" val="1536330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7" name="Прямоугольник 6"/>
          <p:cNvSpPr/>
          <p:nvPr/>
        </p:nvSpPr>
        <p:spPr>
          <a:xfrm>
            <a:off x="1864894" y="0"/>
            <a:ext cx="8831179" cy="830997"/>
          </a:xfrm>
          <a:prstGeom prst="rect">
            <a:avLst/>
          </a:prstGeom>
        </p:spPr>
        <p:txBody>
          <a:bodyPr wrap="square">
            <a:spAutoFit/>
          </a:bodyPr>
          <a:lstStyle/>
          <a:p>
            <a:pPr algn="ctr"/>
            <a:r>
              <a:rPr lang="ru-RU" sz="2400" b="1" dirty="0" smtClean="0">
                <a:solidFill>
                  <a:srgbClr val="FF0000"/>
                </a:solidFill>
                <a:latin typeface="Times New Roman" panose="02020603050405020304" pitchFamily="18" charset="0"/>
                <a:cs typeface="Times New Roman" panose="02020603050405020304" pitchFamily="18" charset="0"/>
              </a:rPr>
              <a:t>15 107 </a:t>
            </a:r>
            <a:r>
              <a:rPr lang="ru-RU" sz="2400" b="1" dirty="0" smtClean="0">
                <a:solidFill>
                  <a:srgbClr val="7030A0"/>
                </a:solidFill>
                <a:latin typeface="Times New Roman" panose="02020603050405020304" pitchFamily="18" charset="0"/>
                <a:cs typeface="Times New Roman" panose="02020603050405020304" pitchFamily="18" charset="0"/>
              </a:rPr>
              <a:t>участников СВО и членов их семей воспользовались мерами с начала СВО</a:t>
            </a:r>
            <a:endParaRPr lang="ru-RU" sz="2400" b="1" dirty="0">
              <a:solidFill>
                <a:srgbClr val="7030A0"/>
              </a:solidFill>
              <a:latin typeface="Times New Roman" panose="02020603050405020304" pitchFamily="18" charset="0"/>
              <a:cs typeface="Times New Roman" panose="02020603050405020304" pitchFamily="18" charset="0"/>
            </a:endParaRPr>
          </a:p>
        </p:txBody>
      </p:sp>
      <p:graphicFrame>
        <p:nvGraphicFramePr>
          <p:cNvPr id="12" name="Рисунок 10"/>
          <p:cNvGraphicFramePr>
            <a:graphicFrameLocks/>
          </p:cNvGraphicFramePr>
          <p:nvPr>
            <p:extLst>
              <p:ext uri="{D42A27DB-BD31-4B8C-83A1-F6EECF244321}">
                <p14:modId xmlns:p14="http://schemas.microsoft.com/office/powerpoint/2010/main" val="1157739995"/>
              </p:ext>
            </p:extLst>
          </p:nvPr>
        </p:nvGraphicFramePr>
        <p:xfrm>
          <a:off x="1952329" y="1224697"/>
          <a:ext cx="8743744" cy="4550462"/>
        </p:xfrm>
        <a:graphic>
          <a:graphicData uri="http://schemas.openxmlformats.org/drawingml/2006/chart">
            <c:chart xmlns:c="http://schemas.openxmlformats.org/drawingml/2006/chart" xmlns:r="http://schemas.openxmlformats.org/officeDocument/2006/relationships" r:id="rId4"/>
          </a:graphicData>
        </a:graphic>
      </p:graphicFrame>
      <p:sp>
        <p:nvSpPr>
          <p:cNvPr id="13" name="Текст 9"/>
          <p:cNvSpPr txBox="1">
            <a:spLocks/>
          </p:cNvSpPr>
          <p:nvPr/>
        </p:nvSpPr>
        <p:spPr>
          <a:xfrm>
            <a:off x="2057936" y="6227553"/>
            <a:ext cx="8445093" cy="418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1800" b="1" dirty="0" smtClean="0">
                <a:solidFill>
                  <a:srgbClr val="7030A0"/>
                </a:solidFill>
                <a:latin typeface="Times New Roman" pitchFamily="18" charset="0"/>
                <a:ea typeface="PT Astra Serif" pitchFamily="18" charset="-52"/>
                <a:cs typeface="Times New Roman" pitchFamily="18" charset="0"/>
              </a:rPr>
              <a:t>1 июля 2025 года размер выплаты контрактникам составил </a:t>
            </a:r>
            <a:r>
              <a:rPr lang="ru-RU" sz="1800" b="1" dirty="0" smtClean="0">
                <a:solidFill>
                  <a:srgbClr val="FF0000"/>
                </a:solidFill>
                <a:latin typeface="Times New Roman" pitchFamily="18" charset="0"/>
                <a:ea typeface="PT Astra Serif" pitchFamily="18" charset="-52"/>
                <a:cs typeface="Times New Roman" pitchFamily="18" charset="0"/>
              </a:rPr>
              <a:t>800 </a:t>
            </a:r>
            <a:r>
              <a:rPr lang="ru-RU" sz="1800" b="1" dirty="0" err="1" smtClean="0">
                <a:solidFill>
                  <a:srgbClr val="FF0000"/>
                </a:solidFill>
                <a:latin typeface="Times New Roman" pitchFamily="18" charset="0"/>
                <a:ea typeface="PT Astra Serif" pitchFamily="18" charset="-52"/>
                <a:cs typeface="Times New Roman" pitchFamily="18" charset="0"/>
              </a:rPr>
              <a:t>тыс.руб</a:t>
            </a:r>
            <a:r>
              <a:rPr lang="ru-RU" sz="1800" b="1" dirty="0" smtClean="0">
                <a:solidFill>
                  <a:srgbClr val="FF0000"/>
                </a:solidFill>
                <a:latin typeface="Times New Roman" pitchFamily="18" charset="0"/>
                <a:ea typeface="PT Astra Serif" pitchFamily="18" charset="-52"/>
                <a:cs typeface="Times New Roman" pitchFamily="18" charset="0"/>
              </a:rPr>
              <a:t>.</a:t>
            </a:r>
          </a:p>
          <a:p>
            <a:endParaRPr lang="ru-RU" sz="1800" b="1" dirty="0">
              <a:solidFill>
                <a:srgbClr val="7030A0"/>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17</a:t>
            </a:fld>
            <a:endParaRPr lang="ru-RU"/>
          </a:p>
        </p:txBody>
      </p:sp>
    </p:spTree>
    <p:extLst>
      <p:ext uri="{BB962C8B-B14F-4D97-AF65-F5344CB8AC3E}">
        <p14:creationId xmlns:p14="http://schemas.microsoft.com/office/powerpoint/2010/main" val="3787907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8" name="Рисунок 7">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4" name="Прямоугольник 3">
            <a:extLst>
              <a:ext uri="{FF2B5EF4-FFF2-40B4-BE49-F238E27FC236}">
                <a16:creationId xmlns="" xmlns:a16="http://schemas.microsoft.com/office/drawing/2014/main" id="{439BF5A0-F654-4754-A574-42D36CB3D9EE}"/>
              </a:ext>
            </a:extLst>
          </p:cNvPr>
          <p:cNvSpPr/>
          <p:nvPr/>
        </p:nvSpPr>
        <p:spPr>
          <a:xfrm>
            <a:off x="2081463" y="255374"/>
            <a:ext cx="8133348" cy="91072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7030A0"/>
                </a:solidFill>
                <a:latin typeface="Times New Roman" pitchFamily="18" charset="0"/>
                <a:cs typeface="Times New Roman" pitchFamily="18" charset="0"/>
              </a:rPr>
              <a:t>Социальный паспорт участника специальной военной операции (СВО) </a:t>
            </a:r>
          </a:p>
          <a:p>
            <a:pPr algn="ctr"/>
            <a:r>
              <a:rPr lang="ru-RU" sz="2000" b="1" dirty="0" smtClean="0">
                <a:solidFill>
                  <a:srgbClr val="7030A0"/>
                </a:solidFill>
                <a:latin typeface="Times New Roman" pitchFamily="18" charset="0"/>
                <a:cs typeface="Times New Roman" pitchFamily="18" charset="0"/>
              </a:rPr>
              <a:t>и членов его семьи</a:t>
            </a:r>
            <a:endParaRPr lang="ru-RU" sz="2000" b="1" dirty="0">
              <a:solidFill>
                <a:srgbClr val="7030A0"/>
              </a:solidFill>
              <a:latin typeface="Times New Roman" pitchFamily="18" charset="0"/>
              <a:cs typeface="Times New Roman" pitchFamily="18" charset="0"/>
            </a:endParaRPr>
          </a:p>
        </p:txBody>
      </p:sp>
      <p:pic>
        <p:nvPicPr>
          <p:cNvPr id="1028" name="Picture 4" descr="C:\Users\01\Downloads\2025-12-16_14-14-51.png"/>
          <p:cNvPicPr>
            <a:picLocks noChangeAspect="1" noChangeArrowheads="1"/>
          </p:cNvPicPr>
          <p:nvPr/>
        </p:nvPicPr>
        <p:blipFill>
          <a:blip r:embed="rId3"/>
          <a:srcRect/>
          <a:stretch>
            <a:fillRect/>
          </a:stretch>
        </p:blipFill>
        <p:spPr bwMode="auto">
          <a:xfrm>
            <a:off x="6689557" y="1166098"/>
            <a:ext cx="4006517" cy="5376997"/>
          </a:xfrm>
          <a:prstGeom prst="rect">
            <a:avLst/>
          </a:prstGeom>
          <a:noFill/>
        </p:spPr>
      </p:pic>
      <p:sp>
        <p:nvSpPr>
          <p:cNvPr id="1029" name="Rectangle 5"/>
          <p:cNvSpPr>
            <a:spLocks noChangeArrowheads="1"/>
          </p:cNvSpPr>
          <p:nvPr/>
        </p:nvSpPr>
        <p:spPr bwMode="auto">
          <a:xfrm>
            <a:off x="0" y="0"/>
            <a:ext cx="12192000" cy="0"/>
          </a:xfrm>
          <a:prstGeom prst="rect">
            <a:avLst/>
          </a:prstGeom>
          <a:solidFill>
            <a:srgbClr val="FFFFFF"/>
          </a:solidFill>
          <a:ln w="9525">
            <a:noFill/>
            <a:miter lim="800000"/>
            <a:headEnd/>
            <a:tailEnd/>
          </a:ln>
          <a:effectLst/>
        </p:spPr>
        <p:txBody>
          <a:bodyPr vert="horz" wrap="none" lIns="228528" tIns="228528" rIns="228528" bIns="22852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00" b="0"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 b="0"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
            </a:r>
            <a:br>
              <a:rPr kumimoji="0" lang="ru-RU" sz="100" b="0"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b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12192000" cy="0"/>
          </a:xfrm>
          <a:prstGeom prst="rect">
            <a:avLst/>
          </a:prstGeom>
          <a:solidFill>
            <a:srgbClr val="FFFFFF"/>
          </a:solidFill>
          <a:ln w="9525">
            <a:noFill/>
            <a:miter lim="800000"/>
            <a:headEnd/>
            <a:tailEnd/>
          </a:ln>
          <a:effectLst/>
        </p:spPr>
        <p:txBody>
          <a:bodyPr vert="horz" wrap="none" lIns="228528" tIns="228528" rIns="228528" bIns="22852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00" b="0"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 b="0"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
            </a:r>
            <a:br>
              <a:rPr kumimoji="0" lang="ru-RU" sz="100" b="0"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b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9" name="Схема 18"/>
          <p:cNvGraphicFramePr/>
          <p:nvPr>
            <p:extLst>
              <p:ext uri="{D42A27DB-BD31-4B8C-83A1-F6EECF244321}">
                <p14:modId xmlns:p14="http://schemas.microsoft.com/office/powerpoint/2010/main" val="2249095137"/>
              </p:ext>
            </p:extLst>
          </p:nvPr>
        </p:nvGraphicFramePr>
        <p:xfrm>
          <a:off x="2237549" y="1275347"/>
          <a:ext cx="4403884" cy="4993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Номер слайда 1"/>
          <p:cNvSpPr>
            <a:spLocks noGrp="1"/>
          </p:cNvSpPr>
          <p:nvPr>
            <p:ph type="sldNum" sz="quarter" idx="12"/>
          </p:nvPr>
        </p:nvSpPr>
        <p:spPr/>
        <p:txBody>
          <a:bodyPr/>
          <a:lstStyle/>
          <a:p>
            <a:fld id="{ED80958F-062F-4223-9EB6-1AB4DB863CFC}" type="slidenum">
              <a:rPr lang="ru-RU" smtClean="0"/>
              <a:pPr/>
              <a:t>18</a:t>
            </a:fld>
            <a:endParaRPr lang="ru-RU"/>
          </a:p>
        </p:txBody>
      </p:sp>
      <p:sp>
        <p:nvSpPr>
          <p:cNvPr id="9" name="TextBox 8"/>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1" name="Picture 2" descr="C:\Users\Минтруд РА\Desktop\c8e883a24d2ccc3c1ff8d6dc012c505e.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Tree>
    <p:extLst>
      <p:ext uri="{BB962C8B-B14F-4D97-AF65-F5344CB8AC3E}">
        <p14:creationId xmlns:p14="http://schemas.microsoft.com/office/powerpoint/2010/main" val="239545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4" y="0"/>
            <a:ext cx="8831179" cy="9820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400" b="1" dirty="0" smtClean="0">
                <a:solidFill>
                  <a:srgbClr val="7030A0"/>
                </a:solidFill>
                <a:latin typeface="Times New Roman" pitchFamily="18" charset="0"/>
                <a:cs typeface="Times New Roman" pitchFamily="18" charset="0"/>
              </a:rPr>
              <a:t>Социальная реабилитация участников СВО</a:t>
            </a:r>
          </a:p>
          <a:p>
            <a:r>
              <a:rPr lang="ru-RU" altLang="ru-RU" sz="1800" b="1" dirty="0">
                <a:latin typeface="Times New Roman" pitchFamily="18" charset="0"/>
                <a:ea typeface="PT Astra Serif" pitchFamily="18" charset="-52"/>
                <a:cs typeface="Times New Roman" pitchFamily="18" charset="0"/>
              </a:rPr>
              <a:t>С начала спецоперации </a:t>
            </a:r>
            <a:r>
              <a:rPr lang="ru-RU" altLang="ru-RU" sz="1800" b="1" dirty="0">
                <a:solidFill>
                  <a:srgbClr val="FF0000"/>
                </a:solidFill>
                <a:latin typeface="Times New Roman" pitchFamily="18" charset="0"/>
                <a:ea typeface="PT Astra Serif" pitchFamily="18" charset="-52"/>
                <a:cs typeface="Times New Roman" pitchFamily="18" charset="0"/>
              </a:rPr>
              <a:t>11325  чел. </a:t>
            </a:r>
            <a:r>
              <a:rPr lang="ru-RU" altLang="ru-RU" sz="1800" b="1" dirty="0">
                <a:latin typeface="Times New Roman" pitchFamily="18" charset="0"/>
                <a:ea typeface="PT Astra Serif" pitchFamily="18" charset="-52"/>
                <a:cs typeface="Times New Roman" pitchFamily="18" charset="0"/>
              </a:rPr>
              <a:t>получили </a:t>
            </a:r>
            <a:r>
              <a:rPr lang="ru-RU" sz="1800" b="1" dirty="0">
                <a:latin typeface="Times New Roman" pitchFamily="18" charset="0"/>
                <a:ea typeface="PT Astra Serif" pitchFamily="18" charset="-52"/>
                <a:cs typeface="Times New Roman" pitchFamily="18" charset="0"/>
              </a:rPr>
              <a:t>консультационные  и социально-бытовые услуги, юридическую  и психологическую помощь</a:t>
            </a:r>
            <a:endParaRPr lang="ru-RU" sz="1800" b="1" dirty="0">
              <a:solidFill>
                <a:srgbClr val="7030A0"/>
              </a:solidFill>
              <a:latin typeface="Times New Roman" pitchFamily="18" charset="0"/>
              <a:cs typeface="Times New Roman" pitchFamily="18"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1798581795"/>
              </p:ext>
            </p:extLst>
          </p:nvPr>
        </p:nvGraphicFramePr>
        <p:xfrm>
          <a:off x="2748800" y="1139790"/>
          <a:ext cx="5709400" cy="640080"/>
        </p:xfrm>
        <a:graphic>
          <a:graphicData uri="http://schemas.openxmlformats.org/drawingml/2006/table">
            <a:tbl>
              <a:tblPr firstRow="1" bandRow="1">
                <a:tableStyleId>{5C22544A-7EE6-4342-B048-85BDC9FD1C3A}</a:tableStyleId>
              </a:tblPr>
              <a:tblGrid>
                <a:gridCol w="5709400"/>
              </a:tblGrid>
              <a:tr h="370840">
                <a:tc>
                  <a:txBody>
                    <a:bodyPr/>
                    <a:lstStyle/>
                    <a:p>
                      <a:pPr algn="ctr"/>
                      <a:r>
                        <a:rPr lang="ru-RU" dirty="0" smtClean="0">
                          <a:solidFill>
                            <a:schemeClr val="tx1"/>
                          </a:solidFill>
                        </a:rPr>
                        <a:t>Оказание комплексной помощи участникам СВО</a:t>
                      </a:r>
                      <a:endParaRPr lang="ru-RU" dirty="0">
                        <a:solidFill>
                          <a:schemeClr val="tx1"/>
                        </a:solidFill>
                      </a:endParaRPr>
                    </a:p>
                  </a:txBody>
                  <a:tcPr>
                    <a:solidFill>
                      <a:schemeClr val="accent1">
                        <a:lumMod val="20000"/>
                        <a:lumOff val="80000"/>
                      </a:schemeClr>
                    </a:solidFill>
                  </a:tcPr>
                </a:tc>
              </a:tr>
            </a:tbl>
          </a:graphicData>
        </a:graphic>
      </p:graphicFrame>
      <p:graphicFrame>
        <p:nvGraphicFramePr>
          <p:cNvPr id="13" name="Схема 12"/>
          <p:cNvGraphicFramePr/>
          <p:nvPr>
            <p:extLst>
              <p:ext uri="{D42A27DB-BD31-4B8C-83A1-F6EECF244321}">
                <p14:modId xmlns:p14="http://schemas.microsoft.com/office/powerpoint/2010/main" val="3290140536"/>
              </p:ext>
            </p:extLst>
          </p:nvPr>
        </p:nvGraphicFramePr>
        <p:xfrm>
          <a:off x="5214165" y="1864895"/>
          <a:ext cx="5481908" cy="2470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Схема 13"/>
          <p:cNvGraphicFramePr/>
          <p:nvPr>
            <p:extLst>
              <p:ext uri="{D42A27DB-BD31-4B8C-83A1-F6EECF244321}">
                <p14:modId xmlns:p14="http://schemas.microsoft.com/office/powerpoint/2010/main" val="3094574803"/>
              </p:ext>
            </p:extLst>
          </p:nvPr>
        </p:nvGraphicFramePr>
        <p:xfrm>
          <a:off x="5858898" y="4235116"/>
          <a:ext cx="4837175" cy="26228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Схема 15"/>
          <p:cNvGraphicFramePr/>
          <p:nvPr>
            <p:extLst>
              <p:ext uri="{D42A27DB-BD31-4B8C-83A1-F6EECF244321}">
                <p14:modId xmlns:p14="http://schemas.microsoft.com/office/powerpoint/2010/main" val="2870899304"/>
              </p:ext>
            </p:extLst>
          </p:nvPr>
        </p:nvGraphicFramePr>
        <p:xfrm>
          <a:off x="2018943" y="2633579"/>
          <a:ext cx="4261540" cy="370586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1605679761"/>
              </p:ext>
            </p:extLst>
          </p:nvPr>
        </p:nvGraphicFramePr>
        <p:xfrm>
          <a:off x="2021305" y="2101962"/>
          <a:ext cx="3741821" cy="791633"/>
        </p:xfrm>
        <a:graphic>
          <a:graphicData uri="http://schemas.openxmlformats.org/drawingml/2006/table">
            <a:tbl>
              <a:tblPr firstRow="1" bandRow="1">
                <a:tableStyleId>{5C22544A-7EE6-4342-B048-85BDC9FD1C3A}</a:tableStyleId>
              </a:tblPr>
              <a:tblGrid>
                <a:gridCol w="3741821"/>
              </a:tblGrid>
              <a:tr h="7916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smtClean="0">
                          <a:solidFill>
                            <a:schemeClr val="tx1"/>
                          </a:solidFill>
                        </a:rPr>
                        <a:t>Система социальной реабилитации участников СВО и членов их семей включает</a:t>
                      </a:r>
                      <a:r>
                        <a:rPr lang="ru-RU" sz="1400" b="1" baseline="0" dirty="0" smtClean="0">
                          <a:solidFill>
                            <a:schemeClr val="tx1"/>
                          </a:solidFill>
                        </a:rPr>
                        <a:t> 12 учреждений</a:t>
                      </a:r>
                      <a:endParaRPr lang="ru-RU" sz="1400" dirty="0" smtClean="0">
                        <a:solidFill>
                          <a:schemeClr val="tx1"/>
                        </a:solidFill>
                      </a:endParaRPr>
                    </a:p>
                  </a:txBody>
                  <a:tcPr>
                    <a:solidFill>
                      <a:schemeClr val="accent1">
                        <a:lumMod val="20000"/>
                        <a:lumOff val="80000"/>
                      </a:schemeClr>
                    </a:solidFill>
                  </a:tcPr>
                </a:tc>
              </a:tr>
            </a:tbl>
          </a:graphicData>
        </a:graphic>
      </p:graphicFrame>
      <p:sp>
        <p:nvSpPr>
          <p:cNvPr id="2" name="Номер слайда 1"/>
          <p:cNvSpPr>
            <a:spLocks noGrp="1"/>
          </p:cNvSpPr>
          <p:nvPr>
            <p:ph type="sldNum" sz="quarter" idx="12"/>
          </p:nvPr>
        </p:nvSpPr>
        <p:spPr/>
        <p:txBody>
          <a:bodyPr/>
          <a:lstStyle/>
          <a:p>
            <a:fld id="{ED80958F-062F-4223-9EB6-1AB4DB863CFC}" type="slidenum">
              <a:rPr lang="ru-RU" smtClean="0"/>
              <a:pPr/>
              <a:t>19</a:t>
            </a:fld>
            <a:endParaRPr lang="ru-RU"/>
          </a:p>
        </p:txBody>
      </p:sp>
    </p:spTree>
    <p:extLst>
      <p:ext uri="{BB962C8B-B14F-4D97-AF65-F5344CB8AC3E}">
        <p14:creationId xmlns:p14="http://schemas.microsoft.com/office/powerpoint/2010/main" val="3787907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4" y="28645"/>
            <a:ext cx="8831179" cy="6451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solidFill>
                  <a:srgbClr val="7030A0"/>
                </a:solidFill>
                <a:latin typeface="Montserrat"/>
              </a:rPr>
              <a:t>Бюджет Минтруда Республики Алтай</a:t>
            </a:r>
            <a:endParaRPr lang="ru-RU" sz="2800" b="1" dirty="0">
              <a:solidFill>
                <a:srgbClr val="7030A0"/>
              </a:solidFill>
              <a:latin typeface="Montserrat"/>
            </a:endParaRPr>
          </a:p>
        </p:txBody>
      </p:sp>
      <p:graphicFrame>
        <p:nvGraphicFramePr>
          <p:cNvPr id="12" name="Диаграмма 11"/>
          <p:cNvGraphicFramePr/>
          <p:nvPr>
            <p:extLst>
              <p:ext uri="{D42A27DB-BD31-4B8C-83A1-F6EECF244321}">
                <p14:modId xmlns:p14="http://schemas.microsoft.com/office/powerpoint/2010/main" val="1561699963"/>
              </p:ext>
            </p:extLst>
          </p:nvPr>
        </p:nvGraphicFramePr>
        <p:xfrm>
          <a:off x="1864895" y="1267324"/>
          <a:ext cx="6078829" cy="5590675"/>
        </p:xfrm>
        <a:graphic>
          <a:graphicData uri="http://schemas.openxmlformats.org/drawingml/2006/chart">
            <c:chart xmlns:c="http://schemas.openxmlformats.org/drawingml/2006/chart" xmlns:r="http://schemas.openxmlformats.org/officeDocument/2006/relationships" r:id="rId4"/>
          </a:graphicData>
        </a:graphic>
      </p:graphicFrame>
      <p:sp>
        <p:nvSpPr>
          <p:cNvPr id="13" name="Заголовок 6">
            <a:extLst>
              <a:ext uri="{FF2B5EF4-FFF2-40B4-BE49-F238E27FC236}">
                <a16:creationId xmlns:a16="http://schemas.microsoft.com/office/drawing/2014/main" xmlns="" id="{86C0A4E0-F543-4F09-9ADD-A5D074346B6E}"/>
              </a:ext>
            </a:extLst>
          </p:cNvPr>
          <p:cNvSpPr txBox="1">
            <a:spLocks/>
          </p:cNvSpPr>
          <p:nvPr/>
        </p:nvSpPr>
        <p:spPr>
          <a:xfrm>
            <a:off x="2286000" y="834187"/>
            <a:ext cx="3441031" cy="775597"/>
          </a:xfrm>
          <a:prstGeom prst="rect">
            <a:avLst/>
          </a:prstGeom>
        </p:spPr>
        <p:txBody>
          <a:bodyPr vert="horz" wrap="square" lIns="0" t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rgbClr val="7030A0"/>
                </a:solidFill>
                <a:effectLst/>
                <a:uLnTx/>
                <a:uFillTx/>
                <a:latin typeface="Times New Roman" pitchFamily="18" charset="0"/>
                <a:ea typeface="+mj-ea"/>
                <a:cs typeface="Times New Roman" pitchFamily="18" charset="0"/>
              </a:rPr>
              <a:t>2025 год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rgbClr val="7030A0"/>
                </a:solidFill>
                <a:effectLst/>
                <a:uLnTx/>
                <a:uFillTx/>
                <a:latin typeface="Times New Roman" pitchFamily="18" charset="0"/>
                <a:ea typeface="+mj-ea"/>
                <a:cs typeface="Times New Roman" pitchFamily="18" charset="0"/>
              </a:rPr>
              <a:t>5,5 млрд. руб.</a:t>
            </a:r>
            <a:endParaRPr kumimoji="0" lang="ru-RU" sz="2800" b="1" i="0" u="none" strike="noStrike" kern="1200" cap="none" spc="0" normalizeH="0" baseline="0" noProof="0" dirty="0">
              <a:ln>
                <a:noFill/>
              </a:ln>
              <a:solidFill>
                <a:srgbClr val="7030A0"/>
              </a:solidFill>
              <a:effectLst/>
              <a:uLnTx/>
              <a:uFillTx/>
              <a:latin typeface="Times New Roman" pitchFamily="18" charset="0"/>
              <a:ea typeface="+mj-ea"/>
              <a:cs typeface="Times New Roman" pitchFamily="18" charset="0"/>
            </a:endParaRPr>
          </a:p>
        </p:txBody>
      </p:sp>
      <p:sp>
        <p:nvSpPr>
          <p:cNvPr id="14" name="Заголовок 6">
            <a:extLst>
              <a:ext uri="{FF2B5EF4-FFF2-40B4-BE49-F238E27FC236}">
                <a16:creationId xmlns:a16="http://schemas.microsoft.com/office/drawing/2014/main" xmlns="" id="{86C0A4E0-F543-4F09-9ADD-A5D074346B6E}"/>
              </a:ext>
            </a:extLst>
          </p:cNvPr>
          <p:cNvSpPr txBox="1">
            <a:spLocks/>
          </p:cNvSpPr>
          <p:nvPr/>
        </p:nvSpPr>
        <p:spPr>
          <a:xfrm>
            <a:off x="6986338" y="834188"/>
            <a:ext cx="3441031" cy="775597"/>
          </a:xfrm>
          <a:prstGeom prst="rect">
            <a:avLst/>
          </a:prstGeom>
        </p:spPr>
        <p:txBody>
          <a:bodyPr vert="horz" wrap="square" lIns="0" t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rgbClr val="7030A0"/>
                </a:solidFill>
                <a:effectLst/>
                <a:uLnTx/>
                <a:uFillTx/>
                <a:latin typeface="Times New Roman" pitchFamily="18" charset="0"/>
                <a:ea typeface="+mj-ea"/>
                <a:cs typeface="Times New Roman" pitchFamily="18" charset="0"/>
              </a:rPr>
              <a:t>2026 год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smtClean="0">
                <a:ln>
                  <a:noFill/>
                </a:ln>
                <a:solidFill>
                  <a:srgbClr val="7030A0"/>
                </a:solidFill>
                <a:effectLst/>
                <a:uLnTx/>
                <a:uFillTx/>
                <a:latin typeface="Times New Roman" pitchFamily="18" charset="0"/>
                <a:ea typeface="+mj-ea"/>
                <a:cs typeface="Times New Roman" pitchFamily="18" charset="0"/>
              </a:rPr>
              <a:t>4,8 млрд. руб.</a:t>
            </a:r>
            <a:endParaRPr kumimoji="0" lang="ru-RU" sz="2800" b="1" i="0" u="none" strike="noStrike" kern="1200" cap="none" spc="0" normalizeH="0" baseline="0" noProof="0" dirty="0">
              <a:ln>
                <a:noFill/>
              </a:ln>
              <a:solidFill>
                <a:srgbClr val="7030A0"/>
              </a:solidFill>
              <a:effectLst/>
              <a:uLnTx/>
              <a:uFillTx/>
              <a:latin typeface="Times New Roman" pitchFamily="18" charset="0"/>
              <a:ea typeface="+mj-ea"/>
              <a:cs typeface="Times New Roman" pitchFamily="18" charset="0"/>
            </a:endParaRPr>
          </a:p>
        </p:txBody>
      </p:sp>
      <p:graphicFrame>
        <p:nvGraphicFramePr>
          <p:cNvPr id="15" name="Диаграмма 14"/>
          <p:cNvGraphicFramePr/>
          <p:nvPr>
            <p:extLst>
              <p:ext uri="{D42A27DB-BD31-4B8C-83A1-F6EECF244321}">
                <p14:modId xmlns:p14="http://schemas.microsoft.com/office/powerpoint/2010/main" val="3854453472"/>
              </p:ext>
            </p:extLst>
          </p:nvPr>
        </p:nvGraphicFramePr>
        <p:xfrm>
          <a:off x="5896598" y="1881560"/>
          <a:ext cx="6295402" cy="4976440"/>
        </p:xfrm>
        <a:graphic>
          <a:graphicData uri="http://schemas.openxmlformats.org/drawingml/2006/chart">
            <c:chart xmlns:c="http://schemas.openxmlformats.org/drawingml/2006/chart" xmlns:r="http://schemas.openxmlformats.org/officeDocument/2006/relationships" r:id="rId5"/>
          </a:graphicData>
        </a:graphic>
      </p:graphicFrame>
      <p:sp>
        <p:nvSpPr>
          <p:cNvPr id="2" name="Номер слайда 1"/>
          <p:cNvSpPr>
            <a:spLocks noGrp="1"/>
          </p:cNvSpPr>
          <p:nvPr>
            <p:ph type="sldNum" sz="quarter" idx="12"/>
          </p:nvPr>
        </p:nvSpPr>
        <p:spPr/>
        <p:txBody>
          <a:bodyPr/>
          <a:lstStyle/>
          <a:p>
            <a:fld id="{ED80958F-062F-4223-9EB6-1AB4DB863CFC}" type="slidenum">
              <a:rPr lang="ru-RU" sz="2000" b="1" smtClean="0">
                <a:solidFill>
                  <a:srgbClr val="0070C0"/>
                </a:solidFill>
                <a:latin typeface="Times New Roman" pitchFamily="18" charset="0"/>
                <a:cs typeface="Times New Roman" pitchFamily="18" charset="0"/>
              </a:rPr>
              <a:t>2</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4166634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3" name="Picture 11"/>
          <p:cNvPicPr>
            <a:picLocks noChangeAspect="1" noChangeArrowheads="1"/>
          </p:cNvPicPr>
          <p:nvPr/>
        </p:nvPicPr>
        <p:blipFill>
          <a:blip r:embed="rId4" cstate="print"/>
          <a:srcRect/>
          <a:stretch>
            <a:fillRect/>
          </a:stretch>
        </p:blipFill>
        <p:spPr bwMode="auto">
          <a:xfrm>
            <a:off x="1892912" y="5221271"/>
            <a:ext cx="1930438" cy="1650768"/>
          </a:xfrm>
          <a:prstGeom prst="rect">
            <a:avLst/>
          </a:prstGeom>
          <a:noFill/>
          <a:ln w="9525">
            <a:noFill/>
            <a:miter lim="800000"/>
            <a:headEnd/>
            <a:tailEnd/>
          </a:ln>
          <a:effectLst/>
        </p:spPr>
      </p:pic>
      <p:pic>
        <p:nvPicPr>
          <p:cNvPr id="14" name="Picture 2" descr="C:\Users\turov\Downloads\IMG_20251205_132442.png"/>
          <p:cNvPicPr>
            <a:picLocks noChangeAspect="1" noChangeArrowheads="1"/>
          </p:cNvPicPr>
          <p:nvPr/>
        </p:nvPicPr>
        <p:blipFill>
          <a:blip r:embed="rId5" cstate="print"/>
          <a:srcRect/>
          <a:stretch>
            <a:fillRect/>
          </a:stretch>
        </p:blipFill>
        <p:spPr bwMode="auto">
          <a:xfrm>
            <a:off x="8361946" y="5221270"/>
            <a:ext cx="2334125" cy="1634837"/>
          </a:xfrm>
          <a:prstGeom prst="rect">
            <a:avLst/>
          </a:prstGeom>
          <a:noFill/>
        </p:spPr>
      </p:pic>
      <p:pic>
        <p:nvPicPr>
          <p:cNvPr id="15" name="Picture 12"/>
          <p:cNvPicPr>
            <a:picLocks noChangeAspect="1" noChangeArrowheads="1"/>
          </p:cNvPicPr>
          <p:nvPr/>
        </p:nvPicPr>
        <p:blipFill>
          <a:blip r:embed="rId6"/>
          <a:srcRect/>
          <a:stretch>
            <a:fillRect/>
          </a:stretch>
        </p:blipFill>
        <p:spPr bwMode="auto">
          <a:xfrm>
            <a:off x="5666874" y="5221270"/>
            <a:ext cx="2855495" cy="1649491"/>
          </a:xfrm>
          <a:prstGeom prst="rect">
            <a:avLst/>
          </a:prstGeom>
          <a:noFill/>
          <a:ln w="9525">
            <a:noFill/>
            <a:miter lim="800000"/>
            <a:headEnd/>
            <a:tailEnd/>
          </a:ln>
          <a:effectLst/>
        </p:spPr>
      </p:pic>
      <p:pic>
        <p:nvPicPr>
          <p:cNvPr id="16" name="Picture 10"/>
          <p:cNvPicPr>
            <a:picLocks noChangeAspect="1" noChangeArrowheads="1"/>
          </p:cNvPicPr>
          <p:nvPr/>
        </p:nvPicPr>
        <p:blipFill>
          <a:blip r:embed="rId7" cstate="print"/>
          <a:srcRect/>
          <a:stretch>
            <a:fillRect/>
          </a:stretch>
        </p:blipFill>
        <p:spPr bwMode="auto">
          <a:xfrm>
            <a:off x="3814011" y="5221271"/>
            <a:ext cx="2851484" cy="1636730"/>
          </a:xfrm>
          <a:prstGeom prst="rect">
            <a:avLst/>
          </a:prstGeom>
          <a:noFill/>
          <a:ln w="9525">
            <a:noFill/>
            <a:miter lim="800000"/>
            <a:headEnd/>
            <a:tailEnd/>
          </a:ln>
          <a:effectLst/>
        </p:spPr>
      </p:pic>
      <p:graphicFrame>
        <p:nvGraphicFramePr>
          <p:cNvPr id="17" name="Диаграмма 16"/>
          <p:cNvGraphicFramePr>
            <a:graphicFrameLocks/>
          </p:cNvGraphicFramePr>
          <p:nvPr>
            <p:extLst>
              <p:ext uri="{D42A27DB-BD31-4B8C-83A1-F6EECF244321}">
                <p14:modId xmlns:p14="http://schemas.microsoft.com/office/powerpoint/2010/main" val="2391651703"/>
              </p:ext>
            </p:extLst>
          </p:nvPr>
        </p:nvGraphicFramePr>
        <p:xfrm>
          <a:off x="1892912" y="1143000"/>
          <a:ext cx="8634720" cy="3308684"/>
        </p:xfrm>
        <a:graphic>
          <a:graphicData uri="http://schemas.openxmlformats.org/drawingml/2006/chart">
            <c:chart xmlns:c="http://schemas.openxmlformats.org/drawingml/2006/chart" xmlns:r="http://schemas.openxmlformats.org/officeDocument/2006/relationships" r:id="rId8"/>
          </a:graphicData>
        </a:graphic>
      </p:graphicFrame>
      <p:sp>
        <p:nvSpPr>
          <p:cNvPr id="18" name="Заголовок 2"/>
          <p:cNvSpPr txBox="1">
            <a:spLocks/>
          </p:cNvSpPr>
          <p:nvPr/>
        </p:nvSpPr>
        <p:spPr>
          <a:xfrm>
            <a:off x="2057400" y="168893"/>
            <a:ext cx="8470232" cy="858697"/>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3000" b="1" dirty="0" smtClean="0">
                <a:solidFill>
                  <a:srgbClr val="7030A0"/>
                </a:solidFill>
                <a:latin typeface="Times New Roman" pitchFamily="18" charset="0"/>
                <a:cs typeface="Times New Roman" pitchFamily="18" charset="0"/>
              </a:rPr>
              <a:t>Объем собранных средств добровольных пожертвований </a:t>
            </a:r>
            <a:r>
              <a:rPr lang="ru-RU" sz="3200" b="1" dirty="0" smtClean="0">
                <a:solidFill>
                  <a:srgbClr val="FF0000"/>
                </a:solidFill>
                <a:latin typeface="Times New Roman" pitchFamily="18" charset="0"/>
                <a:cs typeface="Times New Roman" pitchFamily="18" charset="0"/>
              </a:rPr>
              <a:t>9 </a:t>
            </a:r>
            <a:r>
              <a:rPr lang="ru-RU" sz="3200" b="1" dirty="0">
                <a:solidFill>
                  <a:srgbClr val="FF0000"/>
                </a:solidFill>
                <a:latin typeface="Times New Roman" pitchFamily="18" charset="0"/>
                <a:cs typeface="Times New Roman" pitchFamily="18" charset="0"/>
              </a:rPr>
              <a:t>млн. </a:t>
            </a:r>
            <a:r>
              <a:rPr lang="ru-RU" sz="3200" b="1" dirty="0" smtClean="0">
                <a:solidFill>
                  <a:srgbClr val="FF0000"/>
                </a:solidFill>
                <a:latin typeface="Times New Roman" pitchFamily="18" charset="0"/>
                <a:cs typeface="Times New Roman" pitchFamily="18" charset="0"/>
              </a:rPr>
              <a:t>рублей    1200 </a:t>
            </a:r>
            <a:r>
              <a:rPr lang="ru-RU" sz="3200" b="1" dirty="0">
                <a:solidFill>
                  <a:srgbClr val="FF0000"/>
                </a:solidFill>
                <a:latin typeface="Times New Roman" pitchFamily="18" charset="0"/>
                <a:cs typeface="Times New Roman" pitchFamily="18" charset="0"/>
              </a:rPr>
              <a:t>тонн</a:t>
            </a:r>
            <a:endParaRPr lang="ru-RU" sz="3000" b="1" dirty="0">
              <a:solidFill>
                <a:srgbClr val="7030A0"/>
              </a:solidFill>
              <a:latin typeface="Times New Roman" pitchFamily="18" charset="0"/>
              <a:cs typeface="Times New Roman" pitchFamily="18" charset="0"/>
            </a:endParaRPr>
          </a:p>
        </p:txBody>
      </p:sp>
      <p:sp>
        <p:nvSpPr>
          <p:cNvPr id="19" name="Текст 5"/>
          <p:cNvSpPr txBox="1">
            <a:spLocks/>
          </p:cNvSpPr>
          <p:nvPr/>
        </p:nvSpPr>
        <p:spPr>
          <a:xfrm>
            <a:off x="1892912" y="4499811"/>
            <a:ext cx="8634720" cy="721459"/>
          </a:xfrm>
          <a:prstGeom prst="rect">
            <a:avLst/>
          </a:prstGeom>
        </p:spPr>
        <p:txBody>
          <a:bodyPr vert="horz" wrap="square" lIns="0" tIns="0" rIns="0" bIns="0" rtlCol="0" anchor="ctr">
            <a:noAutofit/>
          </a:bodyPr>
          <a:lstStyle>
            <a:defPPr>
              <a:defRPr lang="ru-RU"/>
            </a:defPPr>
            <a:lvl1pPr marL="0" algn="l" defTabSz="914400" rtl="0" eaLnBrk="1" latinLnBrk="0" hangingPunct="1">
              <a:defRPr sz="105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000" b="1" dirty="0" smtClean="0">
                <a:solidFill>
                  <a:srgbClr val="7030A0"/>
                </a:solidFill>
                <a:latin typeface="Times New Roman" pitchFamily="18" charset="0"/>
                <a:cs typeface="Times New Roman" pitchFamily="18" charset="0"/>
              </a:rPr>
              <a:t>В 2023 году 15 фур, в 2024 году – 55 фур, в 2025 году - </a:t>
            </a:r>
            <a:r>
              <a:rPr lang="ru-RU" sz="2000" b="1" dirty="0" smtClean="0">
                <a:solidFill>
                  <a:srgbClr val="7030A0"/>
                </a:solidFill>
                <a:latin typeface="Times New Roman" pitchFamily="18" charset="0"/>
                <a:cs typeface="Times New Roman" pitchFamily="18" charset="0"/>
              </a:rPr>
              <a:t>83 </a:t>
            </a:r>
            <a:r>
              <a:rPr lang="ru-RU" sz="2000" b="1" dirty="0" smtClean="0">
                <a:solidFill>
                  <a:srgbClr val="7030A0"/>
                </a:solidFill>
                <a:latin typeface="Times New Roman" pitchFamily="18" charset="0"/>
                <a:cs typeface="Times New Roman" pitchFamily="18" charset="0"/>
              </a:rPr>
              <a:t>фуры</a:t>
            </a:r>
            <a:endParaRPr lang="ru-RU" sz="2000" b="1" dirty="0">
              <a:solidFill>
                <a:srgbClr val="7030A0"/>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20</a:t>
            </a:fld>
            <a:endParaRPr lang="ru-RU"/>
          </a:p>
        </p:txBody>
      </p:sp>
    </p:spTree>
    <p:extLst>
      <p:ext uri="{BB962C8B-B14F-4D97-AF65-F5344CB8AC3E}">
        <p14:creationId xmlns:p14="http://schemas.microsoft.com/office/powerpoint/2010/main" val="3787907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8" name="Заголовок 2"/>
          <p:cNvSpPr txBox="1">
            <a:spLocks/>
          </p:cNvSpPr>
          <p:nvPr/>
        </p:nvSpPr>
        <p:spPr>
          <a:xfrm>
            <a:off x="1987216" y="42346"/>
            <a:ext cx="8470232" cy="332399"/>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400" b="1" dirty="0" smtClean="0">
                <a:solidFill>
                  <a:srgbClr val="7030A0"/>
                </a:solidFill>
                <a:latin typeface="Times New Roman" pitchFamily="18" charset="0"/>
                <a:cs typeface="Times New Roman" pitchFamily="18" charset="0"/>
              </a:rPr>
              <a:t>Оказание бесплатной юридической помощи гражданам</a:t>
            </a:r>
            <a:endParaRPr lang="ru-RU" sz="2400" b="1" dirty="0">
              <a:solidFill>
                <a:srgbClr val="7030A0"/>
              </a:solidFill>
              <a:latin typeface="Times New Roman" pitchFamily="18" charset="0"/>
              <a:cs typeface="Times New Roman" pitchFamily="18" charset="0"/>
            </a:endParaRPr>
          </a:p>
        </p:txBody>
      </p:sp>
      <p:sp>
        <p:nvSpPr>
          <p:cNvPr id="19" name="Текст 5"/>
          <p:cNvSpPr txBox="1">
            <a:spLocks/>
          </p:cNvSpPr>
          <p:nvPr/>
        </p:nvSpPr>
        <p:spPr>
          <a:xfrm>
            <a:off x="1892912" y="4499811"/>
            <a:ext cx="8634720" cy="721459"/>
          </a:xfrm>
          <a:prstGeom prst="rect">
            <a:avLst/>
          </a:prstGeom>
        </p:spPr>
        <p:txBody>
          <a:bodyPr vert="horz" wrap="square" lIns="0" tIns="0" rIns="0" bIns="0" rtlCol="0" anchor="ctr">
            <a:noAutofit/>
          </a:bodyPr>
          <a:lstStyle>
            <a:defPPr>
              <a:defRPr lang="ru-RU"/>
            </a:defPPr>
            <a:lvl1pPr marL="0" algn="l" defTabSz="914400" rtl="0" eaLnBrk="1" latinLnBrk="0" hangingPunct="1">
              <a:defRPr sz="105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2400" b="1" dirty="0" err="1" smtClean="0">
                <a:solidFill>
                  <a:srgbClr val="7030A0"/>
                </a:solidFill>
                <a:latin typeface="Times New Roman" pitchFamily="18" charset="0"/>
                <a:cs typeface="Times New Roman" pitchFamily="18" charset="0"/>
              </a:rPr>
              <a:t>Правомобиль</a:t>
            </a:r>
            <a:r>
              <a:rPr lang="ru-RU" sz="2400" b="1" dirty="0" smtClean="0">
                <a:solidFill>
                  <a:srgbClr val="7030A0"/>
                </a:solidFill>
                <a:latin typeface="Times New Roman" pitchFamily="18" charset="0"/>
                <a:cs typeface="Times New Roman" pitchFamily="18" charset="0"/>
              </a:rPr>
              <a:t> КСВО</a:t>
            </a:r>
            <a:endParaRPr lang="ru-RU" sz="2400" b="1" dirty="0">
              <a:solidFill>
                <a:srgbClr val="7030A0"/>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21</a:t>
            </a:fld>
            <a:endParaRPr lang="ru-RU"/>
          </a:p>
        </p:txBody>
      </p:sp>
      <p:pic>
        <p:nvPicPr>
          <p:cNvPr id="3" name="Рисунок 2"/>
          <p:cNvPicPr>
            <a:picLocks noChangeAspect="1"/>
          </p:cNvPicPr>
          <p:nvPr/>
        </p:nvPicPr>
        <p:blipFill>
          <a:blip r:embed="rId4"/>
          <a:stretch>
            <a:fillRect/>
          </a:stretch>
        </p:blipFill>
        <p:spPr>
          <a:xfrm>
            <a:off x="3800217" y="5186960"/>
            <a:ext cx="2274526" cy="1705894"/>
          </a:xfrm>
          <a:prstGeom prst="rect">
            <a:avLst/>
          </a:prstGeom>
        </p:spPr>
      </p:pic>
      <p:pic>
        <p:nvPicPr>
          <p:cNvPr id="5" name="Рисунок 4"/>
          <p:cNvPicPr>
            <a:picLocks noChangeAspect="1"/>
          </p:cNvPicPr>
          <p:nvPr/>
        </p:nvPicPr>
        <p:blipFill>
          <a:blip r:embed="rId5"/>
          <a:stretch>
            <a:fillRect/>
          </a:stretch>
        </p:blipFill>
        <p:spPr>
          <a:xfrm>
            <a:off x="8428633" y="5182033"/>
            <a:ext cx="2224216" cy="1668162"/>
          </a:xfrm>
          <a:prstGeom prst="rect">
            <a:avLst/>
          </a:prstGeom>
        </p:spPr>
      </p:pic>
      <p:pic>
        <p:nvPicPr>
          <p:cNvPr id="7" name="Рисунок 6"/>
          <p:cNvPicPr>
            <a:picLocks noChangeAspect="1"/>
          </p:cNvPicPr>
          <p:nvPr/>
        </p:nvPicPr>
        <p:blipFill>
          <a:blip r:embed="rId6"/>
          <a:stretch>
            <a:fillRect/>
          </a:stretch>
        </p:blipFill>
        <p:spPr>
          <a:xfrm>
            <a:off x="6117968" y="5182033"/>
            <a:ext cx="2246476" cy="1684857"/>
          </a:xfrm>
          <a:prstGeom prst="rect">
            <a:avLst/>
          </a:prstGeom>
        </p:spPr>
      </p:pic>
      <p:pic>
        <p:nvPicPr>
          <p:cNvPr id="11" name="Рисунок 10"/>
          <p:cNvPicPr>
            <a:picLocks noChangeAspect="1"/>
          </p:cNvPicPr>
          <p:nvPr/>
        </p:nvPicPr>
        <p:blipFill>
          <a:blip r:embed="rId7"/>
          <a:stretch>
            <a:fillRect/>
          </a:stretch>
        </p:blipFill>
        <p:spPr>
          <a:xfrm>
            <a:off x="1937130" y="4567094"/>
            <a:ext cx="1818869" cy="2425159"/>
          </a:xfrm>
          <a:prstGeom prst="rect">
            <a:avLst/>
          </a:prstGeom>
        </p:spPr>
      </p:pic>
      <p:sp>
        <p:nvSpPr>
          <p:cNvPr id="20" name="Замещающее содержимое 2"/>
          <p:cNvSpPr txBox="1">
            <a:spLocks/>
          </p:cNvSpPr>
          <p:nvPr/>
        </p:nvSpPr>
        <p:spPr>
          <a:xfrm>
            <a:off x="1987216" y="1118032"/>
            <a:ext cx="3721606" cy="298085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en-US" sz="1400" dirty="0" smtClean="0">
                <a:solidFill>
                  <a:srgbClr val="0070C0"/>
                </a:solidFill>
                <a:latin typeface="Times New Roman" panose="02020603050405020304" pitchFamily="18" charset="0"/>
                <a:cs typeface="Times New Roman" panose="02020603050405020304" pitchFamily="18" charset="0"/>
              </a:rPr>
              <a:t>C 21</a:t>
            </a:r>
            <a:r>
              <a:rPr lang="ru-RU" altLang="en-US" sz="1400" dirty="0" smtClean="0">
                <a:solidFill>
                  <a:srgbClr val="0070C0"/>
                </a:solidFill>
                <a:latin typeface="Times New Roman" panose="02020603050405020304" pitchFamily="18" charset="0"/>
                <a:cs typeface="Times New Roman" panose="02020603050405020304" pitchFamily="18" charset="0"/>
              </a:rPr>
              <a:t>.10.2025 по 18.12.2025:</a:t>
            </a:r>
            <a:endParaRPr lang="en-US" altLang="en-US" sz="1400" dirty="0" smtClean="0">
              <a:solidFill>
                <a:srgbClr val="0070C0"/>
              </a:solidFill>
              <a:latin typeface="Times New Roman" panose="02020603050405020304" pitchFamily="18" charset="0"/>
              <a:cs typeface="Times New Roman" panose="02020603050405020304" pitchFamily="18" charset="0"/>
            </a:endParaRPr>
          </a:p>
          <a:p>
            <a:pPr algn="just"/>
            <a:r>
              <a:rPr lang="ru-RU" altLang="en-US" sz="1400" dirty="0" smtClean="0">
                <a:solidFill>
                  <a:srgbClr val="0070C0"/>
                </a:solidFill>
                <a:latin typeface="Times New Roman" panose="02020603050405020304" pitchFamily="18" charset="0"/>
                <a:cs typeface="Times New Roman" panose="02020603050405020304" pitchFamily="18" charset="0"/>
              </a:rPr>
              <a:t>Количество обращений граждан по вопросам оказания бесплатной юридической помощи - </a:t>
            </a:r>
            <a:r>
              <a:rPr lang="ru-RU" altLang="en-US" sz="1400" b="1" dirty="0" smtClean="0">
                <a:solidFill>
                  <a:srgbClr val="0070C0"/>
                </a:solidFill>
                <a:latin typeface="Times New Roman" panose="02020603050405020304" pitchFamily="18" charset="0"/>
                <a:cs typeface="Times New Roman" panose="02020603050405020304" pitchFamily="18" charset="0"/>
              </a:rPr>
              <a:t>163</a:t>
            </a:r>
            <a:r>
              <a:rPr lang="ru-RU" altLang="en-US" sz="1400" dirty="0" smtClean="0">
                <a:solidFill>
                  <a:srgbClr val="0070C0"/>
                </a:solidFill>
                <a:latin typeface="Times New Roman" panose="02020603050405020304" pitchFamily="18" charset="0"/>
                <a:cs typeface="Times New Roman" panose="02020603050405020304" pitchFamily="18" charset="0"/>
              </a:rPr>
              <a:t> </a:t>
            </a:r>
            <a:r>
              <a:rPr lang="ru-RU" altLang="en-US" sz="1400" b="1" dirty="0" smtClean="0">
                <a:solidFill>
                  <a:srgbClr val="0070C0"/>
                </a:solidFill>
                <a:latin typeface="Times New Roman" panose="02020603050405020304" pitchFamily="18" charset="0"/>
                <a:cs typeface="Times New Roman" panose="02020603050405020304" pitchFamily="18" charset="0"/>
              </a:rPr>
              <a:t>человека.</a:t>
            </a:r>
          </a:p>
          <a:p>
            <a:pPr algn="just"/>
            <a:r>
              <a:rPr lang="ru-RU" altLang="en-US" sz="1400" dirty="0" smtClean="0">
                <a:solidFill>
                  <a:srgbClr val="0070C0"/>
                </a:solidFill>
                <a:latin typeface="Times New Roman" panose="02020603050405020304" pitchFamily="18" charset="0"/>
                <a:cs typeface="Times New Roman" panose="02020603050405020304" pitchFamily="18" charset="0"/>
              </a:rPr>
              <a:t>Количество обращений граждан, по которым оказана бесплатная юридическая помощь - </a:t>
            </a:r>
            <a:r>
              <a:rPr lang="ru-RU" altLang="en-US" sz="1400" b="1" dirty="0" smtClean="0">
                <a:solidFill>
                  <a:srgbClr val="0070C0"/>
                </a:solidFill>
                <a:latin typeface="Times New Roman" panose="02020603050405020304" pitchFamily="18" charset="0"/>
                <a:cs typeface="Times New Roman" panose="02020603050405020304" pitchFamily="18" charset="0"/>
              </a:rPr>
              <a:t>162 человека.</a:t>
            </a:r>
          </a:p>
          <a:p>
            <a:pPr algn="just"/>
            <a:r>
              <a:rPr lang="ru-RU" altLang="en-US" sz="1400" dirty="0" smtClean="0">
                <a:solidFill>
                  <a:srgbClr val="0070C0"/>
                </a:solidFill>
                <a:latin typeface="Times New Roman" panose="02020603050405020304" pitchFamily="18" charset="0"/>
                <a:cs typeface="Times New Roman" panose="02020603050405020304" pitchFamily="18" charset="0"/>
              </a:rPr>
              <a:t>Отказ в оказании бесплатной юридической помощи гражданину из-за отсутствия правовых оснований -</a:t>
            </a:r>
            <a:r>
              <a:rPr lang="ru-RU" altLang="en-US" sz="1400" b="1" dirty="0" smtClean="0">
                <a:solidFill>
                  <a:srgbClr val="0070C0"/>
                </a:solidFill>
                <a:latin typeface="Times New Roman" panose="02020603050405020304" pitchFamily="18" charset="0"/>
                <a:cs typeface="Times New Roman" panose="02020603050405020304" pitchFamily="18" charset="0"/>
              </a:rPr>
              <a:t> 1 человек.</a:t>
            </a:r>
          </a:p>
          <a:p>
            <a:endParaRPr lang="ru-RU" altLang="en-US" sz="800" b="1" dirty="0" smtClean="0">
              <a:latin typeface="Times New Roman" panose="02020603050405020304" pitchFamily="18" charset="0"/>
              <a:cs typeface="Times New Roman" panose="02020603050405020304" pitchFamily="18" charset="0"/>
            </a:endParaRPr>
          </a:p>
          <a:p>
            <a:endParaRPr lang="ru-RU" altLang="en-US" sz="800" b="1" dirty="0" smtClean="0">
              <a:latin typeface="Times New Roman" panose="02020603050405020304" pitchFamily="18" charset="0"/>
              <a:cs typeface="Times New Roman" panose="02020603050405020304" pitchFamily="18" charset="0"/>
            </a:endParaRPr>
          </a:p>
          <a:p>
            <a:endParaRPr lang="ru-RU" altLang="en-US" sz="800" b="1" dirty="0">
              <a:latin typeface="Times New Roman" panose="02020603050405020304" pitchFamily="18" charset="0"/>
              <a:cs typeface="Times New Roman" panose="02020603050405020304" pitchFamily="18" charset="0"/>
            </a:endParaRPr>
          </a:p>
        </p:txBody>
      </p:sp>
      <p:sp>
        <p:nvSpPr>
          <p:cNvPr id="21" name="Заголовок 1"/>
          <p:cNvSpPr txBox="1">
            <a:spLocks/>
          </p:cNvSpPr>
          <p:nvPr/>
        </p:nvSpPr>
        <p:spPr>
          <a:xfrm>
            <a:off x="6117968" y="374745"/>
            <a:ext cx="4281815" cy="614939"/>
          </a:xfrm>
          <a:prstGeom prst="rect">
            <a:avLst/>
          </a:prstGeom>
          <a:solidFill>
            <a:schemeClr val="tx2">
              <a:lumMod val="20000"/>
              <a:lumOff val="80000"/>
            </a:schemeClr>
          </a:solidFill>
          <a:ln w="38100">
            <a:solidFill>
              <a:schemeClr val="accent1"/>
            </a:solidFill>
          </a:ln>
        </p:spPr>
        <p:txBody>
          <a:bodyPr vert="horz" wrap="square" lIns="0" tIns="0" rIns="0" bIns="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latin typeface="Times New Roman" panose="02020603050405020304" pitchFamily="18" charset="0"/>
                <a:cs typeface="Times New Roman" panose="02020603050405020304" pitchFamily="18" charset="0"/>
              </a:rPr>
              <a:t>Виды оказания  бесплатной юридической помощи Государственным юридическим бюро за 3 месяца 2025 года</a:t>
            </a:r>
            <a:endParaRPr lang="ru-RU" sz="2800" dirty="0"/>
          </a:p>
        </p:txBody>
      </p:sp>
      <p:graphicFrame>
        <p:nvGraphicFramePr>
          <p:cNvPr id="22" name="Содержимое 4"/>
          <p:cNvGraphicFramePr>
            <a:graphicFrameLocks/>
          </p:cNvGraphicFramePr>
          <p:nvPr>
            <p:extLst>
              <p:ext uri="{D42A27DB-BD31-4B8C-83A1-F6EECF244321}">
                <p14:modId xmlns:p14="http://schemas.microsoft.com/office/powerpoint/2010/main" val="1649459251"/>
              </p:ext>
            </p:extLst>
          </p:nvPr>
        </p:nvGraphicFramePr>
        <p:xfrm>
          <a:off x="6117967" y="1253635"/>
          <a:ext cx="4212281" cy="33134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784085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4" y="28645"/>
            <a:ext cx="8831179" cy="6451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solidFill>
                  <a:srgbClr val="7030A0"/>
                </a:solidFill>
                <a:latin typeface="Montserrat"/>
              </a:rPr>
              <a:t>Герои Алтая</a:t>
            </a:r>
            <a:endParaRPr lang="ru-RU" sz="2800" b="1" dirty="0">
              <a:solidFill>
                <a:srgbClr val="7030A0"/>
              </a:solidFill>
              <a:latin typeface="Montserrat"/>
            </a:endParaRPr>
          </a:p>
        </p:txBody>
      </p:sp>
      <p:pic>
        <p:nvPicPr>
          <p:cNvPr id="7" name="Picture 2" descr="https://cdnstatic.rg.ru/uploads/photogallery/2024/02/29/tass_67753783_4d4.jpg"/>
          <p:cNvPicPr>
            <a:picLocks noChangeAspect="1" noChangeArrowheads="1"/>
          </p:cNvPicPr>
          <p:nvPr/>
        </p:nvPicPr>
        <p:blipFill>
          <a:blip r:embed="rId4" cstate="print"/>
          <a:srcRect/>
          <a:stretch>
            <a:fillRect/>
          </a:stretch>
        </p:blipFill>
        <p:spPr bwMode="auto">
          <a:xfrm>
            <a:off x="2012394" y="673769"/>
            <a:ext cx="4857638" cy="3239161"/>
          </a:xfrm>
          <a:prstGeom prst="rect">
            <a:avLst/>
          </a:prstGeom>
          <a:ln>
            <a:noFill/>
          </a:ln>
          <a:effectLst>
            <a:softEdge rad="112500"/>
          </a:effectLst>
        </p:spPr>
      </p:pic>
      <p:pic>
        <p:nvPicPr>
          <p:cNvPr id="12" name="Picture 4" descr="Picture background"/>
          <p:cNvPicPr>
            <a:picLocks noChangeAspect="1" noChangeArrowheads="1"/>
          </p:cNvPicPr>
          <p:nvPr/>
        </p:nvPicPr>
        <p:blipFill>
          <a:blip r:embed="rId5" cstate="print"/>
          <a:srcRect/>
          <a:stretch>
            <a:fillRect/>
          </a:stretch>
        </p:blipFill>
        <p:spPr bwMode="auto">
          <a:xfrm>
            <a:off x="7117351" y="745959"/>
            <a:ext cx="3413398" cy="4553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Текст 6">
            <a:extLst>
              <a:ext uri="{FF2B5EF4-FFF2-40B4-BE49-F238E27FC236}">
                <a16:creationId xmlns="" xmlns:a16="http://schemas.microsoft.com/office/drawing/2014/main" id="{0EED20ED-0F5C-4A6E-AC53-35825E412427}"/>
              </a:ext>
            </a:extLst>
          </p:cNvPr>
          <p:cNvSpPr txBox="1">
            <a:spLocks/>
          </p:cNvSpPr>
          <p:nvPr/>
        </p:nvSpPr>
        <p:spPr>
          <a:xfrm>
            <a:off x="2096615" y="4223085"/>
            <a:ext cx="5020736" cy="21295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2000" dirty="0" smtClean="0">
                <a:latin typeface="Times New Roman" pitchFamily="18" charset="0"/>
                <a:ea typeface="PT Astra Serif" pitchFamily="18" charset="-52"/>
                <a:cs typeface="Times New Roman" pitchFamily="18" charset="0"/>
              </a:rPr>
              <a:t>«С 1 марта 2024 года ветераны СВО, </a:t>
            </a:r>
            <a:br>
              <a:rPr lang="ru-RU" sz="2000" dirty="0" smtClean="0">
                <a:latin typeface="Times New Roman" pitchFamily="18" charset="0"/>
                <a:ea typeface="PT Astra Serif" pitchFamily="18" charset="-52"/>
                <a:cs typeface="Times New Roman" pitchFamily="18" charset="0"/>
              </a:rPr>
            </a:br>
            <a:r>
              <a:rPr lang="ru-RU" sz="2000" dirty="0" smtClean="0">
                <a:latin typeface="Times New Roman" pitchFamily="18" charset="0"/>
                <a:ea typeface="PT Astra Serif" pitchFamily="18" charset="-52"/>
                <a:cs typeface="Times New Roman" pitchFamily="18" charset="0"/>
              </a:rPr>
              <a:t>а также солдаты и офицеры, которые сейчас сражаются в действующих частях, </a:t>
            </a:r>
            <a:br>
              <a:rPr lang="ru-RU" sz="2000" dirty="0" smtClean="0">
                <a:latin typeface="Times New Roman" pitchFamily="18" charset="0"/>
                <a:ea typeface="PT Astra Serif" pitchFamily="18" charset="-52"/>
                <a:cs typeface="Times New Roman" pitchFamily="18" charset="0"/>
              </a:rPr>
            </a:br>
            <a:r>
              <a:rPr lang="ru-RU" sz="2000" dirty="0" smtClean="0">
                <a:latin typeface="Times New Roman" pitchFamily="18" charset="0"/>
                <a:ea typeface="PT Astra Serif" pitchFamily="18" charset="-52"/>
                <a:cs typeface="Times New Roman" pitchFamily="18" charset="0"/>
              </a:rPr>
              <a:t>смогут подать заявление </a:t>
            </a:r>
            <a:br>
              <a:rPr lang="ru-RU" sz="2000" dirty="0" smtClean="0">
                <a:latin typeface="Times New Roman" pitchFamily="18" charset="0"/>
                <a:ea typeface="PT Astra Serif" pitchFamily="18" charset="-52"/>
                <a:cs typeface="Times New Roman" pitchFamily="18" charset="0"/>
              </a:rPr>
            </a:br>
            <a:r>
              <a:rPr lang="ru-RU" sz="2000" dirty="0" smtClean="0">
                <a:latin typeface="Times New Roman" pitchFamily="18" charset="0"/>
                <a:ea typeface="PT Astra Serif" pitchFamily="18" charset="-52"/>
                <a:cs typeface="Times New Roman" pitchFamily="18" charset="0"/>
              </a:rPr>
              <a:t>для участия в первом учебном потоке специальной кадровой программы, назовем ее </a:t>
            </a:r>
            <a:r>
              <a:rPr lang="ru-RU" sz="2000" b="1" dirty="0" smtClean="0">
                <a:latin typeface="Times New Roman" pitchFamily="18" charset="0"/>
                <a:ea typeface="PT Astra Serif" pitchFamily="18" charset="-52"/>
                <a:cs typeface="Times New Roman" pitchFamily="18" charset="0"/>
              </a:rPr>
              <a:t>«Время героев».</a:t>
            </a:r>
            <a:endParaRPr lang="ru-RU" sz="2000" b="1" dirty="0">
              <a:latin typeface="Times New Roman" pitchFamily="18" charset="0"/>
              <a:ea typeface="PT Astra Serif" pitchFamily="18" charset="-52"/>
              <a:cs typeface="Times New Roman" pitchFamily="18" charset="0"/>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22</a:t>
            </a:fld>
            <a:endParaRPr lang="ru-RU"/>
          </a:p>
        </p:txBody>
      </p:sp>
    </p:spTree>
    <p:extLst>
      <p:ext uri="{BB962C8B-B14F-4D97-AF65-F5344CB8AC3E}">
        <p14:creationId xmlns:p14="http://schemas.microsoft.com/office/powerpoint/2010/main" val="3738536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7" name="Прямоугольник 6"/>
          <p:cNvSpPr/>
          <p:nvPr/>
        </p:nvSpPr>
        <p:spPr>
          <a:xfrm>
            <a:off x="2057401" y="163141"/>
            <a:ext cx="8485299" cy="579967"/>
          </a:xfrm>
          <a:prstGeom prst="rect">
            <a:avLst/>
          </a:prstGeom>
        </p:spPr>
        <p:txBody>
          <a:bodyPr wrap="square">
            <a:spAutoFit/>
          </a:bodyPr>
          <a:lstStyle/>
          <a:p>
            <a:pPr indent="450215" algn="ctr">
              <a:lnSpc>
                <a:spcPct val="150000"/>
              </a:lnSpc>
              <a:spcAft>
                <a:spcPts val="0"/>
              </a:spcAft>
            </a:pPr>
            <a:r>
              <a:rPr lang="ru-RU" sz="2400" b="1" dirty="0" smtClean="0">
                <a:solidFill>
                  <a:srgbClr val="7030A0"/>
                </a:solidFill>
                <a:effectLst/>
                <a:latin typeface="PT Astra Serif" pitchFamily="18" charset="-52"/>
                <a:ea typeface="PT Astra Serif" pitchFamily="18" charset="-52"/>
                <a:cs typeface="Times New Roman" panose="02020603050405020304" pitchFamily="18" charset="0"/>
              </a:rPr>
              <a:t>Первый поток регионального проекта «Герои Алтая»</a:t>
            </a:r>
          </a:p>
        </p:txBody>
      </p:sp>
      <p:sp>
        <p:nvSpPr>
          <p:cNvPr id="12" name="Прямоугольник 11"/>
          <p:cNvSpPr/>
          <p:nvPr/>
        </p:nvSpPr>
        <p:spPr>
          <a:xfrm>
            <a:off x="2027321" y="4663294"/>
            <a:ext cx="8545457" cy="2031325"/>
          </a:xfrm>
          <a:prstGeom prst="rect">
            <a:avLst/>
          </a:prstGeom>
        </p:spPr>
        <p:txBody>
          <a:bodyPr wrap="square">
            <a:spAutoFit/>
          </a:bodyPr>
          <a:lstStyle/>
          <a:p>
            <a:pPr indent="450215" algn="ctr">
              <a:lnSpc>
                <a:spcPct val="150000"/>
              </a:lnSpc>
              <a:spcAft>
                <a:spcPts val="0"/>
              </a:spcAft>
            </a:pPr>
            <a:r>
              <a:rPr lang="ru-RU" sz="1400" b="1" dirty="0" smtClean="0">
                <a:effectLst/>
                <a:latin typeface="PT Astra Serif" pitchFamily="18" charset="-52"/>
                <a:ea typeface="PT Astra Serif" pitchFamily="18" charset="-52"/>
                <a:cs typeface="Times New Roman" panose="02020603050405020304" pitchFamily="18" charset="0"/>
              </a:rPr>
              <a:t>По данным полученным в результате анализа списка участников специальной военной операции, зарегистрированных на участие в региональном проекте «Герои Алтая» выявлено:</a:t>
            </a:r>
          </a:p>
          <a:p>
            <a:pPr lvl="0">
              <a:lnSpc>
                <a:spcPct val="150000"/>
              </a:lnSpc>
              <a:spcAft>
                <a:spcPts val="0"/>
              </a:spcAft>
            </a:pPr>
            <a:r>
              <a:rPr lang="ru-RU" sz="1400" dirty="0" smtClean="0">
                <a:effectLst/>
                <a:latin typeface="PT Astra Serif" pitchFamily="18" charset="-52"/>
                <a:ea typeface="PT Astra Serif" pitchFamily="18" charset="-52"/>
                <a:cs typeface="Times New Roman" panose="02020603050405020304" pitchFamily="18" charset="0"/>
              </a:rPr>
              <a:t> Всего подали заявления </a:t>
            </a:r>
            <a:r>
              <a:rPr lang="ru-RU" sz="1400" b="1" u="sng" dirty="0" smtClean="0">
                <a:effectLst/>
                <a:latin typeface="PT Astra Serif" pitchFamily="18" charset="-52"/>
                <a:ea typeface="PT Astra Serif" pitchFamily="18" charset="-52"/>
                <a:cs typeface="Times New Roman" panose="02020603050405020304" pitchFamily="18" charset="0"/>
              </a:rPr>
              <a:t>189</a:t>
            </a:r>
            <a:r>
              <a:rPr lang="ru-RU" sz="1400" dirty="0" smtClean="0">
                <a:effectLst/>
                <a:latin typeface="PT Astra Serif" pitchFamily="18" charset="-52"/>
                <a:ea typeface="PT Astra Serif" pitchFamily="18" charset="-52"/>
                <a:cs typeface="Times New Roman" panose="02020603050405020304" pitchFamily="18" charset="0"/>
              </a:rPr>
              <a:t> соискателей;</a:t>
            </a:r>
          </a:p>
          <a:p>
            <a:pPr marL="800100" indent="-342900">
              <a:lnSpc>
                <a:spcPct val="150000"/>
              </a:lnSpc>
              <a:spcAft>
                <a:spcPts val="0"/>
              </a:spcAft>
              <a:buFont typeface="Arial" panose="020B0604020202020204" pitchFamily="34" charset="0"/>
              <a:buChar char="•"/>
            </a:pPr>
            <a:r>
              <a:rPr lang="ru-RU" sz="1400" dirty="0" smtClean="0">
                <a:effectLst/>
                <a:latin typeface="PT Astra Serif" pitchFamily="18" charset="-52"/>
                <a:ea typeface="PT Astra Serif" pitchFamily="18" charset="-52"/>
                <a:cs typeface="Times New Roman" panose="02020603050405020304" pitchFamily="18" charset="0"/>
              </a:rPr>
              <a:t>Из них с высшим образованием – </a:t>
            </a:r>
            <a:r>
              <a:rPr lang="ru-RU" sz="1400" b="1" dirty="0" smtClean="0">
                <a:effectLst/>
                <a:latin typeface="PT Astra Serif" pitchFamily="18" charset="-52"/>
                <a:ea typeface="PT Astra Serif" pitchFamily="18" charset="-52"/>
                <a:cs typeface="Times New Roman" panose="02020603050405020304" pitchFamily="18" charset="0"/>
              </a:rPr>
              <a:t>88</a:t>
            </a:r>
            <a:r>
              <a:rPr lang="ru-RU" sz="1400" dirty="0" smtClean="0">
                <a:effectLst/>
                <a:latin typeface="PT Astra Serif" pitchFamily="18" charset="-52"/>
                <a:ea typeface="PT Astra Serif" pitchFamily="18" charset="-52"/>
                <a:cs typeface="Times New Roman" panose="02020603050405020304" pitchFamily="18" charset="0"/>
              </a:rPr>
              <a:t>, </a:t>
            </a:r>
          </a:p>
          <a:p>
            <a:pPr marL="800100" indent="-342900">
              <a:lnSpc>
                <a:spcPct val="150000"/>
              </a:lnSpc>
              <a:spcAft>
                <a:spcPts val="0"/>
              </a:spcAft>
              <a:buFont typeface="Arial" panose="020B0604020202020204" pitchFamily="34" charset="0"/>
              <a:buChar char="•"/>
            </a:pPr>
            <a:r>
              <a:rPr lang="ru-RU" sz="1400" dirty="0">
                <a:latin typeface="PT Astra Serif" pitchFamily="18" charset="-52"/>
                <a:ea typeface="PT Astra Serif" pitchFamily="18" charset="-52"/>
                <a:cs typeface="Times New Roman" panose="02020603050405020304" pitchFamily="18" charset="0"/>
              </a:rPr>
              <a:t>С</a:t>
            </a:r>
            <a:r>
              <a:rPr lang="ru-RU" sz="1400" dirty="0" smtClean="0">
                <a:effectLst/>
                <a:latin typeface="PT Astra Serif" pitchFamily="18" charset="-52"/>
                <a:ea typeface="PT Astra Serif" pitchFamily="18" charset="-52"/>
                <a:cs typeface="Times New Roman" panose="02020603050405020304" pitchFamily="18" charset="0"/>
              </a:rPr>
              <a:t>редним образованием – </a:t>
            </a:r>
            <a:r>
              <a:rPr lang="ru-RU" sz="1400" b="1" dirty="0" smtClean="0">
                <a:effectLst/>
                <a:latin typeface="PT Astra Serif" pitchFamily="18" charset="-52"/>
                <a:ea typeface="PT Astra Serif" pitchFamily="18" charset="-52"/>
                <a:cs typeface="Times New Roman" panose="02020603050405020304" pitchFamily="18" charset="0"/>
              </a:rPr>
              <a:t>89</a:t>
            </a:r>
            <a:r>
              <a:rPr lang="ru-RU" sz="1400" dirty="0" smtClean="0">
                <a:effectLst/>
                <a:latin typeface="PT Astra Serif" pitchFamily="18" charset="-52"/>
                <a:ea typeface="PT Astra Serif" pitchFamily="18" charset="-52"/>
                <a:cs typeface="Times New Roman" panose="02020603050405020304" pitchFamily="18" charset="0"/>
              </a:rPr>
              <a:t>, </a:t>
            </a:r>
          </a:p>
          <a:p>
            <a:pPr marL="800100" indent="-342900">
              <a:lnSpc>
                <a:spcPct val="150000"/>
              </a:lnSpc>
              <a:spcAft>
                <a:spcPts val="0"/>
              </a:spcAft>
              <a:buFont typeface="Arial" panose="020B0604020202020204" pitchFamily="34" charset="0"/>
              <a:buChar char="•"/>
            </a:pPr>
            <a:r>
              <a:rPr lang="ru-RU" sz="1400" dirty="0">
                <a:latin typeface="PT Astra Serif" pitchFamily="18" charset="-52"/>
                <a:ea typeface="PT Astra Serif" pitchFamily="18" charset="-52"/>
                <a:cs typeface="Times New Roman" panose="02020603050405020304" pitchFamily="18" charset="0"/>
              </a:rPr>
              <a:t>Н</a:t>
            </a:r>
            <a:r>
              <a:rPr lang="ru-RU" sz="1400" dirty="0" smtClean="0">
                <a:effectLst/>
                <a:latin typeface="PT Astra Serif" pitchFamily="18" charset="-52"/>
                <a:ea typeface="PT Astra Serif" pitchFamily="18" charset="-52"/>
                <a:cs typeface="Times New Roman" panose="02020603050405020304" pitchFamily="18" charset="0"/>
              </a:rPr>
              <a:t>е указана информация об образовании – </a:t>
            </a:r>
            <a:r>
              <a:rPr lang="ru-RU" sz="1400" b="1" dirty="0" smtClean="0">
                <a:effectLst/>
                <a:latin typeface="PT Astra Serif" pitchFamily="18" charset="-52"/>
                <a:ea typeface="PT Astra Serif" pitchFamily="18" charset="-52"/>
                <a:cs typeface="Times New Roman" panose="02020603050405020304" pitchFamily="18" charset="0"/>
              </a:rPr>
              <a:t>12</a:t>
            </a:r>
            <a:r>
              <a:rPr lang="ru-RU" sz="1400" dirty="0" smtClean="0">
                <a:effectLst/>
                <a:latin typeface="PT Astra Serif" pitchFamily="18" charset="-52"/>
                <a:ea typeface="PT Astra Serif" pitchFamily="18" charset="-52"/>
                <a:cs typeface="Times New Roman" panose="02020603050405020304" pitchFamily="18" charset="0"/>
              </a:rPr>
              <a:t>; </a:t>
            </a:r>
          </a:p>
        </p:txBody>
      </p:sp>
      <p:pic>
        <p:nvPicPr>
          <p:cNvPr id="13" name="Picture 2"/>
          <p:cNvPicPr>
            <a:picLocks noChangeAspect="1" noChangeArrowheads="1"/>
          </p:cNvPicPr>
          <p:nvPr/>
        </p:nvPicPr>
        <p:blipFill>
          <a:blip r:embed="rId4" cstate="print"/>
          <a:srcRect/>
          <a:stretch>
            <a:fillRect/>
          </a:stretch>
        </p:blipFill>
        <p:spPr bwMode="auto">
          <a:xfrm>
            <a:off x="2423632" y="834188"/>
            <a:ext cx="7752833" cy="3853119"/>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ED80958F-062F-4223-9EB6-1AB4DB863CFC}" type="slidenum">
              <a:rPr lang="ru-RU" smtClean="0"/>
              <a:pPr/>
              <a:t>23</a:t>
            </a:fld>
            <a:endParaRPr lang="ru-RU"/>
          </a:p>
        </p:txBody>
      </p:sp>
    </p:spTree>
    <p:extLst>
      <p:ext uri="{BB962C8B-B14F-4D97-AF65-F5344CB8AC3E}">
        <p14:creationId xmlns:p14="http://schemas.microsoft.com/office/powerpoint/2010/main" val="1685714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7" name="Picture 3" descr="Picture background"/>
          <p:cNvPicPr>
            <a:picLocks noChangeAspect="1" noChangeArrowheads="1"/>
          </p:cNvPicPr>
          <p:nvPr/>
        </p:nvPicPr>
        <p:blipFill>
          <a:blip r:embed="rId4" cstate="print">
            <a:lum bright="18000" contrast="55000"/>
          </a:blip>
          <a:srcRect/>
          <a:stretch>
            <a:fillRect/>
          </a:stretch>
        </p:blipFill>
        <p:spPr bwMode="auto">
          <a:xfrm>
            <a:off x="8122310" y="3335081"/>
            <a:ext cx="2467601" cy="3366508"/>
          </a:xfrm>
          <a:prstGeom prst="rect">
            <a:avLst/>
          </a:prstGeom>
          <a:ln>
            <a:noFill/>
          </a:ln>
          <a:effectLst>
            <a:softEdge rad="112500"/>
          </a:effectLst>
        </p:spPr>
      </p:pic>
      <p:pic>
        <p:nvPicPr>
          <p:cNvPr id="12" name="Picture 1"/>
          <p:cNvPicPr>
            <a:picLocks noChangeAspect="1" noChangeArrowheads="1"/>
          </p:cNvPicPr>
          <p:nvPr/>
        </p:nvPicPr>
        <p:blipFill>
          <a:blip r:embed="rId5" cstate="print"/>
          <a:srcRect/>
          <a:stretch>
            <a:fillRect/>
          </a:stretch>
        </p:blipFill>
        <p:spPr bwMode="auto">
          <a:xfrm>
            <a:off x="1969165" y="367590"/>
            <a:ext cx="2602833" cy="1952016"/>
          </a:xfrm>
          <a:prstGeom prst="rect">
            <a:avLst/>
          </a:prstGeom>
          <a:ln>
            <a:noFill/>
          </a:ln>
          <a:effectLst>
            <a:softEdge rad="112500"/>
          </a:effectLst>
        </p:spPr>
      </p:pic>
      <p:pic>
        <p:nvPicPr>
          <p:cNvPr id="13" name="Picture 4"/>
          <p:cNvPicPr>
            <a:picLocks noChangeAspect="1" noChangeArrowheads="1"/>
          </p:cNvPicPr>
          <p:nvPr/>
        </p:nvPicPr>
        <p:blipFill>
          <a:blip r:embed="rId6" cstate="print"/>
          <a:srcRect/>
          <a:stretch>
            <a:fillRect/>
          </a:stretch>
        </p:blipFill>
        <p:spPr bwMode="auto">
          <a:xfrm>
            <a:off x="8103326" y="520427"/>
            <a:ext cx="2279927" cy="1709849"/>
          </a:xfrm>
          <a:prstGeom prst="rect">
            <a:avLst/>
          </a:prstGeom>
          <a:ln>
            <a:noFill/>
          </a:ln>
          <a:effectLst>
            <a:softEdge rad="112500"/>
          </a:effectLst>
        </p:spPr>
      </p:pic>
      <p:pic>
        <p:nvPicPr>
          <p:cNvPr id="14" name="Picture 15" descr="Picture background"/>
          <p:cNvPicPr>
            <a:picLocks noChangeAspect="1" noChangeArrowheads="1"/>
          </p:cNvPicPr>
          <p:nvPr/>
        </p:nvPicPr>
        <p:blipFill>
          <a:blip r:embed="rId7" cstate="print"/>
          <a:srcRect/>
          <a:stretch>
            <a:fillRect/>
          </a:stretch>
        </p:blipFill>
        <p:spPr bwMode="auto">
          <a:xfrm>
            <a:off x="4699495" y="584918"/>
            <a:ext cx="3034718" cy="1517359"/>
          </a:xfrm>
          <a:prstGeom prst="rect">
            <a:avLst/>
          </a:prstGeom>
          <a:ln>
            <a:noFill/>
          </a:ln>
          <a:effectLst>
            <a:softEdge rad="112500"/>
          </a:effectLst>
        </p:spPr>
      </p:pic>
      <p:pic>
        <p:nvPicPr>
          <p:cNvPr id="15" name="Picture 6"/>
          <p:cNvPicPr>
            <a:picLocks noChangeAspect="1" noChangeArrowheads="1"/>
          </p:cNvPicPr>
          <p:nvPr/>
        </p:nvPicPr>
        <p:blipFill>
          <a:blip r:embed="rId8" cstate="print"/>
          <a:srcRect/>
          <a:stretch>
            <a:fillRect/>
          </a:stretch>
        </p:blipFill>
        <p:spPr bwMode="auto">
          <a:xfrm>
            <a:off x="2094778" y="4655846"/>
            <a:ext cx="2477221" cy="1857862"/>
          </a:xfrm>
          <a:prstGeom prst="rect">
            <a:avLst/>
          </a:prstGeom>
          <a:ln>
            <a:noFill/>
          </a:ln>
          <a:effectLst>
            <a:softEdge rad="112500"/>
          </a:effectLst>
        </p:spPr>
      </p:pic>
      <p:sp>
        <p:nvSpPr>
          <p:cNvPr id="16" name="Текст 8">
            <a:extLst>
              <a:ext uri="{FF2B5EF4-FFF2-40B4-BE49-F238E27FC236}">
                <a16:creationId xmlns="" xmlns:a16="http://schemas.microsoft.com/office/drawing/2014/main" id="{6D0C965A-A54A-42F8-9CF8-25F285BE7ABB}"/>
              </a:ext>
            </a:extLst>
          </p:cNvPr>
          <p:cNvSpPr txBox="1">
            <a:spLocks/>
          </p:cNvSpPr>
          <p:nvPr/>
        </p:nvSpPr>
        <p:spPr>
          <a:xfrm>
            <a:off x="3567392" y="2316671"/>
            <a:ext cx="4554917" cy="703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800" b="1" dirty="0" smtClean="0">
                <a:latin typeface="Times New Roman" pitchFamily="18" charset="0"/>
                <a:ea typeface="PT Astra Serif" pitchFamily="18" charset="-52"/>
                <a:cs typeface="Times New Roman" pitchFamily="18" charset="0"/>
              </a:rPr>
              <a:t>Четыре модуля, охватывающих основы государственного и муниципального управления</a:t>
            </a:r>
            <a:endParaRPr lang="ru-RU" sz="1800" b="1" dirty="0">
              <a:latin typeface="Times New Roman" pitchFamily="18" charset="0"/>
              <a:ea typeface="PT Astra Serif" pitchFamily="18" charset="-52"/>
              <a:cs typeface="Times New Roman" pitchFamily="18" charset="0"/>
            </a:endParaRPr>
          </a:p>
        </p:txBody>
      </p:sp>
      <p:sp>
        <p:nvSpPr>
          <p:cNvPr id="17" name="Текст 13">
            <a:extLst>
              <a:ext uri="{FF2B5EF4-FFF2-40B4-BE49-F238E27FC236}">
                <a16:creationId xmlns="" xmlns:a16="http://schemas.microsoft.com/office/drawing/2014/main" id="{E9478237-4831-408B-9DF5-FAA7660EB64E}"/>
              </a:ext>
            </a:extLst>
          </p:cNvPr>
          <p:cNvSpPr txBox="1">
            <a:spLocks/>
          </p:cNvSpPr>
          <p:nvPr/>
        </p:nvSpPr>
        <p:spPr>
          <a:xfrm>
            <a:off x="3787789" y="3335081"/>
            <a:ext cx="4114122" cy="3939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800" b="1" dirty="0" smtClean="0">
                <a:latin typeface="Times New Roman" pitchFamily="18" charset="0"/>
                <a:ea typeface="PT Astra Serif" pitchFamily="18" charset="-52"/>
                <a:cs typeface="Times New Roman" pitchFamily="18" charset="0"/>
              </a:rPr>
              <a:t>Обязательная стажировка</a:t>
            </a:r>
            <a:endParaRPr lang="ru-RU" sz="1800" b="1" dirty="0">
              <a:latin typeface="Times New Roman" pitchFamily="18" charset="0"/>
              <a:ea typeface="PT Astra Serif" pitchFamily="18" charset="-52"/>
              <a:cs typeface="Times New Roman" pitchFamily="18" charset="0"/>
            </a:endParaRPr>
          </a:p>
        </p:txBody>
      </p:sp>
      <p:sp>
        <p:nvSpPr>
          <p:cNvPr id="18" name="Текст 12">
            <a:extLst>
              <a:ext uri="{FF2B5EF4-FFF2-40B4-BE49-F238E27FC236}">
                <a16:creationId xmlns="" xmlns:a16="http://schemas.microsoft.com/office/drawing/2014/main" id="{7360D9CF-29B4-466E-9B13-6F3B69DEDCFF}"/>
              </a:ext>
            </a:extLst>
          </p:cNvPr>
          <p:cNvSpPr txBox="1">
            <a:spLocks/>
          </p:cNvSpPr>
          <p:nvPr/>
        </p:nvSpPr>
        <p:spPr>
          <a:xfrm>
            <a:off x="3778381" y="3977866"/>
            <a:ext cx="4343929" cy="692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800" b="1" smtClean="0">
                <a:latin typeface="Times New Roman" pitchFamily="18" charset="0"/>
                <a:ea typeface="PT Astra Serif" pitchFamily="18" charset="-52"/>
                <a:cs typeface="Times New Roman" pitchFamily="18" charset="0"/>
              </a:rPr>
              <a:t>Практические занятия, </a:t>
            </a:r>
            <a:br>
              <a:rPr lang="ru-RU" sz="1800" b="1" smtClean="0">
                <a:latin typeface="Times New Roman" pitchFamily="18" charset="0"/>
                <a:ea typeface="PT Astra Serif" pitchFamily="18" charset="-52"/>
                <a:cs typeface="Times New Roman" pitchFamily="18" charset="0"/>
              </a:rPr>
            </a:br>
            <a:r>
              <a:rPr lang="ru-RU" sz="1800" b="1" smtClean="0">
                <a:latin typeface="Times New Roman" pitchFamily="18" charset="0"/>
                <a:ea typeface="PT Astra Serif" pitchFamily="18" charset="-52"/>
                <a:cs typeface="Times New Roman" pitchFamily="18" charset="0"/>
              </a:rPr>
              <a:t> защита проекта направленная на закрепление </a:t>
            </a:r>
            <a:br>
              <a:rPr lang="ru-RU" sz="1800" b="1" smtClean="0">
                <a:latin typeface="Times New Roman" pitchFamily="18" charset="0"/>
                <a:ea typeface="PT Astra Serif" pitchFamily="18" charset="-52"/>
                <a:cs typeface="Times New Roman" pitchFamily="18" charset="0"/>
              </a:rPr>
            </a:br>
            <a:r>
              <a:rPr lang="ru-RU" sz="1800" b="1" smtClean="0">
                <a:latin typeface="Times New Roman" pitchFamily="18" charset="0"/>
                <a:ea typeface="PT Astra Serif" pitchFamily="18" charset="-52"/>
                <a:cs typeface="Times New Roman" pitchFamily="18" charset="0"/>
              </a:rPr>
              <a:t>полученных знаний</a:t>
            </a:r>
            <a:endParaRPr lang="ru-RU" sz="1800" b="1" dirty="0">
              <a:latin typeface="Times New Roman" pitchFamily="18" charset="0"/>
              <a:ea typeface="PT Astra Serif" pitchFamily="18" charset="-52"/>
              <a:cs typeface="Times New Roman" pitchFamily="18" charset="0"/>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24</a:t>
            </a:fld>
            <a:endParaRPr lang="ru-RU"/>
          </a:p>
        </p:txBody>
      </p:sp>
    </p:spTree>
    <p:extLst>
      <p:ext uri="{BB962C8B-B14F-4D97-AF65-F5344CB8AC3E}">
        <p14:creationId xmlns:p14="http://schemas.microsoft.com/office/powerpoint/2010/main" val="16857142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7" name="Picture 1"/>
          <p:cNvPicPr>
            <a:picLocks noChangeAspect="1" noChangeArrowheads="1"/>
          </p:cNvPicPr>
          <p:nvPr/>
        </p:nvPicPr>
        <p:blipFill>
          <a:blip r:embed="rId4" cstate="print"/>
          <a:srcRect b="28726"/>
          <a:stretch>
            <a:fillRect/>
          </a:stretch>
        </p:blipFill>
        <p:spPr bwMode="auto">
          <a:xfrm>
            <a:off x="1939915" y="1459830"/>
            <a:ext cx="2576137" cy="2448208"/>
          </a:xfrm>
          <a:prstGeom prst="rect">
            <a:avLst/>
          </a:prstGeom>
          <a:ln>
            <a:noFill/>
          </a:ln>
          <a:effectLst>
            <a:softEdge rad="112500"/>
          </a:effectLst>
        </p:spPr>
      </p:pic>
      <p:pic>
        <p:nvPicPr>
          <p:cNvPr id="12" name="Picture 2"/>
          <p:cNvPicPr>
            <a:picLocks noChangeAspect="1" noChangeArrowheads="1"/>
          </p:cNvPicPr>
          <p:nvPr/>
        </p:nvPicPr>
        <p:blipFill>
          <a:blip r:embed="rId5" cstate="print"/>
          <a:srcRect l="7765" t="19945" r="8572" b="11430"/>
          <a:stretch>
            <a:fillRect/>
          </a:stretch>
        </p:blipFill>
        <p:spPr bwMode="auto">
          <a:xfrm>
            <a:off x="4560585" y="1458493"/>
            <a:ext cx="3539067" cy="2177063"/>
          </a:xfrm>
          <a:prstGeom prst="rect">
            <a:avLst/>
          </a:prstGeom>
          <a:ln>
            <a:noFill/>
          </a:ln>
          <a:effectLst>
            <a:softEdge rad="112500"/>
          </a:effectLst>
        </p:spPr>
      </p:pic>
      <p:pic>
        <p:nvPicPr>
          <p:cNvPr id="13" name="Picture 16" descr="Picture background"/>
          <p:cNvPicPr>
            <a:picLocks noChangeAspect="1" noChangeArrowheads="1"/>
          </p:cNvPicPr>
          <p:nvPr/>
        </p:nvPicPr>
        <p:blipFill>
          <a:blip r:embed="rId6" cstate="print"/>
          <a:srcRect/>
          <a:stretch>
            <a:fillRect/>
          </a:stretch>
        </p:blipFill>
        <p:spPr bwMode="auto">
          <a:xfrm>
            <a:off x="3084808" y="3932988"/>
            <a:ext cx="2073670" cy="2768601"/>
          </a:xfrm>
          <a:prstGeom prst="rect">
            <a:avLst/>
          </a:prstGeom>
          <a:ln>
            <a:noFill/>
          </a:ln>
          <a:effectLst>
            <a:softEdge rad="112500"/>
          </a:effectLst>
        </p:spPr>
      </p:pic>
      <p:pic>
        <p:nvPicPr>
          <p:cNvPr id="14" name="Picture 5" descr="Picture background"/>
          <p:cNvPicPr>
            <a:picLocks noChangeAspect="1" noChangeArrowheads="1"/>
          </p:cNvPicPr>
          <p:nvPr/>
        </p:nvPicPr>
        <p:blipFill>
          <a:blip r:embed="rId7" cstate="print"/>
          <a:srcRect/>
          <a:stretch>
            <a:fillRect/>
          </a:stretch>
        </p:blipFill>
        <p:spPr bwMode="auto">
          <a:xfrm>
            <a:off x="6236756" y="3726166"/>
            <a:ext cx="2386682" cy="3182243"/>
          </a:xfrm>
          <a:prstGeom prst="rect">
            <a:avLst/>
          </a:prstGeom>
          <a:ln>
            <a:noFill/>
          </a:ln>
          <a:effectLst>
            <a:softEdge rad="112500"/>
          </a:effectLst>
        </p:spPr>
      </p:pic>
      <p:pic>
        <p:nvPicPr>
          <p:cNvPr id="15" name="Picture 3"/>
          <p:cNvPicPr>
            <a:picLocks noChangeAspect="1" noChangeArrowheads="1"/>
          </p:cNvPicPr>
          <p:nvPr/>
        </p:nvPicPr>
        <p:blipFill>
          <a:blip r:embed="rId8" cstate="print"/>
          <a:srcRect/>
          <a:stretch>
            <a:fillRect/>
          </a:stretch>
        </p:blipFill>
        <p:spPr bwMode="auto">
          <a:xfrm>
            <a:off x="8486778" y="1204719"/>
            <a:ext cx="2209296" cy="2946400"/>
          </a:xfrm>
          <a:prstGeom prst="rect">
            <a:avLst/>
          </a:prstGeom>
          <a:ln>
            <a:noFill/>
          </a:ln>
          <a:effectLst>
            <a:softEdge rad="112500"/>
          </a:effectLst>
        </p:spPr>
      </p:pic>
      <p:sp>
        <p:nvSpPr>
          <p:cNvPr id="17" name="Заголовок 6">
            <a:extLst>
              <a:ext uri="{FF2B5EF4-FFF2-40B4-BE49-F238E27FC236}">
                <a16:creationId xmlns="" xmlns:a16="http://schemas.microsoft.com/office/drawing/2014/main" id="{86C0A4E0-F543-4F09-9ADD-A5D074346B6E}"/>
              </a:ext>
            </a:extLst>
          </p:cNvPr>
          <p:cNvSpPr txBox="1">
            <a:spLocks/>
          </p:cNvSpPr>
          <p:nvPr/>
        </p:nvSpPr>
        <p:spPr>
          <a:xfrm>
            <a:off x="1909787" y="429122"/>
            <a:ext cx="8653939" cy="775597"/>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solidFill>
                  <a:srgbClr val="7030A0"/>
                </a:solidFill>
                <a:latin typeface="Times New Roman" pitchFamily="18" charset="0"/>
                <a:ea typeface="PT Astra Serif" pitchFamily="18" charset="-52"/>
                <a:cs typeface="Times New Roman" pitchFamily="18" charset="0"/>
              </a:rPr>
              <a:t>Участники программы «Герои Алтая» </a:t>
            </a:r>
            <a:br>
              <a:rPr lang="ru-RU" sz="2800" b="1" dirty="0" smtClean="0">
                <a:solidFill>
                  <a:srgbClr val="7030A0"/>
                </a:solidFill>
                <a:latin typeface="Times New Roman" pitchFamily="18" charset="0"/>
                <a:ea typeface="PT Astra Serif" pitchFamily="18" charset="-52"/>
                <a:cs typeface="Times New Roman" pitchFamily="18" charset="0"/>
              </a:rPr>
            </a:br>
            <a:r>
              <a:rPr lang="ru-RU" sz="2800" b="1" dirty="0" smtClean="0">
                <a:solidFill>
                  <a:srgbClr val="7030A0"/>
                </a:solidFill>
                <a:latin typeface="Times New Roman" pitchFamily="18" charset="0"/>
                <a:ea typeface="PT Astra Serif" pitchFamily="18" charset="-52"/>
                <a:cs typeface="Times New Roman" pitchFamily="18" charset="0"/>
              </a:rPr>
              <a:t>принимают  участие в мероприятиях</a:t>
            </a:r>
            <a:endParaRPr lang="ru-RU" sz="2800" b="1" dirty="0">
              <a:solidFill>
                <a:srgbClr val="7030A0"/>
              </a:solidFill>
              <a:latin typeface="Times New Roman" pitchFamily="18" charset="0"/>
              <a:ea typeface="PT Astra Serif" pitchFamily="18" charset="-52"/>
              <a:cs typeface="Times New Roman" pitchFamily="18" charset="0"/>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25</a:t>
            </a:fld>
            <a:endParaRPr lang="ru-RU"/>
          </a:p>
        </p:txBody>
      </p:sp>
    </p:spTree>
    <p:extLst>
      <p:ext uri="{BB962C8B-B14F-4D97-AF65-F5344CB8AC3E}">
        <p14:creationId xmlns:p14="http://schemas.microsoft.com/office/powerpoint/2010/main" val="1685714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2" name="Текст 18"/>
          <p:cNvSpPr txBox="1">
            <a:spLocks/>
          </p:cNvSpPr>
          <p:nvPr/>
        </p:nvSpPr>
        <p:spPr>
          <a:xfrm>
            <a:off x="2441144" y="208546"/>
            <a:ext cx="8254930" cy="7539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ru-RU" sz="2400" b="1" dirty="0" smtClean="0">
                <a:solidFill>
                  <a:schemeClr val="accent1"/>
                </a:solidFill>
                <a:latin typeface="Times New Roman" pitchFamily="18" charset="0"/>
                <a:cs typeface="Times New Roman" pitchFamily="18" charset="0"/>
              </a:rPr>
              <a:t>Содействие занятости </a:t>
            </a:r>
          </a:p>
          <a:p>
            <a:pPr algn="ctr">
              <a:buFont typeface="Arial" panose="020B0604020202020204" pitchFamily="34" charset="0"/>
              <a:buNone/>
            </a:pPr>
            <a:r>
              <a:rPr lang="ru-RU" sz="2400" b="1" dirty="0" smtClean="0">
                <a:solidFill>
                  <a:schemeClr val="accent1"/>
                </a:solidFill>
                <a:latin typeface="Times New Roman" pitchFamily="18" charset="0"/>
                <a:cs typeface="Times New Roman" pitchFamily="18" charset="0"/>
              </a:rPr>
              <a:t>участников специальной военной операции  </a:t>
            </a:r>
          </a:p>
        </p:txBody>
      </p:sp>
      <p:pic>
        <p:nvPicPr>
          <p:cNvPr id="13" name="Picture 3" descr="C:\Users\Users\Downloads\25ec76ccbce569e6a518021ceb90bbec.jpg"/>
          <p:cNvPicPr>
            <a:picLocks noChangeAspect="1" noChangeArrowheads="1"/>
          </p:cNvPicPr>
          <p:nvPr/>
        </p:nvPicPr>
        <p:blipFill>
          <a:blip r:embed="rId4" cstate="print"/>
          <a:srcRect/>
          <a:stretch>
            <a:fillRect/>
          </a:stretch>
        </p:blipFill>
        <p:spPr bwMode="auto">
          <a:xfrm>
            <a:off x="2382253" y="1306532"/>
            <a:ext cx="3898231" cy="3282409"/>
          </a:xfrm>
          <a:prstGeom prst="rect">
            <a:avLst/>
          </a:prstGeom>
          <a:noFill/>
        </p:spPr>
      </p:pic>
      <p:sp>
        <p:nvSpPr>
          <p:cNvPr id="14" name="Текст 20"/>
          <p:cNvSpPr txBox="1">
            <a:spLocks/>
          </p:cNvSpPr>
          <p:nvPr/>
        </p:nvSpPr>
        <p:spPr>
          <a:xfrm>
            <a:off x="7324345" y="1459830"/>
            <a:ext cx="3371729" cy="972000"/>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600" b="1" dirty="0" smtClean="0">
                <a:solidFill>
                  <a:schemeClr val="accent1"/>
                </a:solidFill>
                <a:latin typeface="Times New Roman" pitchFamily="18" charset="0"/>
                <a:cs typeface="Times New Roman" pitchFamily="18" charset="0"/>
              </a:rPr>
              <a:t>обратилось участника </a:t>
            </a:r>
          </a:p>
          <a:p>
            <a:pPr marL="0" indent="0">
              <a:buNone/>
            </a:pPr>
            <a:r>
              <a:rPr lang="ru-RU" sz="1800" b="1" dirty="0" smtClean="0">
                <a:solidFill>
                  <a:schemeClr val="accent1"/>
                </a:solidFill>
                <a:latin typeface="Times New Roman" pitchFamily="18" charset="0"/>
                <a:cs typeface="Times New Roman" pitchFamily="18" charset="0"/>
              </a:rPr>
              <a:t>специальной</a:t>
            </a:r>
            <a:r>
              <a:rPr lang="ru-RU" sz="1600" b="1" dirty="0" smtClean="0">
                <a:solidFill>
                  <a:schemeClr val="accent1"/>
                </a:solidFill>
                <a:latin typeface="Times New Roman" pitchFamily="18" charset="0"/>
                <a:cs typeface="Times New Roman" pitchFamily="18" charset="0"/>
              </a:rPr>
              <a:t> военной операции </a:t>
            </a:r>
            <a:endParaRPr lang="ru-RU" sz="1600" b="1" dirty="0">
              <a:solidFill>
                <a:schemeClr val="accent1"/>
              </a:solidFill>
              <a:latin typeface="Times New Roman" pitchFamily="18" charset="0"/>
              <a:cs typeface="Times New Roman" pitchFamily="18" charset="0"/>
            </a:endParaRPr>
          </a:p>
        </p:txBody>
      </p:sp>
      <p:sp>
        <p:nvSpPr>
          <p:cNvPr id="15" name="Текст 28"/>
          <p:cNvSpPr txBox="1">
            <a:spLocks/>
          </p:cNvSpPr>
          <p:nvPr/>
        </p:nvSpPr>
        <p:spPr>
          <a:xfrm>
            <a:off x="6481327" y="1459830"/>
            <a:ext cx="710067" cy="560652"/>
          </a:xfrm>
          <a:prstGeom prst="rect">
            <a:avLst/>
          </a:prstGeom>
          <a:ln w="3175">
            <a:solidFill>
              <a:srgbClr val="7030A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2400" dirty="0" smtClean="0">
                <a:solidFill>
                  <a:srgbClr val="7030A0"/>
                </a:solidFill>
                <a:latin typeface="Times New Roman" pitchFamily="18" charset="0"/>
                <a:cs typeface="Times New Roman" pitchFamily="18" charset="0"/>
              </a:rPr>
              <a:t>54</a:t>
            </a:r>
            <a:endParaRPr lang="ru-RU" sz="2400" dirty="0">
              <a:solidFill>
                <a:srgbClr val="7030A0"/>
              </a:solidFill>
              <a:latin typeface="Times New Roman" pitchFamily="18" charset="0"/>
              <a:cs typeface="Times New Roman" pitchFamily="18" charset="0"/>
            </a:endParaRPr>
          </a:p>
        </p:txBody>
      </p:sp>
      <p:sp>
        <p:nvSpPr>
          <p:cNvPr id="16" name="Текст 19"/>
          <p:cNvSpPr txBox="1">
            <a:spLocks/>
          </p:cNvSpPr>
          <p:nvPr/>
        </p:nvSpPr>
        <p:spPr>
          <a:xfrm>
            <a:off x="7324344" y="2516777"/>
            <a:ext cx="3371729" cy="575340"/>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b="1" dirty="0" smtClean="0">
                <a:solidFill>
                  <a:schemeClr val="accent1"/>
                </a:solidFill>
                <a:latin typeface="Times New Roman" pitchFamily="18" charset="0"/>
                <a:cs typeface="Times New Roman" pitchFamily="18" charset="0"/>
              </a:rPr>
              <a:t>направлено на обучение </a:t>
            </a:r>
            <a:endParaRPr lang="ru-RU" sz="1800" b="1" dirty="0">
              <a:solidFill>
                <a:schemeClr val="accent1"/>
              </a:solidFill>
              <a:latin typeface="Times New Roman" pitchFamily="18" charset="0"/>
              <a:cs typeface="Times New Roman" pitchFamily="18" charset="0"/>
            </a:endParaRPr>
          </a:p>
        </p:txBody>
      </p:sp>
      <p:sp>
        <p:nvSpPr>
          <p:cNvPr id="17" name="Текст 20"/>
          <p:cNvSpPr txBox="1">
            <a:spLocks/>
          </p:cNvSpPr>
          <p:nvPr/>
        </p:nvSpPr>
        <p:spPr>
          <a:xfrm>
            <a:off x="6481327" y="2434585"/>
            <a:ext cx="710067" cy="513152"/>
          </a:xfrm>
          <a:prstGeom prst="rect">
            <a:avLst/>
          </a:prstGeom>
          <a:ln>
            <a:solidFill>
              <a:srgbClr val="7030A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smtClean="0">
                <a:solidFill>
                  <a:srgbClr val="7030A0"/>
                </a:solidFill>
                <a:latin typeface="Times New Roman" pitchFamily="18" charset="0"/>
                <a:cs typeface="Times New Roman" pitchFamily="18" charset="0"/>
              </a:rPr>
              <a:t>18</a:t>
            </a:r>
            <a:endParaRPr lang="ru-RU" dirty="0">
              <a:solidFill>
                <a:srgbClr val="7030A0"/>
              </a:solidFill>
              <a:latin typeface="Times New Roman" pitchFamily="18" charset="0"/>
              <a:cs typeface="Times New Roman" pitchFamily="18" charset="0"/>
            </a:endParaRPr>
          </a:p>
        </p:txBody>
      </p:sp>
      <p:sp>
        <p:nvSpPr>
          <p:cNvPr id="18" name="Текст 20"/>
          <p:cNvSpPr txBox="1">
            <a:spLocks/>
          </p:cNvSpPr>
          <p:nvPr/>
        </p:nvSpPr>
        <p:spPr>
          <a:xfrm>
            <a:off x="7324343" y="3224321"/>
            <a:ext cx="3371729" cy="972000"/>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b="1" dirty="0" smtClean="0">
                <a:solidFill>
                  <a:schemeClr val="accent1"/>
                </a:solidFill>
                <a:latin typeface="Times New Roman" pitchFamily="18" charset="0"/>
                <a:cs typeface="Times New Roman" pitchFamily="18" charset="0"/>
              </a:rPr>
              <a:t>участников специальной военной операции трудоустроено </a:t>
            </a:r>
            <a:endParaRPr lang="ru-RU" sz="1800" b="1" dirty="0">
              <a:solidFill>
                <a:schemeClr val="accent1"/>
              </a:solidFill>
              <a:latin typeface="Times New Roman" pitchFamily="18" charset="0"/>
              <a:cs typeface="Times New Roman" pitchFamily="18" charset="0"/>
            </a:endParaRPr>
          </a:p>
        </p:txBody>
      </p:sp>
      <p:sp>
        <p:nvSpPr>
          <p:cNvPr id="19" name="Текст 29"/>
          <p:cNvSpPr txBox="1">
            <a:spLocks/>
          </p:cNvSpPr>
          <p:nvPr/>
        </p:nvSpPr>
        <p:spPr>
          <a:xfrm>
            <a:off x="6533723" y="3381555"/>
            <a:ext cx="657671" cy="657532"/>
          </a:xfrm>
          <a:prstGeom prst="rect">
            <a:avLst/>
          </a:prstGeom>
          <a:ln>
            <a:solidFill>
              <a:srgbClr val="7030A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smtClean="0">
                <a:solidFill>
                  <a:srgbClr val="7030A0"/>
                </a:solidFill>
                <a:latin typeface="Times New Roman" pitchFamily="18" charset="0"/>
                <a:cs typeface="Times New Roman" pitchFamily="18" charset="0"/>
              </a:rPr>
              <a:t>30</a:t>
            </a:r>
            <a:endParaRPr lang="ru-RU" dirty="0">
              <a:solidFill>
                <a:srgbClr val="7030A0"/>
              </a:solidFill>
              <a:latin typeface="Times New Roman" pitchFamily="18" charset="0"/>
              <a:cs typeface="Times New Roman" pitchFamily="18" charset="0"/>
            </a:endParaRPr>
          </a:p>
        </p:txBody>
      </p:sp>
      <p:sp>
        <p:nvSpPr>
          <p:cNvPr id="20" name="Заголовок 2"/>
          <p:cNvSpPr txBox="1">
            <a:spLocks/>
          </p:cNvSpPr>
          <p:nvPr/>
        </p:nvSpPr>
        <p:spPr>
          <a:xfrm>
            <a:off x="1864895" y="4577930"/>
            <a:ext cx="8831179" cy="1107996"/>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000" b="1" dirty="0" smtClean="0">
                <a:solidFill>
                  <a:schemeClr val="accent1">
                    <a:lumMod val="75000"/>
                  </a:schemeClr>
                </a:solidFill>
                <a:latin typeface="Times New Roman" pitchFamily="18" charset="0"/>
                <a:cs typeface="Times New Roman" pitchFamily="18" charset="0"/>
              </a:rPr>
              <a:t/>
            </a:r>
            <a:br>
              <a:rPr lang="ru-RU" sz="2000" b="1" dirty="0" smtClean="0">
                <a:solidFill>
                  <a:schemeClr val="accent1">
                    <a:lumMod val="75000"/>
                  </a:schemeClr>
                </a:solidFill>
                <a:latin typeface="Times New Roman" pitchFamily="18" charset="0"/>
                <a:cs typeface="Times New Roman" pitchFamily="18" charset="0"/>
              </a:rPr>
            </a:br>
            <a:r>
              <a:rPr lang="ru-RU" sz="2000" b="1" dirty="0" smtClean="0">
                <a:solidFill>
                  <a:schemeClr val="accent1">
                    <a:lumMod val="75000"/>
                  </a:schemeClr>
                </a:solidFill>
                <a:latin typeface="Times New Roman" pitchFamily="18" charset="0"/>
                <a:cs typeface="Times New Roman" pitchFamily="18" charset="0"/>
              </a:rPr>
              <a:t>Закон Республики Алтай от 24 ноября 2025 г. № 112-РЗ</a:t>
            </a:r>
            <a:br>
              <a:rPr lang="ru-RU" sz="2000" b="1" dirty="0" smtClean="0">
                <a:solidFill>
                  <a:schemeClr val="accent1">
                    <a:lumMod val="75000"/>
                  </a:schemeClr>
                </a:solidFill>
                <a:latin typeface="Times New Roman" pitchFamily="18" charset="0"/>
                <a:cs typeface="Times New Roman" pitchFamily="18" charset="0"/>
              </a:rPr>
            </a:br>
            <a:r>
              <a:rPr lang="ru-RU" sz="2000" b="1" dirty="0" smtClean="0">
                <a:solidFill>
                  <a:schemeClr val="accent1">
                    <a:lumMod val="75000"/>
                  </a:schemeClr>
                </a:solidFill>
                <a:latin typeface="Times New Roman" pitchFamily="18" charset="0"/>
                <a:cs typeface="Times New Roman" pitchFamily="18" charset="0"/>
              </a:rPr>
              <a:t>«Об установлении на территории Республики Алтай квоты </a:t>
            </a:r>
            <a:br>
              <a:rPr lang="ru-RU" sz="2000" b="1" dirty="0" smtClean="0">
                <a:solidFill>
                  <a:schemeClr val="accent1">
                    <a:lumMod val="75000"/>
                  </a:schemeClr>
                </a:solidFill>
                <a:latin typeface="Times New Roman" pitchFamily="18" charset="0"/>
                <a:cs typeface="Times New Roman" pitchFamily="18" charset="0"/>
              </a:rPr>
            </a:br>
            <a:r>
              <a:rPr lang="ru-RU" sz="2000" b="1" dirty="0" smtClean="0">
                <a:solidFill>
                  <a:schemeClr val="accent1">
                    <a:lumMod val="75000"/>
                  </a:schemeClr>
                </a:solidFill>
                <a:latin typeface="Times New Roman" pitchFamily="18" charset="0"/>
                <a:cs typeface="Times New Roman" pitchFamily="18" charset="0"/>
              </a:rPr>
              <a:t>для приема на работу участников специальной военной операции»</a:t>
            </a:r>
            <a:endParaRPr lang="ru-RU" sz="2000" b="1" dirty="0">
              <a:solidFill>
                <a:schemeClr val="accent1">
                  <a:lumMod val="75000"/>
                </a:schemeClr>
              </a:solidFill>
              <a:latin typeface="Times New Roman" pitchFamily="18" charset="0"/>
              <a:cs typeface="Times New Roman" pitchFamily="18" charset="0"/>
            </a:endParaRPr>
          </a:p>
        </p:txBody>
      </p:sp>
      <p:sp>
        <p:nvSpPr>
          <p:cNvPr id="21" name="Текст 25"/>
          <p:cNvSpPr txBox="1">
            <a:spLocks/>
          </p:cNvSpPr>
          <p:nvPr/>
        </p:nvSpPr>
        <p:spPr>
          <a:xfrm>
            <a:off x="2086449" y="5890462"/>
            <a:ext cx="8501340" cy="8076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15000"/>
              </a:lnSpc>
              <a:buNone/>
            </a:pPr>
            <a:r>
              <a:rPr lang="ru-RU" sz="1600" b="1" dirty="0" smtClean="0">
                <a:solidFill>
                  <a:schemeClr val="accent1">
                    <a:lumMod val="50000"/>
                  </a:schemeClr>
                </a:solidFill>
                <a:latin typeface="Times New Roman" pitchFamily="18" charset="0"/>
                <a:ea typeface="Times New Roman"/>
                <a:cs typeface="Times New Roman" pitchFamily="18" charset="0"/>
              </a:rPr>
              <a:t>Для работодателей, у которых численность работников составляет от 100 человек и более установлена квота для приема на работу участников специальной военной операции   в размере 1 % от среднесписочной численности работников.</a:t>
            </a:r>
          </a:p>
          <a:p>
            <a:pPr indent="342265">
              <a:lnSpc>
                <a:spcPct val="115000"/>
              </a:lnSpc>
            </a:pPr>
            <a:endParaRPr lang="ru-RU" sz="1600" b="1" dirty="0" smtClean="0">
              <a:solidFill>
                <a:schemeClr val="accent1"/>
              </a:solidFill>
              <a:latin typeface="Times New Roman" pitchFamily="18" charset="0"/>
              <a:ea typeface="Times New Roman"/>
              <a:cs typeface="Times New Roman" pitchFamily="18" charset="0"/>
            </a:endParaRPr>
          </a:p>
          <a:p>
            <a:endParaRPr lang="ru-RU" sz="1600"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26</a:t>
            </a:fld>
            <a:endParaRPr lang="ru-RU"/>
          </a:p>
        </p:txBody>
      </p:sp>
    </p:spTree>
    <p:extLst>
      <p:ext uri="{BB962C8B-B14F-4D97-AF65-F5344CB8AC3E}">
        <p14:creationId xmlns:p14="http://schemas.microsoft.com/office/powerpoint/2010/main" val="41814220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7" name="Picture 3" descr="C:\Users\Users\Downloads\TrpuAxNgauY.jpg"/>
          <p:cNvPicPr>
            <a:picLocks noChangeAspect="1" noChangeArrowheads="1"/>
          </p:cNvPicPr>
          <p:nvPr/>
        </p:nvPicPr>
        <p:blipFill>
          <a:blip r:embed="rId4" cstate="print"/>
          <a:srcRect/>
          <a:stretch>
            <a:fillRect/>
          </a:stretch>
        </p:blipFill>
        <p:spPr bwMode="auto">
          <a:xfrm>
            <a:off x="1968203" y="689810"/>
            <a:ext cx="4601039" cy="4146885"/>
          </a:xfrm>
          <a:prstGeom prst="rect">
            <a:avLst/>
          </a:prstGeom>
          <a:noFill/>
          <a:ln>
            <a:solidFill>
              <a:srgbClr val="272938"/>
            </a:solidFill>
          </a:ln>
        </p:spPr>
      </p:pic>
      <p:sp>
        <p:nvSpPr>
          <p:cNvPr id="12" name="Прямоугольник 11"/>
          <p:cNvSpPr/>
          <p:nvPr/>
        </p:nvSpPr>
        <p:spPr>
          <a:xfrm>
            <a:off x="2108938" y="126302"/>
            <a:ext cx="8382599" cy="400110"/>
          </a:xfrm>
          <a:prstGeom prst="rect">
            <a:avLst/>
          </a:prstGeom>
        </p:spPr>
        <p:txBody>
          <a:bodyPr wrap="square">
            <a:spAutoFit/>
          </a:bodyPr>
          <a:lstStyle/>
          <a:p>
            <a:pPr algn="ctr"/>
            <a:r>
              <a:rPr lang="ru-RU" sz="2000" b="1" dirty="0" smtClean="0">
                <a:solidFill>
                  <a:srgbClr val="7030A0"/>
                </a:solidFill>
                <a:latin typeface="Times New Roman" pitchFamily="18" charset="0"/>
                <a:cs typeface="Times New Roman" pitchFamily="18" charset="0"/>
              </a:rPr>
              <a:t>Ре</a:t>
            </a:r>
            <a:r>
              <a:rPr lang="" sz="2000" b="1" dirty="0" smtClean="0">
                <a:solidFill>
                  <a:srgbClr val="7030A0"/>
                </a:solidFill>
                <a:latin typeface="Times New Roman" pitchFamily="18" charset="0"/>
                <a:cs typeface="Times New Roman" pitchFamily="18" charset="0"/>
              </a:rPr>
              <a:t>ал</a:t>
            </a:r>
            <a:r>
              <a:rPr lang="ru-RU" sz="2000" b="1" dirty="0" err="1" smtClean="0">
                <a:solidFill>
                  <a:srgbClr val="7030A0"/>
                </a:solidFill>
                <a:latin typeface="Times New Roman" pitchFamily="18" charset="0"/>
                <a:cs typeface="Times New Roman" pitchFamily="18" charset="0"/>
              </a:rPr>
              <a:t>изация</a:t>
            </a:r>
            <a:r>
              <a:rPr lang="ru-RU" sz="2000" b="1" dirty="0" smtClean="0">
                <a:solidFill>
                  <a:srgbClr val="7030A0"/>
                </a:solidFill>
                <a:latin typeface="Times New Roman" pitchFamily="18" charset="0"/>
                <a:cs typeface="Times New Roman" pitchFamily="18" charset="0"/>
              </a:rPr>
              <a:t> национального проекта «Кадры» </a:t>
            </a:r>
          </a:p>
        </p:txBody>
      </p:sp>
      <p:sp>
        <p:nvSpPr>
          <p:cNvPr id="13" name="Текст 25"/>
          <p:cNvSpPr txBox="1">
            <a:spLocks/>
          </p:cNvSpPr>
          <p:nvPr/>
        </p:nvSpPr>
        <p:spPr>
          <a:xfrm>
            <a:off x="6997404" y="1122582"/>
            <a:ext cx="3602417" cy="674496"/>
          </a:xfrm>
          <a:prstGeom prst="rect">
            <a:avLst/>
          </a:prstGeom>
          <a:ln>
            <a:solidFill>
              <a:schemeClr val="accent1"/>
            </a:solidFill>
            <a:prstDash val="sysDo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b="1" dirty="0" smtClean="0">
                <a:solidFill>
                  <a:schemeClr val="accent1">
                    <a:lumMod val="75000"/>
                  </a:schemeClr>
                </a:solidFill>
                <a:latin typeface="Times New Roman" pitchFamily="18" charset="0"/>
                <a:cs typeface="Times New Roman" pitchFamily="18" charset="0"/>
              </a:rPr>
              <a:t>Созданы рабочие места для граждан с инвалидностью </a:t>
            </a:r>
            <a:endParaRPr lang="ru-RU" sz="1800" b="1" dirty="0">
              <a:solidFill>
                <a:schemeClr val="accent1">
                  <a:lumMod val="75000"/>
                </a:schemeClr>
              </a:solidFill>
              <a:latin typeface="Times New Roman" pitchFamily="18" charset="0"/>
              <a:cs typeface="Times New Roman" pitchFamily="18" charset="0"/>
            </a:endParaRPr>
          </a:p>
        </p:txBody>
      </p:sp>
      <p:sp>
        <p:nvSpPr>
          <p:cNvPr id="14" name="Текст 19"/>
          <p:cNvSpPr txBox="1">
            <a:spLocks/>
          </p:cNvSpPr>
          <p:nvPr/>
        </p:nvSpPr>
        <p:spPr>
          <a:xfrm>
            <a:off x="6997401" y="2107702"/>
            <a:ext cx="3602417" cy="1130795"/>
          </a:xfrm>
          <a:prstGeom prst="rect">
            <a:avLst/>
          </a:prstGeom>
          <a:ln>
            <a:solidFill>
              <a:schemeClr val="accent1"/>
            </a:solidFill>
            <a:prstDash val="sysDo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b="1" dirty="0" smtClean="0">
                <a:solidFill>
                  <a:schemeClr val="accent1">
                    <a:lumMod val="75000"/>
                  </a:schemeClr>
                </a:solidFill>
                <a:latin typeface="Times New Roman" pitchFamily="18" charset="0"/>
                <a:cs typeface="Times New Roman" pitchFamily="18" charset="0"/>
              </a:rPr>
              <a:t>Работодатели получили возмещение затрат за трудоустройство отдельных категорий граждан </a:t>
            </a:r>
            <a:endParaRPr lang="ru-RU" sz="1800" b="1" dirty="0">
              <a:solidFill>
                <a:schemeClr val="accent1">
                  <a:lumMod val="75000"/>
                </a:schemeClr>
              </a:solidFill>
              <a:latin typeface="Times New Roman" pitchFamily="18" charset="0"/>
              <a:cs typeface="Times New Roman" pitchFamily="18" charset="0"/>
            </a:endParaRPr>
          </a:p>
        </p:txBody>
      </p:sp>
      <p:sp>
        <p:nvSpPr>
          <p:cNvPr id="15" name="Текст 17"/>
          <p:cNvSpPr txBox="1">
            <a:spLocks/>
          </p:cNvSpPr>
          <p:nvPr/>
        </p:nvSpPr>
        <p:spPr>
          <a:xfrm>
            <a:off x="6997402" y="3714124"/>
            <a:ext cx="3602417" cy="638767"/>
          </a:xfrm>
          <a:prstGeom prst="rect">
            <a:avLst/>
          </a:prstGeom>
          <a:ln>
            <a:solidFill>
              <a:schemeClr val="accent1"/>
            </a:solidFill>
            <a:prstDash val="sysDot"/>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b="1" smtClean="0">
                <a:solidFill>
                  <a:schemeClr val="accent1">
                    <a:lumMod val="75000"/>
                  </a:schemeClr>
                </a:solidFill>
                <a:latin typeface="Times New Roman" pitchFamily="18" charset="0"/>
                <a:cs typeface="Times New Roman" pitchFamily="18" charset="0"/>
              </a:rPr>
              <a:t>76 человек направлено на обучение </a:t>
            </a:r>
            <a:endParaRPr lang="ru-RU" sz="1800" b="1" dirty="0">
              <a:solidFill>
                <a:schemeClr val="accent1">
                  <a:lumMod val="75000"/>
                </a:schemeClr>
              </a:solidFill>
              <a:latin typeface="Times New Roman" pitchFamily="18" charset="0"/>
              <a:cs typeface="Times New Roman" pitchFamily="18" charset="0"/>
            </a:endParaRPr>
          </a:p>
        </p:txBody>
      </p:sp>
      <p:sp>
        <p:nvSpPr>
          <p:cNvPr id="16" name="object 13"/>
          <p:cNvSpPr/>
          <p:nvPr/>
        </p:nvSpPr>
        <p:spPr bwMode="auto">
          <a:xfrm>
            <a:off x="1968203" y="5088639"/>
            <a:ext cx="1845808" cy="1264036"/>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a:noFill/>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marL="492759" marR="5080" indent="-480695" algn="ctr">
              <a:lnSpc>
                <a:spcPct val="100000"/>
              </a:lnSpc>
              <a:spcBef>
                <a:spcPts val="100"/>
              </a:spcBef>
              <a:defRPr/>
            </a:pPr>
            <a:endParaRPr lang="ru-RU" sz="1600" b="1" spc="-10" dirty="0" smtClean="0">
              <a:solidFill>
                <a:srgbClr val="7030A0"/>
              </a:solidFill>
              <a:latin typeface="Times New Roman" pitchFamily="18" charset="0"/>
              <a:cs typeface="Times New Roman" pitchFamily="18" charset="0"/>
            </a:endParaRPr>
          </a:p>
          <a:p>
            <a:pPr marL="492759" marR="5080" indent="-480695" algn="ctr">
              <a:lnSpc>
                <a:spcPct val="100000"/>
              </a:lnSpc>
              <a:spcBef>
                <a:spcPts val="100"/>
              </a:spcBef>
              <a:defRPr/>
            </a:pPr>
            <a:r>
              <a:rPr lang="ru-RU" sz="1600" b="1" spc="-10" dirty="0" smtClean="0">
                <a:solidFill>
                  <a:srgbClr val="7030A0"/>
                </a:solidFill>
                <a:latin typeface="Times New Roman" pitchFamily="18" charset="0"/>
                <a:cs typeface="Times New Roman" pitchFamily="18" charset="0"/>
              </a:rPr>
              <a:t>направлено на</a:t>
            </a:r>
          </a:p>
          <a:p>
            <a:pPr marL="492759" marR="5080" indent="-480695" algn="ctr">
              <a:lnSpc>
                <a:spcPct val="100000"/>
              </a:lnSpc>
              <a:spcBef>
                <a:spcPts val="100"/>
              </a:spcBef>
              <a:defRPr/>
            </a:pPr>
            <a:r>
              <a:rPr lang="ru-RU" sz="1600" b="1" spc="-10" dirty="0" smtClean="0">
                <a:solidFill>
                  <a:srgbClr val="7030A0"/>
                </a:solidFill>
                <a:latin typeface="Times New Roman" pitchFamily="18" charset="0"/>
                <a:cs typeface="Times New Roman" pitchFamily="18" charset="0"/>
              </a:rPr>
              <a:t> обучение </a:t>
            </a:r>
          </a:p>
          <a:p>
            <a:pPr marL="492759" marR="5080" indent="-480695" algn="ctr">
              <a:lnSpc>
                <a:spcPct val="100000"/>
              </a:lnSpc>
              <a:spcBef>
                <a:spcPts val="100"/>
              </a:spcBef>
              <a:defRPr/>
            </a:pPr>
            <a:r>
              <a:rPr lang="ru-RU" sz="1600" b="1" spc="-10" dirty="0" smtClean="0">
                <a:solidFill>
                  <a:srgbClr val="7030A0"/>
                </a:solidFill>
                <a:latin typeface="Times New Roman" pitchFamily="18" charset="0"/>
                <a:cs typeface="Times New Roman" pitchFamily="18" charset="0"/>
              </a:rPr>
              <a:t>193 чел.  </a:t>
            </a:r>
            <a:endParaRPr lang="ru-RU" sz="1600" b="1" dirty="0">
              <a:solidFill>
                <a:srgbClr val="7030A0"/>
              </a:solidFill>
              <a:latin typeface="Times New Roman" pitchFamily="18" charset="0"/>
              <a:cs typeface="Times New Roman" pitchFamily="18" charset="0"/>
            </a:endParaRPr>
          </a:p>
        </p:txBody>
      </p:sp>
      <p:sp>
        <p:nvSpPr>
          <p:cNvPr id="17" name="object 13"/>
          <p:cNvSpPr/>
          <p:nvPr/>
        </p:nvSpPr>
        <p:spPr bwMode="auto">
          <a:xfrm>
            <a:off x="4003464" y="5088639"/>
            <a:ext cx="1855916" cy="1281183"/>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a:noFill/>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endParaRPr lang="ru-RU" sz="1600" b="1" dirty="0" smtClean="0">
              <a:solidFill>
                <a:srgbClr val="7030A0"/>
              </a:solidFill>
              <a:latin typeface="Times New Roman" pitchFamily="18" charset="0"/>
              <a:cs typeface="Times New Roman" pitchFamily="18" charset="0"/>
            </a:endParaRPr>
          </a:p>
          <a:p>
            <a:pPr lvl="0" algn="ctr"/>
            <a:r>
              <a:rPr lang="ru-RU" sz="1600" b="1" dirty="0" smtClean="0">
                <a:solidFill>
                  <a:srgbClr val="7030A0"/>
                </a:solidFill>
                <a:latin typeface="Times New Roman" pitchFamily="18" charset="0"/>
                <a:cs typeface="Times New Roman" pitchFamily="18" charset="0"/>
              </a:rPr>
              <a:t> направлено на временные работы 167 чел. </a:t>
            </a:r>
          </a:p>
        </p:txBody>
      </p:sp>
      <p:sp>
        <p:nvSpPr>
          <p:cNvPr id="18" name="object 13"/>
          <p:cNvSpPr/>
          <p:nvPr/>
        </p:nvSpPr>
        <p:spPr bwMode="auto">
          <a:xfrm>
            <a:off x="6034944" y="5103966"/>
            <a:ext cx="2098403" cy="1265856"/>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a:noFill/>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r>
              <a:rPr lang="ru-RU" sz="1600" b="1" dirty="0" smtClean="0">
                <a:solidFill>
                  <a:srgbClr val="7030A0"/>
                </a:solidFill>
                <a:latin typeface="Times New Roman" pitchFamily="18" charset="0"/>
                <a:cs typeface="Times New Roman" pitchFamily="18" charset="0"/>
              </a:rPr>
              <a:t>трудоустроено</a:t>
            </a:r>
          </a:p>
          <a:p>
            <a:pPr lvl="0" algn="ctr"/>
            <a:r>
              <a:rPr lang="ru-RU" sz="1600" b="1" dirty="0" smtClean="0">
                <a:solidFill>
                  <a:srgbClr val="7030A0"/>
                </a:solidFill>
                <a:latin typeface="Times New Roman" pitchFamily="18" charset="0"/>
                <a:cs typeface="Times New Roman" pitchFamily="18" charset="0"/>
              </a:rPr>
              <a:t>1488 несовершеннолетних граждан   </a:t>
            </a:r>
          </a:p>
        </p:txBody>
      </p:sp>
      <p:sp>
        <p:nvSpPr>
          <p:cNvPr id="19" name="object 13"/>
          <p:cNvSpPr/>
          <p:nvPr/>
        </p:nvSpPr>
        <p:spPr bwMode="auto">
          <a:xfrm>
            <a:off x="8238968" y="5103966"/>
            <a:ext cx="2011937" cy="1248709"/>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a:noFill/>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r>
              <a:rPr lang="ru-RU" sz="1600" b="1" dirty="0" smtClean="0">
                <a:solidFill>
                  <a:srgbClr val="7030A0"/>
                </a:solidFill>
                <a:latin typeface="Times New Roman" pitchFamily="18" charset="0"/>
                <a:cs typeface="Times New Roman" pitchFamily="18" charset="0"/>
              </a:rPr>
              <a:t> мера поддержки по переезду (переселению) предоставлена </a:t>
            </a:r>
          </a:p>
          <a:p>
            <a:pPr lvl="0" algn="ctr"/>
            <a:r>
              <a:rPr lang="ru-RU" sz="1600" b="1" dirty="0" smtClean="0">
                <a:solidFill>
                  <a:srgbClr val="7030A0"/>
                </a:solidFill>
                <a:latin typeface="Times New Roman" pitchFamily="18" charset="0"/>
                <a:cs typeface="Times New Roman" pitchFamily="18" charset="0"/>
              </a:rPr>
              <a:t>32 чел. </a:t>
            </a:r>
          </a:p>
        </p:txBody>
      </p:sp>
      <p:sp>
        <p:nvSpPr>
          <p:cNvPr id="2" name="Номер слайда 1"/>
          <p:cNvSpPr>
            <a:spLocks noGrp="1"/>
          </p:cNvSpPr>
          <p:nvPr>
            <p:ph type="sldNum" sz="quarter" idx="12"/>
          </p:nvPr>
        </p:nvSpPr>
        <p:spPr/>
        <p:txBody>
          <a:bodyPr/>
          <a:lstStyle/>
          <a:p>
            <a:fld id="{ED80958F-062F-4223-9EB6-1AB4DB863CFC}" type="slidenum">
              <a:rPr lang="ru-RU" smtClean="0"/>
              <a:pPr/>
              <a:t>27</a:t>
            </a:fld>
            <a:endParaRPr lang="ru-RU"/>
          </a:p>
        </p:txBody>
      </p:sp>
    </p:spTree>
    <p:extLst>
      <p:ext uri="{BB962C8B-B14F-4D97-AF65-F5344CB8AC3E}">
        <p14:creationId xmlns:p14="http://schemas.microsoft.com/office/powerpoint/2010/main" val="4181422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7" name="Заголовок 2"/>
          <p:cNvSpPr txBox="1">
            <a:spLocks/>
          </p:cNvSpPr>
          <p:nvPr/>
        </p:nvSpPr>
        <p:spPr>
          <a:xfrm>
            <a:off x="1973180" y="208546"/>
            <a:ext cx="8722894" cy="664797"/>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400" b="1" dirty="0" smtClean="0">
                <a:solidFill>
                  <a:schemeClr val="accent1">
                    <a:lumMod val="75000"/>
                  </a:schemeClr>
                </a:solidFill>
                <a:latin typeface="Times New Roman" pitchFamily="18" charset="0"/>
                <a:cs typeface="Times New Roman" pitchFamily="18" charset="0"/>
              </a:rPr>
              <a:t>Всероссийская ярмарка трудоустройства «Работа России. Время возможностей» </a:t>
            </a:r>
            <a:endParaRPr lang="ru-RU" sz="2400" b="1" dirty="0">
              <a:solidFill>
                <a:schemeClr val="accent1">
                  <a:lumMod val="75000"/>
                </a:schemeClr>
              </a:solidFill>
              <a:latin typeface="Times New Roman" pitchFamily="18" charset="0"/>
              <a:cs typeface="Times New Roman" pitchFamily="18" charset="0"/>
            </a:endParaRPr>
          </a:p>
        </p:txBody>
      </p:sp>
      <p:pic>
        <p:nvPicPr>
          <p:cNvPr id="12" name="Picture 5" descr="C:\Users\Users\Downloads\2025-12-10_11-22-44.png"/>
          <p:cNvPicPr>
            <a:picLocks noChangeAspect="1" noChangeArrowheads="1"/>
          </p:cNvPicPr>
          <p:nvPr/>
        </p:nvPicPr>
        <p:blipFill>
          <a:blip r:embed="rId4" cstate="print"/>
          <a:srcRect/>
          <a:stretch>
            <a:fillRect/>
          </a:stretch>
        </p:blipFill>
        <p:spPr bwMode="auto">
          <a:xfrm>
            <a:off x="1967164" y="2003013"/>
            <a:ext cx="2824571" cy="3085536"/>
          </a:xfrm>
          <a:prstGeom prst="rect">
            <a:avLst/>
          </a:prstGeom>
          <a:noFill/>
          <a:ln>
            <a:solidFill>
              <a:schemeClr val="accent1"/>
            </a:solidFill>
          </a:ln>
        </p:spPr>
      </p:pic>
      <p:pic>
        <p:nvPicPr>
          <p:cNvPr id="13" name="Picture 7" descr="C:\Users\Users\Downloads\b22e6a11-608b-4ee7-81b4-f659ce4d24f9.png"/>
          <p:cNvPicPr>
            <a:picLocks noChangeAspect="1" noChangeArrowheads="1"/>
          </p:cNvPicPr>
          <p:nvPr/>
        </p:nvPicPr>
        <p:blipFill>
          <a:blip r:embed="rId5" cstate="print"/>
          <a:srcRect/>
          <a:stretch>
            <a:fillRect/>
          </a:stretch>
        </p:blipFill>
        <p:spPr bwMode="auto">
          <a:xfrm>
            <a:off x="5041734" y="2003013"/>
            <a:ext cx="2814887" cy="3085536"/>
          </a:xfrm>
          <a:prstGeom prst="rect">
            <a:avLst/>
          </a:prstGeom>
          <a:noFill/>
          <a:ln>
            <a:solidFill>
              <a:schemeClr val="accent1"/>
            </a:solidFill>
          </a:ln>
        </p:spPr>
      </p:pic>
      <p:pic>
        <p:nvPicPr>
          <p:cNvPr id="14" name="Picture 8" descr="C:\Users\Users\Downloads\af16ac0d-976c-4077-a523-b782fee490e9.png"/>
          <p:cNvPicPr>
            <a:picLocks noChangeAspect="1" noChangeArrowheads="1"/>
          </p:cNvPicPr>
          <p:nvPr/>
        </p:nvPicPr>
        <p:blipFill>
          <a:blip r:embed="rId6" cstate="print"/>
          <a:srcRect/>
          <a:stretch>
            <a:fillRect/>
          </a:stretch>
        </p:blipFill>
        <p:spPr bwMode="auto">
          <a:xfrm>
            <a:off x="8042699" y="2003013"/>
            <a:ext cx="2440405" cy="3085536"/>
          </a:xfrm>
          <a:prstGeom prst="rect">
            <a:avLst/>
          </a:prstGeom>
          <a:noFill/>
          <a:ln>
            <a:solidFill>
              <a:schemeClr val="accent1"/>
            </a:solidFill>
          </a:ln>
        </p:spPr>
      </p:pic>
      <p:sp>
        <p:nvSpPr>
          <p:cNvPr id="15" name="Текст 9"/>
          <p:cNvSpPr txBox="1">
            <a:spLocks/>
          </p:cNvSpPr>
          <p:nvPr/>
        </p:nvSpPr>
        <p:spPr>
          <a:xfrm>
            <a:off x="2373388" y="1090659"/>
            <a:ext cx="2418347" cy="6612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b="1" dirty="0" smtClean="0">
                <a:solidFill>
                  <a:srgbClr val="7030A0"/>
                </a:solidFill>
                <a:latin typeface="Times New Roman" pitchFamily="18" charset="0"/>
                <a:cs typeface="Times New Roman" pitchFamily="18" charset="0"/>
              </a:rPr>
              <a:t>Более 1,3 тыс. участников </a:t>
            </a:r>
            <a:endParaRPr lang="ru-RU" sz="1800" b="1" dirty="0">
              <a:solidFill>
                <a:srgbClr val="7030A0"/>
              </a:solidFill>
              <a:latin typeface="Times New Roman" pitchFamily="18" charset="0"/>
              <a:cs typeface="Times New Roman" pitchFamily="18" charset="0"/>
            </a:endParaRPr>
          </a:p>
        </p:txBody>
      </p:sp>
      <p:sp>
        <p:nvSpPr>
          <p:cNvPr id="16" name="Текст 14"/>
          <p:cNvSpPr txBox="1">
            <a:spLocks/>
          </p:cNvSpPr>
          <p:nvPr/>
        </p:nvSpPr>
        <p:spPr>
          <a:xfrm>
            <a:off x="4855655" y="1052092"/>
            <a:ext cx="3187044" cy="7383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700" b="1" smtClean="0">
                <a:solidFill>
                  <a:srgbClr val="7030A0"/>
                </a:solidFill>
                <a:latin typeface="Times New Roman" pitchFamily="18" charset="0"/>
                <a:cs typeface="Times New Roman" pitchFamily="18" charset="0"/>
              </a:rPr>
              <a:t>Более 450 человек  получили предложения для трудоустройства </a:t>
            </a:r>
            <a:endParaRPr lang="ru-RU" sz="1700" b="1" dirty="0">
              <a:solidFill>
                <a:srgbClr val="7030A0"/>
              </a:solidFill>
              <a:latin typeface="Times New Roman" pitchFamily="18" charset="0"/>
              <a:cs typeface="Times New Roman" pitchFamily="18" charset="0"/>
            </a:endParaRPr>
          </a:p>
        </p:txBody>
      </p:sp>
      <p:sp>
        <p:nvSpPr>
          <p:cNvPr id="17" name="Текст 12"/>
          <p:cNvSpPr txBox="1">
            <a:spLocks/>
          </p:cNvSpPr>
          <p:nvPr/>
        </p:nvSpPr>
        <p:spPr>
          <a:xfrm>
            <a:off x="8277726" y="1118250"/>
            <a:ext cx="2205378" cy="6721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800" b="1" dirty="0" smtClean="0">
                <a:solidFill>
                  <a:srgbClr val="7030A0"/>
                </a:solidFill>
                <a:latin typeface="Times New Roman" pitchFamily="18" charset="0"/>
                <a:cs typeface="Times New Roman" pitchFamily="18" charset="0"/>
              </a:rPr>
              <a:t>307 человек трудоустроено </a:t>
            </a:r>
            <a:endParaRPr lang="ru-RU" sz="1800" b="1" dirty="0">
              <a:solidFill>
                <a:srgbClr val="7030A0"/>
              </a:solidFill>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28</a:t>
            </a:fld>
            <a:endParaRPr lang="ru-RU"/>
          </a:p>
        </p:txBody>
      </p:sp>
    </p:spTree>
    <p:extLst>
      <p:ext uri="{BB962C8B-B14F-4D97-AF65-F5344CB8AC3E}">
        <p14:creationId xmlns:p14="http://schemas.microsoft.com/office/powerpoint/2010/main" val="4181422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7" name="Заголовок 2"/>
          <p:cNvSpPr txBox="1">
            <a:spLocks/>
          </p:cNvSpPr>
          <p:nvPr/>
        </p:nvSpPr>
        <p:spPr>
          <a:xfrm>
            <a:off x="1985210" y="722247"/>
            <a:ext cx="8506327" cy="3877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smtClean="0">
                <a:solidFill>
                  <a:schemeClr val="accent1">
                    <a:lumMod val="75000"/>
                  </a:schemeClr>
                </a:solidFill>
                <a:latin typeface="Times New Roman" pitchFamily="18" charset="0"/>
                <a:cs typeface="Times New Roman" pitchFamily="18" charset="0"/>
              </a:rPr>
              <a:t>Модернизация службы занятости населения </a:t>
            </a:r>
            <a:endParaRPr lang="ru-RU" sz="2800" b="1" dirty="0">
              <a:solidFill>
                <a:schemeClr val="accent1">
                  <a:lumMod val="75000"/>
                </a:schemeClr>
              </a:solidFill>
              <a:latin typeface="Times New Roman" pitchFamily="18" charset="0"/>
              <a:cs typeface="Times New Roman" pitchFamily="18" charset="0"/>
            </a:endParaRPr>
          </a:p>
        </p:txBody>
      </p:sp>
      <p:pic>
        <p:nvPicPr>
          <p:cNvPr id="12" name="Picture 2" descr="C:\Users\Users\Downloads\30258560092259518_11dc.jpg"/>
          <p:cNvPicPr>
            <a:picLocks noChangeAspect="1" noChangeArrowheads="1"/>
          </p:cNvPicPr>
          <p:nvPr/>
        </p:nvPicPr>
        <p:blipFill>
          <a:blip r:embed="rId4" cstate="print"/>
          <a:srcRect/>
          <a:stretch>
            <a:fillRect/>
          </a:stretch>
        </p:blipFill>
        <p:spPr bwMode="auto">
          <a:xfrm>
            <a:off x="1985211" y="1263108"/>
            <a:ext cx="4006516" cy="2996072"/>
          </a:xfrm>
          <a:prstGeom prst="rect">
            <a:avLst/>
          </a:prstGeom>
          <a:noFill/>
          <a:ln w="19050">
            <a:solidFill>
              <a:schemeClr val="accent1">
                <a:lumMod val="75000"/>
              </a:schemeClr>
            </a:solidFill>
          </a:ln>
        </p:spPr>
      </p:pic>
      <p:pic>
        <p:nvPicPr>
          <p:cNvPr id="13" name="Picture 5" descr="C:\Users\Users\Downloads\2025-12-10_12-05-00.png"/>
          <p:cNvPicPr>
            <a:picLocks noChangeAspect="1" noChangeArrowheads="1"/>
          </p:cNvPicPr>
          <p:nvPr/>
        </p:nvPicPr>
        <p:blipFill>
          <a:blip r:embed="rId5" cstate="print"/>
          <a:srcRect/>
          <a:stretch>
            <a:fillRect/>
          </a:stretch>
        </p:blipFill>
        <p:spPr bwMode="auto">
          <a:xfrm>
            <a:off x="6474436" y="1263107"/>
            <a:ext cx="4057688" cy="2996073"/>
          </a:xfrm>
          <a:prstGeom prst="rect">
            <a:avLst/>
          </a:prstGeom>
          <a:noFill/>
          <a:ln w="9525">
            <a:solidFill>
              <a:schemeClr val="accent1">
                <a:lumMod val="75000"/>
              </a:schemeClr>
            </a:solidFill>
          </a:ln>
        </p:spPr>
      </p:pic>
      <p:sp>
        <p:nvSpPr>
          <p:cNvPr id="14" name="Стрелка вправо 13"/>
          <p:cNvSpPr/>
          <p:nvPr/>
        </p:nvSpPr>
        <p:spPr>
          <a:xfrm>
            <a:off x="5991727" y="2566452"/>
            <a:ext cx="609098" cy="38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object 13"/>
          <p:cNvSpPr/>
          <p:nvPr/>
        </p:nvSpPr>
        <p:spPr bwMode="auto">
          <a:xfrm>
            <a:off x="1985210" y="5839827"/>
            <a:ext cx="1438276" cy="886250"/>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marL="492759" marR="5080" indent="-480695" algn="ctr">
              <a:lnSpc>
                <a:spcPct val="100000"/>
              </a:lnSpc>
              <a:spcBef>
                <a:spcPts val="100"/>
              </a:spcBef>
              <a:defRPr/>
            </a:pPr>
            <a:r>
              <a:rPr lang="ru-RU" sz="1400" b="1" spc="-10" dirty="0" smtClean="0">
                <a:solidFill>
                  <a:srgbClr val="FFFFFF"/>
                </a:solidFill>
                <a:cs typeface="Calibri"/>
              </a:rPr>
              <a:t>Результаты</a:t>
            </a:r>
          </a:p>
          <a:p>
            <a:pPr marL="492759" marR="5080" indent="-480695" algn="ctr">
              <a:lnSpc>
                <a:spcPct val="100000"/>
              </a:lnSpc>
              <a:spcBef>
                <a:spcPts val="100"/>
              </a:spcBef>
              <a:defRPr/>
            </a:pPr>
            <a:r>
              <a:rPr lang="ru-RU" sz="1400" b="1" spc="-10" dirty="0" smtClean="0">
                <a:solidFill>
                  <a:srgbClr val="FFFFFF"/>
                </a:solidFill>
                <a:cs typeface="Calibri"/>
              </a:rPr>
              <a:t> опроса</a:t>
            </a:r>
          </a:p>
          <a:p>
            <a:pPr marL="492759" marR="5080" indent="-480695" algn="ctr">
              <a:lnSpc>
                <a:spcPct val="100000"/>
              </a:lnSpc>
              <a:spcBef>
                <a:spcPts val="100"/>
              </a:spcBef>
              <a:defRPr/>
            </a:pPr>
            <a:r>
              <a:rPr lang="ru-RU" sz="1400" b="1" spc="-10" dirty="0" smtClean="0">
                <a:solidFill>
                  <a:srgbClr val="FFFFFF"/>
                </a:solidFill>
                <a:cs typeface="Calibri"/>
              </a:rPr>
              <a:t>работодателей </a:t>
            </a:r>
          </a:p>
        </p:txBody>
      </p:sp>
      <p:sp>
        <p:nvSpPr>
          <p:cNvPr id="16" name="Стрелка вправо 15"/>
          <p:cNvSpPr/>
          <p:nvPr/>
        </p:nvSpPr>
        <p:spPr>
          <a:xfrm>
            <a:off x="3423486" y="6164461"/>
            <a:ext cx="438150" cy="236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object 13"/>
          <p:cNvSpPr/>
          <p:nvPr/>
        </p:nvSpPr>
        <p:spPr bwMode="auto">
          <a:xfrm>
            <a:off x="3861636" y="5789195"/>
            <a:ext cx="1504951" cy="885968"/>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r>
              <a:rPr lang="ru-RU" sz="1400" b="1" dirty="0" smtClean="0">
                <a:solidFill>
                  <a:schemeClr val="bg1"/>
                </a:solidFill>
                <a:cs typeface="Arial" charset="0"/>
              </a:rPr>
              <a:t>Прогноза </a:t>
            </a:r>
          </a:p>
          <a:p>
            <a:pPr lvl="0" algn="ctr"/>
            <a:r>
              <a:rPr lang="ru-RU" sz="1400" b="1" dirty="0" smtClean="0">
                <a:solidFill>
                  <a:schemeClr val="bg1"/>
                </a:solidFill>
                <a:cs typeface="Arial" charset="0"/>
              </a:rPr>
              <a:t>кадровой </a:t>
            </a:r>
          </a:p>
          <a:p>
            <a:pPr lvl="0" algn="ctr"/>
            <a:r>
              <a:rPr lang="ru-RU" sz="1400" b="1" dirty="0" smtClean="0">
                <a:solidFill>
                  <a:schemeClr val="bg1"/>
                </a:solidFill>
                <a:cs typeface="Arial" charset="0"/>
              </a:rPr>
              <a:t>потребности </a:t>
            </a:r>
          </a:p>
        </p:txBody>
      </p:sp>
      <p:sp>
        <p:nvSpPr>
          <p:cNvPr id="18" name="Стрелка вправо 17"/>
          <p:cNvSpPr/>
          <p:nvPr/>
        </p:nvSpPr>
        <p:spPr>
          <a:xfrm>
            <a:off x="5366587" y="6113688"/>
            <a:ext cx="438150" cy="236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object 13"/>
          <p:cNvSpPr/>
          <p:nvPr/>
        </p:nvSpPr>
        <p:spPr bwMode="auto">
          <a:xfrm>
            <a:off x="5804737" y="5514039"/>
            <a:ext cx="1981201" cy="1199297"/>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r>
              <a:rPr lang="ru-RU" sz="1400" b="1" dirty="0" smtClean="0"/>
              <a:t>Формирование контрольных цифр приёма в образовательные организации</a:t>
            </a:r>
            <a:endParaRPr lang="ru-RU" sz="1400" b="1" dirty="0" smtClean="0">
              <a:solidFill>
                <a:schemeClr val="bg1"/>
              </a:solidFill>
              <a:cs typeface="Arial" charset="0"/>
            </a:endParaRPr>
          </a:p>
        </p:txBody>
      </p:sp>
      <p:sp>
        <p:nvSpPr>
          <p:cNvPr id="20" name="Текст 36"/>
          <p:cNvSpPr txBox="1">
            <a:spLocks/>
          </p:cNvSpPr>
          <p:nvPr/>
        </p:nvSpPr>
        <p:spPr>
          <a:xfrm>
            <a:off x="1985211" y="4348846"/>
            <a:ext cx="8506326" cy="6322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700" b="1" smtClean="0">
                <a:solidFill>
                  <a:schemeClr val="accent1"/>
                </a:solidFill>
              </a:rPr>
              <a:t>Реализация «дорожной карты», предусматривающий меры по исправлению ситуации на рынке труда Республики Алтай до 2030 года</a:t>
            </a:r>
            <a:endParaRPr lang="ru-RU" sz="1700" dirty="0"/>
          </a:p>
        </p:txBody>
      </p:sp>
      <p:sp>
        <p:nvSpPr>
          <p:cNvPr id="21" name="Текст 44"/>
          <p:cNvSpPr txBox="1">
            <a:spLocks/>
          </p:cNvSpPr>
          <p:nvPr/>
        </p:nvSpPr>
        <p:spPr>
          <a:xfrm>
            <a:off x="1985210" y="4981074"/>
            <a:ext cx="8486216" cy="486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b="1" dirty="0" smtClean="0">
                <a:solidFill>
                  <a:schemeClr val="accent1"/>
                </a:solidFill>
              </a:rPr>
              <a:t>Всероссийский опрос работодателей о кадровой потребности </a:t>
            </a:r>
          </a:p>
          <a:p>
            <a:endParaRPr lang="ru-RU" dirty="0"/>
          </a:p>
        </p:txBody>
      </p:sp>
      <p:sp>
        <p:nvSpPr>
          <p:cNvPr id="22" name="Прямоугольник 21"/>
          <p:cNvSpPr/>
          <p:nvPr/>
        </p:nvSpPr>
        <p:spPr>
          <a:xfrm>
            <a:off x="8103828" y="5500350"/>
            <a:ext cx="2387709" cy="1200329"/>
          </a:xfrm>
          <a:prstGeom prst="rect">
            <a:avLst/>
          </a:prstGeom>
        </p:spPr>
        <p:txBody>
          <a:bodyPr wrap="square">
            <a:spAutoFit/>
          </a:bodyPr>
          <a:lstStyle/>
          <a:p>
            <a:pPr algn="ctr"/>
            <a:r>
              <a:rPr lang="ru-RU" b="1" dirty="0" smtClean="0">
                <a:solidFill>
                  <a:schemeClr val="accent1"/>
                </a:solidFill>
              </a:rPr>
              <a:t>Дополнительные меры </a:t>
            </a:r>
          </a:p>
          <a:p>
            <a:pPr algn="ctr"/>
            <a:r>
              <a:rPr lang="ru-RU" b="1" dirty="0" smtClean="0">
                <a:solidFill>
                  <a:schemeClr val="accent1"/>
                </a:solidFill>
              </a:rPr>
              <a:t>по снижению безработицы</a:t>
            </a:r>
            <a:endParaRPr lang="ru-RU" b="1" dirty="0"/>
          </a:p>
        </p:txBody>
      </p:sp>
      <p:sp>
        <p:nvSpPr>
          <p:cNvPr id="23" name="Стрелка вправо 22"/>
          <p:cNvSpPr/>
          <p:nvPr/>
        </p:nvSpPr>
        <p:spPr>
          <a:xfrm rot="10800000">
            <a:off x="7884753" y="5982023"/>
            <a:ext cx="438150" cy="236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p:cNvSpPr>
            <a:spLocks noGrp="1"/>
          </p:cNvSpPr>
          <p:nvPr>
            <p:ph type="sldNum" sz="quarter" idx="12"/>
          </p:nvPr>
        </p:nvSpPr>
        <p:spPr/>
        <p:txBody>
          <a:bodyPr/>
          <a:lstStyle/>
          <a:p>
            <a:fld id="{ED80958F-062F-4223-9EB6-1AB4DB863CFC}" type="slidenum">
              <a:rPr lang="ru-RU" smtClean="0"/>
              <a:pPr/>
              <a:t>29</a:t>
            </a:fld>
            <a:endParaRPr lang="ru-RU"/>
          </a:p>
        </p:txBody>
      </p:sp>
    </p:spTree>
    <p:extLst>
      <p:ext uri="{BB962C8B-B14F-4D97-AF65-F5344CB8AC3E}">
        <p14:creationId xmlns:p14="http://schemas.microsoft.com/office/powerpoint/2010/main" val="3787907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8" name="Заголовок 6">
            <a:extLst>
              <a:ext uri="{FF2B5EF4-FFF2-40B4-BE49-F238E27FC236}">
                <a16:creationId xmlns:a16="http://schemas.microsoft.com/office/drawing/2014/main" xmlns="" id="{86C0A4E0-F543-4F09-9ADD-A5D074346B6E}"/>
              </a:ext>
            </a:extLst>
          </p:cNvPr>
          <p:cNvSpPr txBox="1">
            <a:spLocks/>
          </p:cNvSpPr>
          <p:nvPr/>
        </p:nvSpPr>
        <p:spPr>
          <a:xfrm>
            <a:off x="1864894" y="28645"/>
            <a:ext cx="8831179" cy="645124"/>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solidFill>
                  <a:srgbClr val="7030A0"/>
                </a:solidFill>
                <a:latin typeface="Montserrat"/>
              </a:rPr>
              <a:t>Динамика бюджета Минтруда Республики Алтай </a:t>
            </a:r>
          </a:p>
          <a:p>
            <a:r>
              <a:rPr lang="ru-RU" sz="2800" b="1" dirty="0" smtClean="0">
                <a:solidFill>
                  <a:srgbClr val="7030A0"/>
                </a:solidFill>
                <a:latin typeface="Montserrat"/>
              </a:rPr>
              <a:t>                                         2025-2026                         </a:t>
            </a:r>
            <a:r>
              <a:rPr lang="ru-RU" sz="2100" b="1" dirty="0" err="1" smtClean="0">
                <a:solidFill>
                  <a:srgbClr val="7030A0"/>
                </a:solidFill>
                <a:latin typeface="Montserrat"/>
              </a:rPr>
              <a:t>млрд.руб</a:t>
            </a:r>
            <a:r>
              <a:rPr lang="ru-RU" sz="2100" b="1" dirty="0" smtClean="0">
                <a:solidFill>
                  <a:srgbClr val="7030A0"/>
                </a:solidFill>
                <a:latin typeface="Montserrat"/>
              </a:rPr>
              <a:t>.</a:t>
            </a:r>
            <a:endParaRPr lang="ru-RU" sz="2100" b="1" dirty="0">
              <a:solidFill>
                <a:srgbClr val="7030A0"/>
              </a:solidFill>
              <a:latin typeface="Montserrat"/>
            </a:endParaRPr>
          </a:p>
        </p:txBody>
      </p:sp>
      <p:graphicFrame>
        <p:nvGraphicFramePr>
          <p:cNvPr id="11" name="Диаграмма 10"/>
          <p:cNvGraphicFramePr>
            <a:graphicFrameLocks/>
          </p:cNvGraphicFramePr>
          <p:nvPr>
            <p:extLst>
              <p:ext uri="{D42A27DB-BD31-4B8C-83A1-F6EECF244321}">
                <p14:modId xmlns:p14="http://schemas.microsoft.com/office/powerpoint/2010/main" val="1819748629"/>
              </p:ext>
            </p:extLst>
          </p:nvPr>
        </p:nvGraphicFramePr>
        <p:xfrm>
          <a:off x="1743313" y="673769"/>
          <a:ext cx="9041729" cy="36054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2877286051"/>
              </p:ext>
            </p:extLst>
          </p:nvPr>
        </p:nvGraphicFramePr>
        <p:xfrm>
          <a:off x="2213809" y="4223084"/>
          <a:ext cx="8133347" cy="2478505"/>
        </p:xfrm>
        <a:graphic>
          <a:graphicData uri="http://schemas.openxmlformats.org/drawingml/2006/chart">
            <c:chart xmlns:c="http://schemas.openxmlformats.org/drawingml/2006/chart" xmlns:r="http://schemas.openxmlformats.org/officeDocument/2006/relationships" r:id="rId5"/>
          </a:graphicData>
        </a:graphic>
      </p:graphicFrame>
      <p:sp>
        <p:nvSpPr>
          <p:cNvPr id="13" name="Номер слайда 1"/>
          <p:cNvSpPr>
            <a:spLocks noGrp="1"/>
          </p:cNvSpPr>
          <p:nvPr>
            <p:ph type="sldNum" sz="quarter" idx="12"/>
          </p:nvPr>
        </p:nvSpPr>
        <p:spPr>
          <a:xfrm>
            <a:off x="8610600" y="6356350"/>
            <a:ext cx="2743200" cy="365125"/>
          </a:xfrm>
        </p:spPr>
        <p:txBody>
          <a:bodyPr/>
          <a:lstStyle/>
          <a:p>
            <a:fld id="{ED80958F-062F-4223-9EB6-1AB4DB863CFC}" type="slidenum">
              <a:rPr lang="ru-RU" sz="2000" b="1" smtClean="0">
                <a:solidFill>
                  <a:srgbClr val="0070C0"/>
                </a:solidFill>
                <a:latin typeface="Times New Roman" pitchFamily="18" charset="0"/>
                <a:cs typeface="Times New Roman" pitchFamily="18" charset="0"/>
              </a:rPr>
              <a:t>3</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7412085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2" name="Рисунок 21">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21" name="Рисунок 20">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30</a:t>
            </a:fld>
            <a:endParaRPr lang="ru-RU"/>
          </a:p>
        </p:txBody>
      </p:sp>
      <p:grpSp>
        <p:nvGrpSpPr>
          <p:cNvPr id="3" name="object 27"/>
          <p:cNvGrpSpPr>
            <a:grpSpLocks noGrp="1"/>
          </p:cNvGrpSpPr>
          <p:nvPr/>
        </p:nvGrpSpPr>
        <p:grpSpPr bwMode="auto">
          <a:xfrm>
            <a:off x="2014536" y="208839"/>
            <a:ext cx="8448676" cy="1200861"/>
            <a:chOff x="4957317" y="5912865"/>
            <a:chExt cx="2987675" cy="772160"/>
          </a:xfrm>
        </p:grpSpPr>
        <p:sp>
          <p:nvSpPr>
            <p:cNvPr id="27" name="object 28"/>
            <p:cNvSpPr/>
            <p:nvPr/>
          </p:nvSpPr>
          <p:spPr bwMode="auto">
            <a:xfrm>
              <a:off x="4963667" y="5919215"/>
              <a:ext cx="2974975" cy="759460"/>
            </a:xfrm>
            <a:custGeom>
              <a:avLst/>
              <a:gdLst/>
              <a:ahLst/>
              <a:cxnLst/>
              <a:rect l="l" t="t" r="r" b="b"/>
              <a:pathLst>
                <a:path w="2974975" h="759459" extrusionOk="0">
                  <a:moveTo>
                    <a:pt x="2848356" y="0"/>
                  </a:moveTo>
                  <a:lnTo>
                    <a:pt x="126492" y="0"/>
                  </a:lnTo>
                  <a:lnTo>
                    <a:pt x="77259" y="9939"/>
                  </a:lnTo>
                  <a:lnTo>
                    <a:pt x="37052" y="37047"/>
                  </a:lnTo>
                  <a:lnTo>
                    <a:pt x="9941" y="77254"/>
                  </a:lnTo>
                  <a:lnTo>
                    <a:pt x="0" y="126492"/>
                  </a:lnTo>
                  <a:lnTo>
                    <a:pt x="0" y="632460"/>
                  </a:lnTo>
                  <a:lnTo>
                    <a:pt x="9941" y="681697"/>
                  </a:lnTo>
                  <a:lnTo>
                    <a:pt x="37052" y="721904"/>
                  </a:lnTo>
                  <a:lnTo>
                    <a:pt x="77259" y="749012"/>
                  </a:lnTo>
                  <a:lnTo>
                    <a:pt x="126492" y="758952"/>
                  </a:lnTo>
                  <a:lnTo>
                    <a:pt x="2848356" y="758952"/>
                  </a:lnTo>
                  <a:lnTo>
                    <a:pt x="2897588" y="749012"/>
                  </a:lnTo>
                  <a:lnTo>
                    <a:pt x="2937795" y="721904"/>
                  </a:lnTo>
                  <a:lnTo>
                    <a:pt x="2964906" y="681697"/>
                  </a:lnTo>
                  <a:lnTo>
                    <a:pt x="2974848" y="632460"/>
                  </a:lnTo>
                  <a:lnTo>
                    <a:pt x="2974848" y="126492"/>
                  </a:lnTo>
                  <a:lnTo>
                    <a:pt x="2964906" y="77254"/>
                  </a:lnTo>
                  <a:lnTo>
                    <a:pt x="2937795" y="37047"/>
                  </a:lnTo>
                  <a:lnTo>
                    <a:pt x="2897588" y="9939"/>
                  </a:lnTo>
                  <a:lnTo>
                    <a:pt x="2848356" y="0"/>
                  </a:lnTo>
                  <a:close/>
                </a:path>
              </a:pathLst>
            </a:custGeom>
          </p:spPr>
          <p:style>
            <a:lnRef idx="1">
              <a:schemeClr val="accent1"/>
            </a:lnRef>
            <a:fillRef idx="2">
              <a:schemeClr val="accent1"/>
            </a:fillRef>
            <a:effectRef idx="1">
              <a:schemeClr val="accent1"/>
            </a:effectRef>
            <a:fontRef idx="minor">
              <a:schemeClr val="dk1"/>
            </a:fontRef>
          </p:style>
          <p:txBody>
            <a:bodyPr wrap="square" lIns="36000" tIns="36000" rIns="36000" bIns="36000" rtlCol="0"/>
            <a:lstStyle/>
            <a:p>
              <a:pPr>
                <a:defRPr/>
              </a:pPr>
              <a:endParaRPr>
                <a:solidFill>
                  <a:schemeClr val="accent1"/>
                </a:solidFill>
              </a:endParaRPr>
            </a:p>
          </p:txBody>
        </p:sp>
        <p:sp>
          <p:nvSpPr>
            <p:cNvPr id="28" name="object 29"/>
            <p:cNvSpPr/>
            <p:nvPr/>
          </p:nvSpPr>
          <p:spPr bwMode="auto">
            <a:xfrm>
              <a:off x="4963667" y="5919215"/>
              <a:ext cx="2974975" cy="759460"/>
            </a:xfrm>
            <a:custGeom>
              <a:avLst/>
              <a:gdLst/>
              <a:ahLst/>
              <a:cxnLst/>
              <a:rect l="l" t="t" r="r" b="b"/>
              <a:pathLst>
                <a:path w="2974975" h="759459" extrusionOk="0">
                  <a:moveTo>
                    <a:pt x="0" y="126492"/>
                  </a:moveTo>
                  <a:lnTo>
                    <a:pt x="9941" y="77254"/>
                  </a:lnTo>
                  <a:lnTo>
                    <a:pt x="37052" y="37047"/>
                  </a:lnTo>
                  <a:lnTo>
                    <a:pt x="77259" y="9939"/>
                  </a:lnTo>
                  <a:lnTo>
                    <a:pt x="126492" y="0"/>
                  </a:lnTo>
                  <a:lnTo>
                    <a:pt x="2848356" y="0"/>
                  </a:lnTo>
                  <a:lnTo>
                    <a:pt x="2897588" y="9939"/>
                  </a:lnTo>
                  <a:lnTo>
                    <a:pt x="2937795" y="37047"/>
                  </a:lnTo>
                  <a:lnTo>
                    <a:pt x="2964906" y="77254"/>
                  </a:lnTo>
                  <a:lnTo>
                    <a:pt x="2974848" y="126492"/>
                  </a:lnTo>
                  <a:lnTo>
                    <a:pt x="2974848" y="632460"/>
                  </a:lnTo>
                  <a:lnTo>
                    <a:pt x="2964906" y="681697"/>
                  </a:lnTo>
                  <a:lnTo>
                    <a:pt x="2937795" y="721904"/>
                  </a:lnTo>
                  <a:lnTo>
                    <a:pt x="2897588" y="749012"/>
                  </a:lnTo>
                  <a:lnTo>
                    <a:pt x="2848356" y="758952"/>
                  </a:lnTo>
                  <a:lnTo>
                    <a:pt x="126492" y="758952"/>
                  </a:lnTo>
                  <a:lnTo>
                    <a:pt x="77259" y="749012"/>
                  </a:lnTo>
                  <a:lnTo>
                    <a:pt x="37052" y="721904"/>
                  </a:lnTo>
                  <a:lnTo>
                    <a:pt x="9941" y="681697"/>
                  </a:lnTo>
                  <a:lnTo>
                    <a:pt x="0" y="632460"/>
                  </a:lnTo>
                  <a:lnTo>
                    <a:pt x="0" y="126492"/>
                  </a:lnTo>
                  <a:close/>
                </a:path>
              </a:pathLst>
            </a:custGeom>
            <a:ln/>
          </p:spPr>
          <p:style>
            <a:lnRef idx="1">
              <a:schemeClr val="accent1"/>
            </a:lnRef>
            <a:fillRef idx="2">
              <a:schemeClr val="accent1"/>
            </a:fillRef>
            <a:effectRef idx="1">
              <a:schemeClr val="accent1"/>
            </a:effectRef>
            <a:fontRef idx="minor">
              <a:schemeClr val="dk1"/>
            </a:fontRef>
          </p:style>
          <p:txBody>
            <a:bodyPr wrap="square" lIns="36000" tIns="36000" rIns="36000" bIns="36000" rtlCol="0"/>
            <a:lstStyle/>
            <a:p>
              <a:pPr>
                <a:defRPr/>
              </a:pPr>
              <a:endParaRPr/>
            </a:p>
          </p:txBody>
        </p:sp>
      </p:grpSp>
      <p:sp>
        <p:nvSpPr>
          <p:cNvPr id="29" name="Прямоугольник 28"/>
          <p:cNvSpPr/>
          <p:nvPr/>
        </p:nvSpPr>
        <p:spPr bwMode="auto">
          <a:xfrm>
            <a:off x="1351127" y="204716"/>
            <a:ext cx="9403307" cy="1785104"/>
          </a:xfrm>
          <a:prstGeom prst="rect">
            <a:avLst/>
          </a:prstGeom>
        </p:spPr>
        <p:txBody>
          <a:bodyPr wrap="square">
            <a:spAutoFit/>
          </a:bodyPr>
          <a:lstStyle/>
          <a:p>
            <a:pPr algn="ctr">
              <a:defRPr/>
            </a:pPr>
            <a:endParaRPr lang="ru-RU" sz="2000" b="1" dirty="0">
              <a:solidFill>
                <a:schemeClr val="bg1"/>
              </a:solidFill>
            </a:endParaRPr>
          </a:p>
          <a:p>
            <a:pPr algn="ctr">
              <a:defRPr/>
            </a:pPr>
            <a:r>
              <a:rPr lang="ru-RU" sz="2000" b="1" dirty="0" smtClean="0">
                <a:solidFill>
                  <a:schemeClr val="bg1"/>
                </a:solidFill>
              </a:rPr>
              <a:t>   Противодействие </a:t>
            </a:r>
            <a:r>
              <a:rPr lang="ru-RU" sz="2000" b="1" dirty="0">
                <a:solidFill>
                  <a:schemeClr val="bg1"/>
                </a:solidFill>
              </a:rPr>
              <a:t>нелегальной занятости </a:t>
            </a:r>
            <a:endParaRPr lang="ru-RU" sz="2000" b="1" dirty="0" smtClean="0">
              <a:solidFill>
                <a:schemeClr val="bg1"/>
              </a:solidFill>
            </a:endParaRPr>
          </a:p>
          <a:p>
            <a:pPr algn="ctr">
              <a:defRPr/>
            </a:pPr>
            <a:r>
              <a:rPr lang="ru-RU" sz="2000" b="1" dirty="0" smtClean="0">
                <a:solidFill>
                  <a:schemeClr val="bg1"/>
                </a:solidFill>
              </a:rPr>
              <a:t>на </a:t>
            </a:r>
            <a:r>
              <a:rPr lang="ru-RU" sz="2000" b="1" dirty="0">
                <a:solidFill>
                  <a:schemeClr val="bg1"/>
                </a:solidFill>
              </a:rPr>
              <a:t>территории Республики Алтай</a:t>
            </a:r>
            <a:endParaRPr dirty="0"/>
          </a:p>
          <a:p>
            <a:pPr algn="ctr">
              <a:defRPr/>
            </a:pPr>
            <a:r>
              <a:rPr lang="ru-RU" sz="2500" b="1" dirty="0">
                <a:solidFill>
                  <a:schemeClr val="bg1"/>
                </a:solidFill>
              </a:rPr>
              <a:t/>
            </a:r>
            <a:br>
              <a:rPr lang="ru-RU" sz="2500" b="1" dirty="0">
                <a:solidFill>
                  <a:schemeClr val="bg1"/>
                </a:solidFill>
              </a:rPr>
            </a:br>
            <a:endParaRPr lang="ru-RU" sz="2500" b="1" dirty="0">
              <a:solidFill>
                <a:schemeClr val="bg1"/>
              </a:solidFill>
            </a:endParaRPr>
          </a:p>
        </p:txBody>
      </p:sp>
      <p:sp>
        <p:nvSpPr>
          <p:cNvPr id="30" name="object 13"/>
          <p:cNvSpPr/>
          <p:nvPr/>
        </p:nvSpPr>
        <p:spPr bwMode="auto">
          <a:xfrm>
            <a:off x="1995896" y="1962149"/>
            <a:ext cx="2505074" cy="1296538"/>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marL="492759" marR="5080" indent="-480695" algn="ctr">
              <a:lnSpc>
                <a:spcPct val="100000"/>
              </a:lnSpc>
              <a:spcBef>
                <a:spcPts val="100"/>
              </a:spcBef>
              <a:defRPr/>
            </a:pPr>
            <a:r>
              <a:rPr lang="ru-RU" sz="1600" b="1" spc="-10">
                <a:solidFill>
                  <a:srgbClr val="FFFFFF"/>
                </a:solidFill>
                <a:cs typeface="Calibri"/>
              </a:rPr>
              <a:t>Создана МВК</a:t>
            </a:r>
            <a:endParaRPr/>
          </a:p>
          <a:p>
            <a:pPr marL="492759" marR="5080" indent="-480695" algn="ctr">
              <a:lnSpc>
                <a:spcPct val="100000"/>
              </a:lnSpc>
              <a:spcBef>
                <a:spcPts val="100"/>
              </a:spcBef>
              <a:defRPr/>
            </a:pPr>
            <a:r>
              <a:rPr lang="ru-RU" sz="1600" b="1" spc="-10">
                <a:solidFill>
                  <a:srgbClr val="FFFFFF"/>
                </a:solidFill>
                <a:cs typeface="Calibri"/>
              </a:rPr>
              <a:t>по противодействию </a:t>
            </a:r>
            <a:endParaRPr/>
          </a:p>
          <a:p>
            <a:pPr marL="492759" marR="5080" indent="-480695" algn="ctr">
              <a:lnSpc>
                <a:spcPct val="100000"/>
              </a:lnSpc>
              <a:spcBef>
                <a:spcPts val="100"/>
              </a:spcBef>
              <a:defRPr/>
            </a:pPr>
            <a:r>
              <a:rPr lang="ru-RU" sz="1600" b="1" spc="-10">
                <a:solidFill>
                  <a:srgbClr val="FFFFFF"/>
                </a:solidFill>
                <a:cs typeface="Calibri"/>
              </a:rPr>
              <a:t>нелегальной занятости </a:t>
            </a:r>
            <a:endParaRPr/>
          </a:p>
          <a:p>
            <a:pPr marL="492759" marR="5080" indent="-480695" algn="ctr">
              <a:lnSpc>
                <a:spcPct val="100000"/>
              </a:lnSpc>
              <a:spcBef>
                <a:spcPts val="100"/>
              </a:spcBef>
              <a:defRPr/>
            </a:pPr>
            <a:r>
              <a:rPr lang="ru-RU" sz="1600" b="1" spc="-10">
                <a:solidFill>
                  <a:srgbClr val="FFFFFF"/>
                </a:solidFill>
                <a:cs typeface="Calibri"/>
              </a:rPr>
              <a:t> </a:t>
            </a:r>
            <a:endParaRPr/>
          </a:p>
        </p:txBody>
      </p:sp>
      <p:sp>
        <p:nvSpPr>
          <p:cNvPr id="31" name="object 13"/>
          <p:cNvSpPr/>
          <p:nvPr/>
        </p:nvSpPr>
        <p:spPr bwMode="auto">
          <a:xfrm>
            <a:off x="2258970" y="3715389"/>
            <a:ext cx="1978926" cy="1214648"/>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defRPr/>
            </a:pPr>
            <a:r>
              <a:rPr lang="ru-RU" sz="1600" b="1">
                <a:solidFill>
                  <a:schemeClr val="bg1"/>
                </a:solidFill>
                <a:latin typeface="Montserrat SemiBold"/>
                <a:cs typeface="Arial"/>
              </a:rPr>
              <a:t>Созданы 11 рабочих групп  </a:t>
            </a:r>
            <a:endParaRPr/>
          </a:p>
        </p:txBody>
      </p:sp>
      <p:sp>
        <p:nvSpPr>
          <p:cNvPr id="16" name="object 13"/>
          <p:cNvSpPr/>
          <p:nvPr/>
        </p:nvSpPr>
        <p:spPr bwMode="auto">
          <a:xfrm>
            <a:off x="4881207" y="2014467"/>
            <a:ext cx="2249605" cy="1367050"/>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defRPr/>
            </a:pPr>
            <a:r>
              <a:rPr lang="ru-RU" sz="1600" b="1">
                <a:solidFill>
                  <a:schemeClr val="bg1"/>
                </a:solidFill>
                <a:cs typeface="Arial"/>
              </a:rPr>
              <a:t>Показатель на 2025 год – 10 000 человек</a:t>
            </a:r>
            <a:endParaRPr/>
          </a:p>
        </p:txBody>
      </p:sp>
      <p:sp>
        <p:nvSpPr>
          <p:cNvPr id="17" name="object 13"/>
          <p:cNvSpPr/>
          <p:nvPr/>
        </p:nvSpPr>
        <p:spPr bwMode="auto">
          <a:xfrm>
            <a:off x="4885898" y="3686175"/>
            <a:ext cx="2229277" cy="1213372"/>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defRPr/>
            </a:pPr>
            <a:r>
              <a:rPr lang="ru-RU" sz="1600" b="1">
                <a:solidFill>
                  <a:schemeClr val="bg1"/>
                </a:solidFill>
                <a:cs typeface="Arial"/>
              </a:rPr>
              <a:t>Легализовано на 01.12.2025 </a:t>
            </a:r>
          </a:p>
          <a:p>
            <a:pPr lvl="0" algn="ctr">
              <a:defRPr/>
            </a:pPr>
            <a:r>
              <a:rPr lang="ru-RU" sz="1600" b="1">
                <a:solidFill>
                  <a:schemeClr val="bg1"/>
                </a:solidFill>
                <a:cs typeface="Arial"/>
              </a:rPr>
              <a:t>10 017 человек</a:t>
            </a:r>
            <a:endParaRPr/>
          </a:p>
        </p:txBody>
      </p:sp>
      <p:sp>
        <p:nvSpPr>
          <p:cNvPr id="19" name="object 13"/>
          <p:cNvSpPr/>
          <p:nvPr/>
        </p:nvSpPr>
        <p:spPr bwMode="auto">
          <a:xfrm>
            <a:off x="8586927" y="2041762"/>
            <a:ext cx="2109147" cy="1310185"/>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defRPr/>
            </a:pPr>
            <a:r>
              <a:rPr lang="ru-RU" sz="1600" b="1" dirty="0">
                <a:solidFill>
                  <a:schemeClr val="bg1"/>
                </a:solidFill>
                <a:latin typeface="Montserrat SemiBold"/>
                <a:cs typeface="Arial"/>
              </a:rPr>
              <a:t> Трудовые договоры и ГПХ – 3815 человек </a:t>
            </a:r>
            <a:endParaRPr lang="ru-RU" sz="1600" b="1" dirty="0">
              <a:solidFill>
                <a:schemeClr val="bg1"/>
              </a:solidFill>
              <a:cs typeface="Arial"/>
            </a:endParaRPr>
          </a:p>
        </p:txBody>
      </p:sp>
      <p:sp>
        <p:nvSpPr>
          <p:cNvPr id="20" name="object 13"/>
          <p:cNvSpPr/>
          <p:nvPr/>
        </p:nvSpPr>
        <p:spPr bwMode="auto">
          <a:xfrm>
            <a:off x="8603164" y="3555310"/>
            <a:ext cx="2085975" cy="1298812"/>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defRPr/>
            </a:pPr>
            <a:endParaRPr lang="ru-RU" sz="1600" b="1" dirty="0">
              <a:solidFill>
                <a:schemeClr val="bg1"/>
              </a:solidFill>
              <a:latin typeface="Montserrat SemiBold"/>
              <a:cs typeface="Arial"/>
            </a:endParaRPr>
          </a:p>
          <a:p>
            <a:pPr lvl="0" algn="ctr">
              <a:defRPr/>
            </a:pPr>
            <a:endParaRPr lang="ru-RU" sz="1600" b="1" dirty="0">
              <a:solidFill>
                <a:schemeClr val="bg1"/>
              </a:solidFill>
              <a:latin typeface="Montserrat SemiBold"/>
              <a:cs typeface="Arial"/>
            </a:endParaRPr>
          </a:p>
          <a:p>
            <a:pPr lvl="0" algn="ctr">
              <a:defRPr/>
            </a:pPr>
            <a:r>
              <a:rPr lang="ru-RU" sz="1600" b="1" dirty="0">
                <a:solidFill>
                  <a:schemeClr val="bg1"/>
                </a:solidFill>
                <a:latin typeface="Montserrat SemiBold"/>
                <a:cs typeface="Arial"/>
              </a:rPr>
              <a:t>ИП – 1789 человек</a:t>
            </a:r>
            <a:endParaRPr lang="ru-RU" sz="1600" b="1" dirty="0">
              <a:solidFill>
                <a:schemeClr val="bg1"/>
              </a:solidFill>
              <a:cs typeface="Arial"/>
            </a:endParaRPr>
          </a:p>
        </p:txBody>
      </p:sp>
      <p:sp>
        <p:nvSpPr>
          <p:cNvPr id="25" name="object 13"/>
          <p:cNvSpPr/>
          <p:nvPr/>
        </p:nvSpPr>
        <p:spPr bwMode="auto">
          <a:xfrm>
            <a:off x="8631850" y="5107816"/>
            <a:ext cx="2019299" cy="1294264"/>
          </a:xfrm>
          <a:custGeom>
            <a:avLst/>
            <a:gdLst/>
            <a:ahLst/>
            <a:cxnLst/>
            <a:rect l="l" t="t" r="r" b="b"/>
            <a:pathLst>
              <a:path w="2646045" h="1396364" extrusionOk="0">
                <a:moveTo>
                  <a:pt x="2413000" y="0"/>
                </a:moveTo>
                <a:lnTo>
                  <a:pt x="232664" y="0"/>
                </a:lnTo>
                <a:lnTo>
                  <a:pt x="185766" y="4725"/>
                </a:lnTo>
                <a:lnTo>
                  <a:pt x="142089" y="18280"/>
                </a:lnTo>
                <a:lnTo>
                  <a:pt x="102567" y="39728"/>
                </a:lnTo>
                <a:lnTo>
                  <a:pt x="68135" y="68135"/>
                </a:lnTo>
                <a:lnTo>
                  <a:pt x="39728" y="102567"/>
                </a:lnTo>
                <a:lnTo>
                  <a:pt x="18280" y="142089"/>
                </a:lnTo>
                <a:lnTo>
                  <a:pt x="4725" y="185766"/>
                </a:lnTo>
                <a:lnTo>
                  <a:pt x="0" y="232663"/>
                </a:lnTo>
                <a:lnTo>
                  <a:pt x="0" y="1163319"/>
                </a:lnTo>
                <a:lnTo>
                  <a:pt x="4725" y="1210217"/>
                </a:lnTo>
                <a:lnTo>
                  <a:pt x="18280" y="1253894"/>
                </a:lnTo>
                <a:lnTo>
                  <a:pt x="39728" y="1293416"/>
                </a:lnTo>
                <a:lnTo>
                  <a:pt x="68135" y="1327848"/>
                </a:lnTo>
                <a:lnTo>
                  <a:pt x="102567" y="1356255"/>
                </a:lnTo>
                <a:lnTo>
                  <a:pt x="142089" y="1377703"/>
                </a:lnTo>
                <a:lnTo>
                  <a:pt x="185766" y="1391258"/>
                </a:lnTo>
                <a:lnTo>
                  <a:pt x="232664" y="1395984"/>
                </a:lnTo>
                <a:lnTo>
                  <a:pt x="2413000" y="1395984"/>
                </a:lnTo>
                <a:lnTo>
                  <a:pt x="2459897" y="1391258"/>
                </a:lnTo>
                <a:lnTo>
                  <a:pt x="2503574" y="1377703"/>
                </a:lnTo>
                <a:lnTo>
                  <a:pt x="2543096" y="1356255"/>
                </a:lnTo>
                <a:lnTo>
                  <a:pt x="2577528" y="1327848"/>
                </a:lnTo>
                <a:lnTo>
                  <a:pt x="2605935" y="1293416"/>
                </a:lnTo>
                <a:lnTo>
                  <a:pt x="2627383" y="1253894"/>
                </a:lnTo>
                <a:lnTo>
                  <a:pt x="2640938" y="1210217"/>
                </a:lnTo>
                <a:lnTo>
                  <a:pt x="2645664" y="1163319"/>
                </a:lnTo>
                <a:lnTo>
                  <a:pt x="2645664" y="232663"/>
                </a:lnTo>
                <a:lnTo>
                  <a:pt x="2640938" y="185766"/>
                </a:lnTo>
                <a:lnTo>
                  <a:pt x="2627383" y="142089"/>
                </a:lnTo>
                <a:lnTo>
                  <a:pt x="2605935" y="102567"/>
                </a:lnTo>
                <a:lnTo>
                  <a:pt x="2577528" y="68135"/>
                </a:lnTo>
                <a:lnTo>
                  <a:pt x="2543096" y="39728"/>
                </a:lnTo>
                <a:lnTo>
                  <a:pt x="2503574" y="18280"/>
                </a:lnTo>
                <a:lnTo>
                  <a:pt x="2459897" y="4725"/>
                </a:lnTo>
                <a:lnTo>
                  <a:pt x="2413000" y="0"/>
                </a:lnTo>
                <a:close/>
              </a:path>
            </a:pathLst>
          </a:custGeom>
        </p:spPr>
        <p:style>
          <a:lnRef idx="1">
            <a:schemeClr val="accent1"/>
          </a:lnRef>
          <a:fillRef idx="3">
            <a:schemeClr val="accent1"/>
          </a:fillRef>
          <a:effectRef idx="2">
            <a:schemeClr val="accent1"/>
          </a:effectRef>
          <a:fontRef idx="minor">
            <a:schemeClr val="lt1"/>
          </a:fontRef>
        </p:style>
        <p:txBody>
          <a:bodyPr wrap="square" lIns="36000" tIns="36000" rIns="36000" bIns="36000" rtlCol="0"/>
          <a:lstStyle/>
          <a:p>
            <a:pPr lvl="0" algn="ctr">
              <a:defRPr/>
            </a:pPr>
            <a:endParaRPr lang="ru-RU" sz="1600" b="1" dirty="0">
              <a:solidFill>
                <a:schemeClr val="bg1"/>
              </a:solidFill>
              <a:latin typeface="Montserrat SemiBold"/>
              <a:cs typeface="Arial"/>
            </a:endParaRPr>
          </a:p>
          <a:p>
            <a:pPr lvl="0" algn="ctr">
              <a:defRPr/>
            </a:pPr>
            <a:r>
              <a:rPr lang="ru-RU" sz="1600" b="1" dirty="0" err="1">
                <a:solidFill>
                  <a:schemeClr val="bg1"/>
                </a:solidFill>
                <a:latin typeface="Montserrat SemiBold"/>
                <a:cs typeface="Arial"/>
              </a:rPr>
              <a:t>Самозанятые</a:t>
            </a:r>
            <a:r>
              <a:rPr lang="ru-RU" sz="1600" b="1" dirty="0">
                <a:solidFill>
                  <a:schemeClr val="bg1"/>
                </a:solidFill>
                <a:latin typeface="Montserrat SemiBold"/>
                <a:cs typeface="Arial"/>
              </a:rPr>
              <a:t> – 4413 человек </a:t>
            </a:r>
            <a:endParaRPr dirty="0"/>
          </a:p>
          <a:p>
            <a:pPr lvl="0" algn="ctr">
              <a:defRPr/>
            </a:pPr>
            <a:endParaRPr lang="ru-RU" sz="1600" b="1" dirty="0">
              <a:solidFill>
                <a:schemeClr val="bg1"/>
              </a:solidFill>
              <a:cs typeface="Arial"/>
            </a:endParaRPr>
          </a:p>
        </p:txBody>
      </p:sp>
      <p:sp>
        <p:nvSpPr>
          <p:cNvPr id="40" name="Стрелка вниз 39"/>
          <p:cNvSpPr/>
          <p:nvPr/>
        </p:nvSpPr>
        <p:spPr bwMode="auto">
          <a:xfrm>
            <a:off x="3019424" y="1438274"/>
            <a:ext cx="276225" cy="523875"/>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1" name="Стрелка вниз 40"/>
          <p:cNvSpPr/>
          <p:nvPr/>
        </p:nvSpPr>
        <p:spPr bwMode="auto">
          <a:xfrm>
            <a:off x="5810250" y="1438275"/>
            <a:ext cx="276225" cy="523875"/>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2" name="Стрелка вниз 41"/>
          <p:cNvSpPr/>
          <p:nvPr/>
        </p:nvSpPr>
        <p:spPr bwMode="auto">
          <a:xfrm>
            <a:off x="9263062" y="1447800"/>
            <a:ext cx="276225" cy="523875"/>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4" name="Стрелка вправо 23"/>
          <p:cNvSpPr/>
          <p:nvPr/>
        </p:nvSpPr>
        <p:spPr bwMode="auto">
          <a:xfrm>
            <a:off x="7410450" y="3962400"/>
            <a:ext cx="978408" cy="48463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23"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
        <p:nvSpPr>
          <p:cNvPr id="26" name="TextBox 25"/>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0318280"/>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9431" y="84222"/>
            <a:ext cx="8518358" cy="970546"/>
          </a:xfrm>
        </p:spPr>
        <p:txBody>
          <a:bodyPr/>
          <a:lstStyle/>
          <a:p>
            <a:pPr algn="ctr"/>
            <a:r>
              <a:rPr lang="ru-RU" dirty="0" smtClean="0">
                <a:solidFill>
                  <a:srgbClr val="7030A0"/>
                </a:solidFill>
                <a:latin typeface="Times New Roman" pitchFamily="18" charset="0"/>
                <a:cs typeface="Times New Roman" panose="02020603050405020304" pitchFamily="18" charset="0"/>
              </a:rPr>
              <a:t>Социальные контракты </a:t>
            </a:r>
            <a:br>
              <a:rPr lang="ru-RU" dirty="0" smtClean="0">
                <a:solidFill>
                  <a:srgbClr val="7030A0"/>
                </a:solidFill>
                <a:latin typeface="Times New Roman" pitchFamily="18" charset="0"/>
                <a:cs typeface="Times New Roman" panose="02020603050405020304" pitchFamily="18" charset="0"/>
              </a:rPr>
            </a:br>
            <a:r>
              <a:rPr lang="ru-RU" dirty="0">
                <a:solidFill>
                  <a:srgbClr val="7030A0"/>
                </a:solidFill>
                <a:latin typeface="Times New Roman" pitchFamily="18" charset="0"/>
                <a:cs typeface="Times New Roman" pitchFamily="18" charset="0"/>
              </a:rPr>
              <a:t>общий объем средств за 2023-2025 гг. </a:t>
            </a:r>
            <a:r>
              <a:rPr lang="ru-RU" dirty="0" smtClean="0">
                <a:solidFill>
                  <a:srgbClr val="7030A0"/>
                </a:solidFill>
                <a:latin typeface="Times New Roman" pitchFamily="18" charset="0"/>
                <a:cs typeface="Times New Roman" pitchFamily="18" charset="0"/>
              </a:rPr>
              <a:t>(</a:t>
            </a:r>
            <a:r>
              <a:rPr lang="ru-RU" dirty="0" smtClean="0">
                <a:solidFill>
                  <a:srgbClr val="FF0000"/>
                </a:solidFill>
                <a:latin typeface="Times New Roman" pitchFamily="18" charset="0"/>
                <a:cs typeface="Times New Roman" pitchFamily="18" charset="0"/>
              </a:rPr>
              <a:t>1,3 </a:t>
            </a:r>
            <a:r>
              <a:rPr lang="ru-RU" dirty="0" err="1" smtClean="0">
                <a:solidFill>
                  <a:srgbClr val="FF0000"/>
                </a:solidFill>
                <a:latin typeface="Times New Roman" pitchFamily="18" charset="0"/>
                <a:cs typeface="Times New Roman" pitchFamily="18" charset="0"/>
              </a:rPr>
              <a:t>млрд.руб</a:t>
            </a:r>
            <a:r>
              <a:rPr lang="ru-RU" dirty="0" smtClean="0">
                <a:solidFill>
                  <a:srgbClr val="FF0000"/>
                </a:solidFill>
                <a:latin typeface="Times New Roman" pitchFamily="18" charset="0"/>
                <a:cs typeface="Times New Roman" pitchFamily="18" charset="0"/>
              </a:rPr>
              <a:t>.</a:t>
            </a:r>
            <a:r>
              <a:rPr lang="ru-RU" dirty="0" smtClean="0">
                <a:solidFill>
                  <a:srgbClr val="7030A0"/>
                </a:solidFill>
                <a:latin typeface="Times New Roman" pitchFamily="18" charset="0"/>
                <a:cs typeface="Times New Roman" pitchFamily="18" charset="0"/>
              </a:rPr>
              <a:t>)</a:t>
            </a:r>
            <a:endParaRPr lang="ru-RU" dirty="0">
              <a:solidFill>
                <a:srgbClr val="7030A0"/>
              </a:solidFill>
              <a:latin typeface="Times New Roman" pitchFamily="18" charset="0"/>
              <a:cs typeface="Times New Roman" pitchFamily="18" charset="0"/>
            </a:endParaRPr>
          </a:p>
        </p:txBody>
      </p:sp>
      <p:graphicFrame>
        <p:nvGraphicFramePr>
          <p:cNvPr id="9" name="Диаграмма 8"/>
          <p:cNvGraphicFramePr>
            <a:graphicFrameLocks/>
          </p:cNvGraphicFramePr>
          <p:nvPr>
            <p:extLst>
              <p:ext uri="{D42A27DB-BD31-4B8C-83A1-F6EECF244321}">
                <p14:modId xmlns:p14="http://schemas.microsoft.com/office/powerpoint/2010/main" val="638738434"/>
              </p:ext>
            </p:extLst>
          </p:nvPr>
        </p:nvGraphicFramePr>
        <p:xfrm>
          <a:off x="1968950" y="1699814"/>
          <a:ext cx="8642901" cy="4703806"/>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p:cNvSpPr/>
          <p:nvPr/>
        </p:nvSpPr>
        <p:spPr>
          <a:xfrm>
            <a:off x="2743200" y="1275164"/>
            <a:ext cx="6809874" cy="369332"/>
          </a:xfrm>
          <a:prstGeom prst="rect">
            <a:avLst/>
          </a:prstGeom>
        </p:spPr>
        <p:txBody>
          <a:bodyPr wrap="square">
            <a:spAutoFit/>
          </a:bodyPr>
          <a:lstStyle/>
          <a:p>
            <a:pPr algn="ctr"/>
            <a:r>
              <a:rPr lang="ru-RU" b="1" dirty="0" smtClean="0">
                <a:solidFill>
                  <a:srgbClr val="C00000"/>
                </a:solidFill>
                <a:latin typeface="Times New Roman" panose="02020603050405020304" pitchFamily="18" charset="0"/>
                <a:cs typeface="Times New Roman" panose="02020603050405020304" pitchFamily="18" charset="0"/>
              </a:rPr>
              <a:t>Численность получателей СК на 1 декабря 2025 года </a:t>
            </a:r>
          </a:p>
        </p:txBody>
      </p:sp>
      <p:pic>
        <p:nvPicPr>
          <p:cNvPr id="6" name="Рисунок 5">
            <a:extLst>
              <a:ext uri="{FF2B5EF4-FFF2-40B4-BE49-F238E27FC236}">
                <a16:creationId xmlns="" xmlns:a16="http://schemas.microsoft.com/office/drawing/2014/main" id="{74BF1165-E572-FA50-66CC-DAD8430C17A6}"/>
              </a:ext>
            </a:extLst>
          </p:cNvPr>
          <p:cNvPicPr>
            <a:picLocks noChangeAspect="1"/>
          </p:cNvPicPr>
          <p:nvPr/>
        </p:nvPicPr>
        <p:blipFill rotWithShape="1">
          <a:blip r:embed="rId3">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pic>
        <p:nvPicPr>
          <p:cNvPr id="8" name="Рисунок 7">
            <a:extLst>
              <a:ext uri="{FF2B5EF4-FFF2-40B4-BE49-F238E27FC236}">
                <a16:creationId xmlns="" xmlns:a16="http://schemas.microsoft.com/office/drawing/2014/main" id="{74BF1165-E572-FA50-66CC-DAD8430C17A6}"/>
              </a:ext>
            </a:extLst>
          </p:cNvPr>
          <p:cNvPicPr>
            <a:picLocks noChangeAspect="1"/>
          </p:cNvPicPr>
          <p:nvPr/>
        </p:nvPicPr>
        <p:blipFill rotWithShape="1">
          <a:blip r:embed="rId3">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11" name="Picture 2" descr="C:\Users\Минтруд РА\Desktop\c8e883a24d2ccc3c1ff8d6dc012c505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
        <p:nvSpPr>
          <p:cNvPr id="13" name="TextBox 12"/>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4" name="Номер слайда 3"/>
          <p:cNvSpPr>
            <a:spLocks noGrp="1"/>
          </p:cNvSpPr>
          <p:nvPr>
            <p:ph type="sldNum" sz="quarter" idx="10"/>
          </p:nvPr>
        </p:nvSpPr>
        <p:spPr/>
        <p:txBody>
          <a:bodyPr/>
          <a:lstStyle/>
          <a:p>
            <a:fld id="{2B1BC68D-7085-461E-8C90-1E57C4339781}" type="slidenum">
              <a:rPr lang="ru-RU" smtClean="0">
                <a:solidFill>
                  <a:srgbClr val="849BB1"/>
                </a:solidFill>
              </a:rPr>
              <a:pPr/>
              <a:t>31</a:t>
            </a:fld>
            <a:endParaRPr lang="ru-RU">
              <a:solidFill>
                <a:srgbClr val="849BB1"/>
              </a:solidFill>
            </a:endParaRPr>
          </a:p>
        </p:txBody>
      </p:sp>
    </p:spTree>
    <p:extLst>
      <p:ext uri="{BB962C8B-B14F-4D97-AF65-F5344CB8AC3E}">
        <p14:creationId xmlns:p14="http://schemas.microsoft.com/office/powerpoint/2010/main" val="1540597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Рисунок 6">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5" name="Рисунок 4">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32</a:t>
            </a:fld>
            <a:endParaRPr lang="ru-RU"/>
          </a:p>
        </p:txBody>
      </p:sp>
      <p:sp>
        <p:nvSpPr>
          <p:cNvPr id="3" name="Заголовок 2"/>
          <p:cNvSpPr>
            <a:spLocks noGrp="1"/>
          </p:cNvSpPr>
          <p:nvPr>
            <p:ph type="title"/>
          </p:nvPr>
        </p:nvSpPr>
        <p:spPr bwMode="auto">
          <a:xfrm>
            <a:off x="1864895" y="110726"/>
            <a:ext cx="8831179" cy="775597"/>
          </a:xfrm>
        </p:spPr>
        <p:txBody>
          <a:bodyPr/>
          <a:lstStyle/>
          <a:p>
            <a:pPr algn="ctr">
              <a:defRPr/>
            </a:pPr>
            <a:r>
              <a:rPr lang="ru-RU" b="1" dirty="0">
                <a:solidFill>
                  <a:srgbClr val="7030A0"/>
                </a:solidFill>
                <a:latin typeface="Times New Roman" pitchFamily="18" charset="0"/>
                <a:cs typeface="Times New Roman" pitchFamily="18" charset="0"/>
              </a:rPr>
              <a:t>Социальное партнерство</a:t>
            </a:r>
            <a:r>
              <a:rPr lang="ru-RU" dirty="0">
                <a:solidFill>
                  <a:srgbClr val="7030A0"/>
                </a:solidFill>
                <a:latin typeface="Times New Roman" pitchFamily="18" charset="0"/>
                <a:cs typeface="Times New Roman" pitchFamily="18" charset="0"/>
              </a:rPr>
              <a:t/>
            </a:r>
            <a:br>
              <a:rPr lang="ru-RU" dirty="0">
                <a:solidFill>
                  <a:srgbClr val="7030A0"/>
                </a:solidFill>
                <a:latin typeface="Times New Roman" pitchFamily="18" charset="0"/>
                <a:cs typeface="Times New Roman" pitchFamily="18" charset="0"/>
              </a:rPr>
            </a:br>
            <a:endParaRPr lang="ru-RU" dirty="0">
              <a:solidFill>
                <a:srgbClr val="7030A0"/>
              </a:solidFill>
              <a:latin typeface="Times New Roman" pitchFamily="18" charset="0"/>
              <a:cs typeface="Times New Roman" pitchFamily="18" charset="0"/>
            </a:endParaRPr>
          </a:p>
        </p:txBody>
      </p:sp>
      <p:sp>
        <p:nvSpPr>
          <p:cNvPr id="6" name="TextBox 5"/>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8"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9" name="Рисунок 8" descr="C:\Users\MT-TR4\Desktop\Фото\BD8mZUu5maqGCYYr8W6wnhuPTc9Vtou1iIgbfe-dz5au_sSaqHYbTL8CIl_H_3CdUn4oGpyGwE0aY4p2OMeEbSoX.jpg"/>
          <p:cNvPicPr/>
          <p:nvPr/>
        </p:nvPicPr>
        <p:blipFill>
          <a:blip r:embed="rId4" cstate="print"/>
          <a:srcRect/>
          <a:stretch>
            <a:fillRect/>
          </a:stretch>
        </p:blipFill>
        <p:spPr bwMode="auto">
          <a:xfrm>
            <a:off x="8144935" y="4675827"/>
            <a:ext cx="2430824" cy="2025762"/>
          </a:xfrm>
          <a:prstGeom prst="rect">
            <a:avLst/>
          </a:prstGeom>
          <a:noFill/>
          <a:ln w="9525">
            <a:noFill/>
            <a:miter lim="800000"/>
            <a:headEnd/>
            <a:tailEnd/>
          </a:ln>
        </p:spPr>
      </p:pic>
      <p:pic>
        <p:nvPicPr>
          <p:cNvPr id="1026" name="Picture 2" descr="C:\Users\MT-TR4\Desktop\Новая папка\Слайды\2025-09-04_17-14-16.png"/>
          <p:cNvPicPr>
            <a:picLocks noChangeAspect="1" noChangeArrowheads="1"/>
          </p:cNvPicPr>
          <p:nvPr/>
        </p:nvPicPr>
        <p:blipFill>
          <a:blip r:embed="rId5"/>
          <a:stretch/>
        </p:blipFill>
        <p:spPr bwMode="auto">
          <a:xfrm>
            <a:off x="1985211" y="709863"/>
            <a:ext cx="8710863" cy="3965964"/>
          </a:xfrm>
          <a:prstGeom prst="rect">
            <a:avLst/>
          </a:prstGeom>
          <a:noFill/>
        </p:spPr>
      </p:pic>
      <p:pic>
        <p:nvPicPr>
          <p:cNvPr id="10" name="Рисунок 9" descr="C:\Users\MT-TR4\Desktop\Фото\2025-12-15_15-24-01.png"/>
          <p:cNvPicPr/>
          <p:nvPr/>
        </p:nvPicPr>
        <p:blipFill>
          <a:blip r:embed="rId6" cstate="print"/>
          <a:srcRect/>
          <a:stretch>
            <a:fillRect/>
          </a:stretch>
        </p:blipFill>
        <p:spPr bwMode="auto">
          <a:xfrm>
            <a:off x="4884821" y="4675827"/>
            <a:ext cx="3137567" cy="2025762"/>
          </a:xfrm>
          <a:prstGeom prst="rect">
            <a:avLst/>
          </a:prstGeom>
          <a:noFill/>
          <a:ln w="9525">
            <a:noFill/>
            <a:miter lim="800000"/>
            <a:headEnd/>
            <a:tailEnd/>
          </a:ln>
        </p:spPr>
      </p:pic>
      <p:pic>
        <p:nvPicPr>
          <p:cNvPr id="11" name="Рисунок 10" descr="C:\Users\MT-TR4\Desktop\Фото\PHfqbL9tatRA-QO67a2Mz-8V6gZiSkIuHBZZqQHmkylxT2M7befHhxpehVglAROpA8AOh_rrwthovh1bhy-NupT_.jpg"/>
          <p:cNvPicPr/>
          <p:nvPr/>
        </p:nvPicPr>
        <p:blipFill>
          <a:blip r:embed="rId7" cstate="print"/>
          <a:srcRect/>
          <a:stretch>
            <a:fillRect/>
          </a:stretch>
        </p:blipFill>
        <p:spPr bwMode="auto">
          <a:xfrm>
            <a:off x="1985211" y="4675826"/>
            <a:ext cx="2707468" cy="2020199"/>
          </a:xfrm>
          <a:prstGeom prst="rect">
            <a:avLst/>
          </a:prstGeom>
          <a:noFill/>
          <a:ln w="9525">
            <a:noFill/>
            <a:miter lim="800000"/>
            <a:headEnd/>
            <a:tailEnd/>
          </a:ln>
        </p:spPr>
      </p:pic>
    </p:spTree>
    <p:extLst>
      <p:ext uri="{BB962C8B-B14F-4D97-AF65-F5344CB8AC3E}">
        <p14:creationId xmlns:p14="http://schemas.microsoft.com/office/powerpoint/2010/main" val="3183575533"/>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33</a:t>
            </a:fld>
            <a:endParaRPr lang="ru-RU"/>
          </a:p>
        </p:txBody>
      </p:sp>
      <p:sp>
        <p:nvSpPr>
          <p:cNvPr id="3" name="Заголовок 2"/>
          <p:cNvSpPr>
            <a:spLocks noGrp="1"/>
          </p:cNvSpPr>
          <p:nvPr>
            <p:ph type="title"/>
          </p:nvPr>
        </p:nvSpPr>
        <p:spPr bwMode="auto">
          <a:xfrm>
            <a:off x="1864895" y="220133"/>
            <a:ext cx="8831179" cy="1428193"/>
          </a:xfrm>
        </p:spPr>
        <p:txBody>
          <a:bodyPr/>
          <a:lstStyle/>
          <a:p>
            <a:pPr algn="ctr">
              <a:defRPr/>
            </a:pPr>
            <a:r>
              <a:rPr lang="ru-RU" sz="2000" b="1" dirty="0">
                <a:solidFill>
                  <a:srgbClr val="7030A0"/>
                </a:solidFill>
                <a:latin typeface="Times New Roman" pitchFamily="18" charset="0"/>
                <a:cs typeface="Times New Roman" pitchFamily="18" charset="0"/>
              </a:rPr>
              <a:t>Средняя заработная плата по отдельным категориям работников, определенных Указами Президента </a:t>
            </a:r>
            <a:br>
              <a:rPr lang="ru-RU" sz="2000" b="1" dirty="0">
                <a:solidFill>
                  <a:srgbClr val="7030A0"/>
                </a:solidFill>
                <a:latin typeface="Times New Roman" pitchFamily="18" charset="0"/>
                <a:cs typeface="Times New Roman" pitchFamily="18" charset="0"/>
              </a:rPr>
            </a:br>
            <a:r>
              <a:rPr lang="ru-RU" sz="2000" b="1" dirty="0">
                <a:solidFill>
                  <a:srgbClr val="7030A0"/>
                </a:solidFill>
                <a:latin typeface="Times New Roman" pitchFamily="18" charset="0"/>
                <a:cs typeface="Times New Roman" pitchFamily="18" charset="0"/>
              </a:rPr>
              <a:t>Российской Федерации, за январь-октябрь 2025 г., рублей</a:t>
            </a:r>
            <a:r>
              <a:rPr lang="ru-RU" sz="2000" dirty="0">
                <a:solidFill>
                  <a:srgbClr val="7030A0"/>
                </a:solidFill>
                <a:latin typeface="Times New Roman" pitchFamily="18" charset="0"/>
                <a:cs typeface="Times New Roman" pitchFamily="18" charset="0"/>
              </a:rPr>
              <a:t/>
            </a:r>
            <a:br>
              <a:rPr lang="ru-RU" sz="2000" dirty="0">
                <a:solidFill>
                  <a:srgbClr val="7030A0"/>
                </a:solidFill>
                <a:latin typeface="Times New Roman" pitchFamily="18" charset="0"/>
                <a:cs typeface="Times New Roman" pitchFamily="18" charset="0"/>
              </a:rPr>
            </a:br>
            <a:endParaRPr lang="ru-RU" sz="2000" dirty="0">
              <a:solidFill>
                <a:srgbClr val="7030A0"/>
              </a:solidFill>
              <a:latin typeface="Times New Roman" pitchFamily="18" charset="0"/>
              <a:cs typeface="Times New Roman" pitchFamily="18" charset="0"/>
            </a:endParaRPr>
          </a:p>
        </p:txBody>
      </p:sp>
      <p:graphicFrame>
        <p:nvGraphicFramePr>
          <p:cNvPr id="13" name="Диаграмма 12"/>
          <p:cNvGraphicFramePr>
            <a:graphicFrameLocks/>
          </p:cNvGraphicFramePr>
          <p:nvPr>
            <p:extLst>
              <p:ext uri="{D42A27DB-BD31-4B8C-83A1-F6EECF244321}">
                <p14:modId xmlns:p14="http://schemas.microsoft.com/office/powerpoint/2010/main" val="251065649"/>
              </p:ext>
            </p:extLst>
          </p:nvPr>
        </p:nvGraphicFramePr>
        <p:xfrm>
          <a:off x="1949116" y="1447800"/>
          <a:ext cx="8638673" cy="488526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Tree>
    <p:extLst>
      <p:ext uri="{BB962C8B-B14F-4D97-AF65-F5344CB8AC3E}">
        <p14:creationId xmlns:p14="http://schemas.microsoft.com/office/powerpoint/2010/main" val="967097396"/>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34</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
        <p:nvSpPr>
          <p:cNvPr id="10" name="Текст 5"/>
          <p:cNvSpPr>
            <a:spLocks noGrp="1"/>
          </p:cNvSpPr>
          <p:nvPr>
            <p:ph type="title"/>
          </p:nvPr>
        </p:nvSpPr>
        <p:spPr bwMode="auto">
          <a:xfrm>
            <a:off x="1864895" y="516466"/>
            <a:ext cx="8831179" cy="765029"/>
          </a:xfrm>
        </p:spPr>
        <p:txBody>
          <a:bodyPr/>
          <a:lstStyle/>
          <a:p>
            <a:pPr algn="ctr">
              <a:defRPr/>
            </a:pPr>
            <a:r>
              <a:rPr lang="ru-RU" sz="2000" b="1" dirty="0">
                <a:solidFill>
                  <a:srgbClr val="7030A0"/>
                </a:solidFill>
                <a:latin typeface="Times New Roman"/>
                <a:cs typeface="Times New Roman"/>
              </a:rPr>
              <a:t>Среднемесячная номинальная начисленная заработная плата работников </a:t>
            </a:r>
            <a:br>
              <a:rPr lang="ru-RU" sz="2000" b="1" dirty="0">
                <a:solidFill>
                  <a:srgbClr val="7030A0"/>
                </a:solidFill>
                <a:latin typeface="Times New Roman"/>
                <a:cs typeface="Times New Roman"/>
              </a:rPr>
            </a:br>
            <a:r>
              <a:rPr lang="ru-RU" sz="2000" b="1" dirty="0">
                <a:solidFill>
                  <a:srgbClr val="7030A0"/>
                </a:solidFill>
                <a:latin typeface="Times New Roman"/>
                <a:cs typeface="Times New Roman"/>
              </a:rPr>
              <a:t>по полному кругу организаций в Республике Алтай </a:t>
            </a:r>
            <a:br>
              <a:rPr lang="ru-RU" sz="2000" b="1" dirty="0">
                <a:solidFill>
                  <a:srgbClr val="7030A0"/>
                </a:solidFill>
                <a:latin typeface="Times New Roman"/>
                <a:cs typeface="Times New Roman"/>
              </a:rPr>
            </a:br>
            <a:r>
              <a:rPr lang="ru-RU" sz="2000" b="1" dirty="0">
                <a:solidFill>
                  <a:srgbClr val="7030A0"/>
                </a:solidFill>
                <a:latin typeface="Times New Roman"/>
                <a:cs typeface="Times New Roman"/>
              </a:rPr>
              <a:t>за 2019- 2025 </a:t>
            </a:r>
            <a:r>
              <a:rPr lang="ru-RU" sz="2000" b="1" dirty="0" err="1">
                <a:solidFill>
                  <a:srgbClr val="7030A0"/>
                </a:solidFill>
                <a:latin typeface="Times New Roman"/>
                <a:cs typeface="Times New Roman"/>
              </a:rPr>
              <a:t>г.г</a:t>
            </a:r>
            <a:r>
              <a:rPr lang="ru-RU" sz="2000" b="1" dirty="0">
                <a:solidFill>
                  <a:srgbClr val="7030A0"/>
                </a:solidFill>
                <a:latin typeface="Times New Roman"/>
                <a:cs typeface="Times New Roman"/>
              </a:rPr>
              <a:t>. </a:t>
            </a:r>
            <a:endParaRPr lang="ru-RU" sz="2000" dirty="0">
              <a:solidFill>
                <a:srgbClr val="7030A0"/>
              </a:solidFill>
            </a:endParaRPr>
          </a:p>
        </p:txBody>
      </p:sp>
      <p:graphicFrame>
        <p:nvGraphicFramePr>
          <p:cNvPr id="11" name="Диаграмма 10"/>
          <p:cNvGraphicFramePr>
            <a:graphicFrameLocks noGrp="1"/>
          </p:cNvGraphicFramePr>
          <p:nvPr>
            <p:extLst>
              <p:ext uri="{D42A27DB-BD31-4B8C-83A1-F6EECF244321}">
                <p14:modId xmlns:p14="http://schemas.microsoft.com/office/powerpoint/2010/main" val="1320425818"/>
              </p:ext>
            </p:extLst>
          </p:nvPr>
        </p:nvGraphicFramePr>
        <p:xfrm>
          <a:off x="1961147" y="1599310"/>
          <a:ext cx="8621295" cy="45849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7104428"/>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35</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graphicFrame>
        <p:nvGraphicFramePr>
          <p:cNvPr id="12" name="Диаграмма 11"/>
          <p:cNvGraphicFramePr>
            <a:graphicFrameLocks/>
          </p:cNvGraphicFramePr>
          <p:nvPr>
            <p:extLst>
              <p:ext uri="{D42A27DB-BD31-4B8C-83A1-F6EECF244321}">
                <p14:modId xmlns:p14="http://schemas.microsoft.com/office/powerpoint/2010/main" val="2482574892"/>
              </p:ext>
            </p:extLst>
          </p:nvPr>
        </p:nvGraphicFramePr>
        <p:xfrm>
          <a:off x="2069432" y="1363851"/>
          <a:ext cx="8482263" cy="4974955"/>
        </p:xfrm>
        <a:graphic>
          <a:graphicData uri="http://schemas.openxmlformats.org/drawingml/2006/chart">
            <c:chart xmlns:c="http://schemas.openxmlformats.org/drawingml/2006/chart" xmlns:r="http://schemas.openxmlformats.org/officeDocument/2006/relationships" r:id="rId4"/>
          </a:graphicData>
        </a:graphic>
      </p:graphicFrame>
      <p:sp>
        <p:nvSpPr>
          <p:cNvPr id="13" name="Заголовок 2"/>
          <p:cNvSpPr>
            <a:spLocks noGrp="1"/>
          </p:cNvSpPr>
          <p:nvPr>
            <p:ph type="title"/>
          </p:nvPr>
        </p:nvSpPr>
        <p:spPr bwMode="auto">
          <a:xfrm>
            <a:off x="1973179" y="505898"/>
            <a:ext cx="8373979" cy="775597"/>
          </a:xfrm>
        </p:spPr>
        <p:txBody>
          <a:bodyPr/>
          <a:lstStyle/>
          <a:p>
            <a:pPr algn="ctr">
              <a:defRPr/>
            </a:pPr>
            <a:r>
              <a:rPr lang="ru-RU" b="1" dirty="0">
                <a:solidFill>
                  <a:srgbClr val="7030A0"/>
                </a:solidFill>
                <a:latin typeface="Times New Roman"/>
                <a:cs typeface="Times New Roman"/>
              </a:rPr>
              <a:t>Минимальный размер оплаты труда </a:t>
            </a:r>
            <a:r>
              <a:rPr lang="ru-RU" b="1" dirty="0" smtClean="0">
                <a:solidFill>
                  <a:srgbClr val="7030A0"/>
                </a:solidFill>
                <a:latin typeface="Times New Roman"/>
                <a:cs typeface="Times New Roman"/>
              </a:rPr>
              <a:t/>
            </a:r>
            <a:br>
              <a:rPr lang="ru-RU" b="1" dirty="0" smtClean="0">
                <a:solidFill>
                  <a:srgbClr val="7030A0"/>
                </a:solidFill>
                <a:latin typeface="Times New Roman"/>
                <a:cs typeface="Times New Roman"/>
              </a:rPr>
            </a:br>
            <a:r>
              <a:rPr lang="ru-RU" b="1" dirty="0" smtClean="0">
                <a:solidFill>
                  <a:srgbClr val="7030A0"/>
                </a:solidFill>
                <a:latin typeface="Times New Roman"/>
                <a:cs typeface="Times New Roman"/>
              </a:rPr>
              <a:t>2019 </a:t>
            </a:r>
            <a:r>
              <a:rPr lang="ru-RU" b="1" dirty="0">
                <a:solidFill>
                  <a:srgbClr val="7030A0"/>
                </a:solidFill>
                <a:latin typeface="Times New Roman"/>
                <a:cs typeface="Times New Roman"/>
              </a:rPr>
              <a:t>– 2025 год, рублей</a:t>
            </a:r>
          </a:p>
        </p:txBody>
      </p:sp>
    </p:spTree>
    <p:extLst>
      <p:ext uri="{BB962C8B-B14F-4D97-AF65-F5344CB8AC3E}">
        <p14:creationId xmlns:p14="http://schemas.microsoft.com/office/powerpoint/2010/main" val="2699618082"/>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36</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7" name="Picture 7" descr="C:\Users\user 1\Downloads\8a06f458-451d-45ed-a340-c3e14639adcb.jpg"/>
          <p:cNvPicPr>
            <a:picLocks noChangeAspect="1" noChangeArrowheads="1"/>
          </p:cNvPicPr>
          <p:nvPr/>
        </p:nvPicPr>
        <p:blipFill>
          <a:blip r:embed="rId4" cstate="print"/>
          <a:srcRect t="18423" b="23817"/>
          <a:stretch>
            <a:fillRect/>
          </a:stretch>
        </p:blipFill>
        <p:spPr bwMode="auto">
          <a:xfrm>
            <a:off x="1997242" y="1918446"/>
            <a:ext cx="8633637" cy="3890683"/>
          </a:xfrm>
          <a:prstGeom prst="rect">
            <a:avLst/>
          </a:prstGeom>
          <a:noFill/>
        </p:spPr>
      </p:pic>
      <p:sp>
        <p:nvSpPr>
          <p:cNvPr id="8" name="Заголовок 3"/>
          <p:cNvSpPr>
            <a:spLocks noGrp="1"/>
          </p:cNvSpPr>
          <p:nvPr>
            <p:ph type="title"/>
          </p:nvPr>
        </p:nvSpPr>
        <p:spPr>
          <a:xfrm>
            <a:off x="2093496" y="505898"/>
            <a:ext cx="8537384" cy="1214617"/>
          </a:xfrm>
        </p:spPr>
        <p:txBody>
          <a:bodyPr/>
          <a:lstStyle/>
          <a:p>
            <a:pPr algn="ctr"/>
            <a:r>
              <a:rPr lang="ru-RU" sz="2000" b="1" dirty="0" smtClean="0">
                <a:solidFill>
                  <a:srgbClr val="7030A0"/>
                </a:solidFill>
                <a:latin typeface="Times New Roman" pitchFamily="18" charset="0"/>
                <a:cs typeface="Times New Roman" pitchFamily="18" charset="0"/>
              </a:rPr>
              <a:t>Заседание рабочей группы </a:t>
            </a:r>
            <a:br>
              <a:rPr lang="ru-RU" sz="2000" b="1" dirty="0" smtClean="0">
                <a:solidFill>
                  <a:srgbClr val="7030A0"/>
                </a:solidFill>
                <a:latin typeface="Times New Roman" pitchFamily="18" charset="0"/>
                <a:cs typeface="Times New Roman" pitchFamily="18" charset="0"/>
              </a:rPr>
            </a:br>
            <a:r>
              <a:rPr lang="ru-RU" sz="2000" b="1" dirty="0" smtClean="0">
                <a:solidFill>
                  <a:srgbClr val="7030A0"/>
                </a:solidFill>
                <a:latin typeface="Times New Roman" pitchFamily="18" charset="0"/>
                <a:cs typeface="Times New Roman" pitchFamily="18" charset="0"/>
              </a:rPr>
              <a:t>по подготовке предложений для поддержания дифференциации в оплате труда работников государственных учреждений Республики Алтай</a:t>
            </a:r>
            <a:endParaRPr lang="ru-RU" sz="2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827562726"/>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7" name="Рисунок 36">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34" name="Рисунок 3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pic>
        <p:nvPicPr>
          <p:cNvPr id="2049" name="Рисунок 2048"/>
          <p:cNvPicPr>
            <a:picLocks noChangeAspect="1"/>
          </p:cNvPicPr>
          <p:nvPr/>
        </p:nvPicPr>
        <p:blipFill>
          <a:blip r:embed="rId3"/>
          <a:stretch/>
        </p:blipFill>
        <p:spPr bwMode="auto">
          <a:xfrm>
            <a:off x="6890737" y="836368"/>
            <a:ext cx="828675" cy="828675"/>
          </a:xfrm>
          <a:prstGeom prst="rect">
            <a:avLst/>
          </a:prstGeom>
        </p:spPr>
      </p:pic>
      <p:sp>
        <p:nvSpPr>
          <p:cNvPr id="8" name="Заголовок 10"/>
          <p:cNvSpPr txBox="1"/>
          <p:nvPr/>
        </p:nvSpPr>
        <p:spPr bwMode="auto">
          <a:xfrm>
            <a:off x="2554563" y="352190"/>
            <a:ext cx="7904362" cy="349702"/>
          </a:xfrm>
          <a:prstGeom prst="rect">
            <a:avLst/>
          </a:prstGeom>
        </p:spPr>
        <p:txBody>
          <a:bodyPr vert="horz" wrap="square" lIns="36000" tIns="36000" rIns="36000" bIns="36000" rtlCol="0" anchor="t">
            <a:spAutoFit/>
          </a:bodyPr>
          <a:lstStyle/>
          <a:p>
            <a:pPr algn="ctr" defTabSz="914363">
              <a:lnSpc>
                <a:spcPct val="90000"/>
              </a:lnSpc>
              <a:spcBef>
                <a:spcPts val="0"/>
              </a:spcBef>
              <a:defRPr/>
            </a:pPr>
            <a:r>
              <a:rPr lang="ru-RU" sz="2000" b="1" spc="-150" dirty="0">
                <a:ln w="3175">
                  <a:noFill/>
                </a:ln>
                <a:solidFill>
                  <a:srgbClr val="7030A0"/>
                </a:solidFill>
                <a:latin typeface="Times New Roman"/>
                <a:cs typeface="Times New Roman"/>
              </a:rPr>
              <a:t>Финансовая поддержка на обеспечение безопасных условий труда</a:t>
            </a:r>
          </a:p>
        </p:txBody>
      </p:sp>
      <p:graphicFrame>
        <p:nvGraphicFramePr>
          <p:cNvPr id="21" name="Схема 20"/>
          <p:cNvGraphicFramePr>
            <a:graphicFrameLocks/>
          </p:cNvGraphicFramePr>
          <p:nvPr>
            <p:extLst>
              <p:ext uri="{D42A27DB-BD31-4B8C-83A1-F6EECF244321}">
                <p14:modId xmlns:p14="http://schemas.microsoft.com/office/powerpoint/2010/main" val="946919771"/>
              </p:ext>
            </p:extLst>
          </p:nvPr>
        </p:nvGraphicFramePr>
        <p:xfrm>
          <a:off x="5659967" y="1867585"/>
          <a:ext cx="5410200" cy="42957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51" name="TextBox 2050"/>
          <p:cNvSpPr txBox="1"/>
          <p:nvPr/>
        </p:nvSpPr>
        <p:spPr bwMode="auto">
          <a:xfrm>
            <a:off x="7647224" y="1023177"/>
            <a:ext cx="3048850" cy="369332"/>
          </a:xfrm>
          <a:prstGeom prst="rect">
            <a:avLst/>
          </a:prstGeom>
          <a:noFill/>
        </p:spPr>
        <p:txBody>
          <a:bodyPr wrap="square" rtlCol="0">
            <a:spAutoFit/>
          </a:bodyPr>
          <a:lstStyle/>
          <a:p>
            <a:pPr algn="ctr">
              <a:defRPr/>
            </a:pPr>
            <a:r>
              <a:rPr lang="en-US" b="1" dirty="0">
                <a:solidFill>
                  <a:schemeClr val="accent2"/>
                </a:solidFill>
                <a:latin typeface="Montserrat SemiBold"/>
                <a:cs typeface="Times New Roman"/>
              </a:rPr>
              <a:t>13</a:t>
            </a:r>
            <a:r>
              <a:rPr lang="ru-RU" b="1" dirty="0">
                <a:solidFill>
                  <a:schemeClr val="accent2"/>
                </a:solidFill>
                <a:latin typeface="Montserrat SemiBold"/>
                <a:cs typeface="Times New Roman"/>
              </a:rPr>
              <a:t> млн. </a:t>
            </a:r>
            <a:r>
              <a:rPr lang="en-US" b="1" dirty="0">
                <a:solidFill>
                  <a:schemeClr val="accent2"/>
                </a:solidFill>
                <a:latin typeface="Montserrat SemiBold"/>
                <a:cs typeface="Times New Roman"/>
              </a:rPr>
              <a:t>734</a:t>
            </a:r>
            <a:r>
              <a:rPr lang="ru-RU" b="1" dirty="0">
                <a:solidFill>
                  <a:schemeClr val="accent2"/>
                </a:solidFill>
                <a:latin typeface="Montserrat SemiBold"/>
                <a:cs typeface="Times New Roman"/>
              </a:rPr>
              <a:t> тыс. рублей</a:t>
            </a:r>
          </a:p>
        </p:txBody>
      </p:sp>
      <p:sp>
        <p:nvSpPr>
          <p:cNvPr id="2054" name="Прямоугольник 2053"/>
          <p:cNvSpPr/>
          <p:nvPr/>
        </p:nvSpPr>
        <p:spPr bwMode="auto">
          <a:xfrm>
            <a:off x="6285525" y="1834629"/>
            <a:ext cx="1120162" cy="353943"/>
          </a:xfrm>
          <a:prstGeom prst="rect">
            <a:avLst/>
          </a:prstGeom>
        </p:spPr>
        <p:txBody>
          <a:bodyPr wrap="square">
            <a:spAutoFit/>
          </a:bodyPr>
          <a:lstStyle/>
          <a:p>
            <a:pPr marL="285750" indent="-285750">
              <a:buFont typeface="Wingdings"/>
              <a:buChar char="§"/>
              <a:defRPr/>
            </a:pPr>
            <a:r>
              <a:rPr lang="ru-RU" sz="1700" b="1" dirty="0">
                <a:solidFill>
                  <a:schemeClr val="accent2"/>
                </a:solidFill>
                <a:latin typeface="Montserrat"/>
                <a:ea typeface="Calibri"/>
                <a:cs typeface="Times New Roman"/>
              </a:rPr>
              <a:t> </a:t>
            </a:r>
            <a:r>
              <a:rPr lang="en-US" sz="1600" b="1" dirty="0">
                <a:solidFill>
                  <a:schemeClr val="accent2"/>
                </a:solidFill>
                <a:latin typeface="Montserrat SemiBold"/>
                <a:ea typeface="Calibri"/>
                <a:cs typeface="Times New Roman"/>
              </a:rPr>
              <a:t>5</a:t>
            </a:r>
            <a:r>
              <a:rPr lang="ru-RU" sz="1600" b="1" dirty="0">
                <a:solidFill>
                  <a:schemeClr val="accent2"/>
                </a:solidFill>
                <a:latin typeface="Montserrat SemiBold"/>
                <a:cs typeface="Times New Roman"/>
              </a:rPr>
              <a:t> </a:t>
            </a:r>
            <a:r>
              <a:rPr lang="en-US" sz="1600" b="1" dirty="0">
                <a:solidFill>
                  <a:schemeClr val="accent2"/>
                </a:solidFill>
                <a:latin typeface="Montserrat SemiBold"/>
                <a:cs typeface="Times New Roman"/>
              </a:rPr>
              <a:t>514</a:t>
            </a:r>
            <a:endParaRPr lang="ru-RU" sz="1600" b="1" dirty="0">
              <a:solidFill>
                <a:schemeClr val="accent2"/>
              </a:solidFill>
              <a:latin typeface="Montserrat SemiBold"/>
              <a:cs typeface="Times New Roman"/>
            </a:endParaRPr>
          </a:p>
        </p:txBody>
      </p:sp>
      <p:sp>
        <p:nvSpPr>
          <p:cNvPr id="2055" name="Прямоугольник 2054"/>
          <p:cNvSpPr/>
          <p:nvPr/>
        </p:nvSpPr>
        <p:spPr bwMode="auto">
          <a:xfrm>
            <a:off x="6298306" y="2532939"/>
            <a:ext cx="1107381" cy="369332"/>
          </a:xfrm>
          <a:prstGeom prst="rect">
            <a:avLst/>
          </a:prstGeom>
        </p:spPr>
        <p:txBody>
          <a:bodyPr wrap="square">
            <a:spAutoFit/>
          </a:bodyPr>
          <a:lstStyle/>
          <a:p>
            <a:pPr marL="285750" indent="-285750">
              <a:buFont typeface="Wingdings"/>
              <a:buChar char="§"/>
              <a:defRPr/>
            </a:pPr>
            <a:r>
              <a:rPr lang="ru-RU" b="1">
                <a:solidFill>
                  <a:schemeClr val="accent2"/>
                </a:solidFill>
                <a:latin typeface="Montserrat SemiBold"/>
                <a:cs typeface="Times New Roman"/>
              </a:rPr>
              <a:t> </a:t>
            </a:r>
            <a:r>
              <a:rPr lang="en-US" sz="1600" b="1">
                <a:solidFill>
                  <a:schemeClr val="accent2"/>
                </a:solidFill>
                <a:latin typeface="Montserrat SemiBold"/>
                <a:cs typeface="Times New Roman"/>
              </a:rPr>
              <a:t>5</a:t>
            </a:r>
            <a:r>
              <a:rPr lang="ru-RU" sz="1600" b="1">
                <a:solidFill>
                  <a:schemeClr val="accent2"/>
                </a:solidFill>
                <a:latin typeface="Montserrat SemiBold"/>
                <a:cs typeface="Times New Roman"/>
              </a:rPr>
              <a:t> </a:t>
            </a:r>
            <a:r>
              <a:rPr lang="en-US" sz="1600" b="1">
                <a:solidFill>
                  <a:schemeClr val="accent2"/>
                </a:solidFill>
                <a:latin typeface="Montserrat SemiBold"/>
                <a:cs typeface="Times New Roman"/>
              </a:rPr>
              <a:t>349</a:t>
            </a:r>
            <a:endParaRPr lang="ru-RU" sz="1600" b="1">
              <a:solidFill>
                <a:schemeClr val="accent2"/>
              </a:solidFill>
              <a:latin typeface="Montserrat SemiBold"/>
              <a:cs typeface="Times New Roman"/>
            </a:endParaRPr>
          </a:p>
        </p:txBody>
      </p:sp>
      <p:sp>
        <p:nvSpPr>
          <p:cNvPr id="2056" name="Прямоугольник 2055"/>
          <p:cNvSpPr/>
          <p:nvPr/>
        </p:nvSpPr>
        <p:spPr bwMode="auto">
          <a:xfrm>
            <a:off x="6320131" y="3118961"/>
            <a:ext cx="1071269" cy="369332"/>
          </a:xfrm>
          <a:prstGeom prst="rect">
            <a:avLst/>
          </a:prstGeom>
        </p:spPr>
        <p:txBody>
          <a:bodyPr wrap="square">
            <a:spAutoFit/>
          </a:bodyPr>
          <a:lstStyle/>
          <a:p>
            <a:pPr marL="285750" indent="-285750">
              <a:buFont typeface="Wingdings"/>
              <a:buChar char="§"/>
              <a:defRPr/>
            </a:pPr>
            <a:r>
              <a:rPr lang="ru-RU" b="1">
                <a:solidFill>
                  <a:schemeClr val="accent2"/>
                </a:solidFill>
              </a:rPr>
              <a:t> </a:t>
            </a:r>
            <a:r>
              <a:rPr lang="ru-RU" sz="1600" b="1">
                <a:solidFill>
                  <a:schemeClr val="accent2"/>
                </a:solidFill>
              </a:rPr>
              <a:t>1853</a:t>
            </a:r>
          </a:p>
        </p:txBody>
      </p:sp>
      <p:sp>
        <p:nvSpPr>
          <p:cNvPr id="2057" name="Прямоугольник 2056"/>
          <p:cNvSpPr/>
          <p:nvPr/>
        </p:nvSpPr>
        <p:spPr bwMode="auto">
          <a:xfrm>
            <a:off x="6320131" y="3764518"/>
            <a:ext cx="1062802" cy="369332"/>
          </a:xfrm>
          <a:prstGeom prst="rect">
            <a:avLst/>
          </a:prstGeom>
        </p:spPr>
        <p:txBody>
          <a:bodyPr wrap="square">
            <a:spAutoFit/>
          </a:bodyPr>
          <a:lstStyle/>
          <a:p>
            <a:pPr marL="285750" indent="-285750">
              <a:buFont typeface="Wingdings"/>
              <a:buChar char="§"/>
              <a:defRPr/>
            </a:pPr>
            <a:r>
              <a:rPr lang="ru-RU" b="1" dirty="0">
                <a:solidFill>
                  <a:schemeClr val="accent2"/>
                </a:solidFill>
              </a:rPr>
              <a:t>  </a:t>
            </a:r>
            <a:r>
              <a:rPr lang="ru-RU" sz="1600" b="1" dirty="0">
                <a:solidFill>
                  <a:schemeClr val="accent2"/>
                </a:solidFill>
              </a:rPr>
              <a:t>826</a:t>
            </a:r>
          </a:p>
        </p:txBody>
      </p:sp>
      <p:sp>
        <p:nvSpPr>
          <p:cNvPr id="2058" name="Прямоугольник 2057"/>
          <p:cNvSpPr/>
          <p:nvPr/>
        </p:nvSpPr>
        <p:spPr bwMode="auto">
          <a:xfrm>
            <a:off x="6324298" y="4406384"/>
            <a:ext cx="980777" cy="369332"/>
          </a:xfrm>
          <a:prstGeom prst="rect">
            <a:avLst/>
          </a:prstGeom>
        </p:spPr>
        <p:txBody>
          <a:bodyPr wrap="square">
            <a:spAutoFit/>
          </a:bodyPr>
          <a:lstStyle/>
          <a:p>
            <a:pPr marL="285750" indent="-285750">
              <a:buFont typeface="Wingdings"/>
              <a:buChar char="§"/>
              <a:defRPr/>
            </a:pPr>
            <a:r>
              <a:rPr lang="ru-RU" b="1">
                <a:solidFill>
                  <a:schemeClr val="accent2"/>
                </a:solidFill>
              </a:rPr>
              <a:t>  </a:t>
            </a:r>
            <a:r>
              <a:rPr lang="en-US" sz="1600" b="1">
                <a:solidFill>
                  <a:schemeClr val="accent2"/>
                </a:solidFill>
              </a:rPr>
              <a:t>336</a:t>
            </a:r>
            <a:endParaRPr lang="ru-RU" sz="1600" b="1">
              <a:solidFill>
                <a:schemeClr val="accent2"/>
              </a:solidFill>
            </a:endParaRPr>
          </a:p>
        </p:txBody>
      </p:sp>
      <p:sp>
        <p:nvSpPr>
          <p:cNvPr id="2059" name="Прямоугольник 2058"/>
          <p:cNvSpPr/>
          <p:nvPr/>
        </p:nvSpPr>
        <p:spPr bwMode="auto">
          <a:xfrm>
            <a:off x="6345532" y="5048250"/>
            <a:ext cx="984944" cy="369332"/>
          </a:xfrm>
          <a:prstGeom prst="rect">
            <a:avLst/>
          </a:prstGeom>
        </p:spPr>
        <p:txBody>
          <a:bodyPr wrap="square">
            <a:spAutoFit/>
          </a:bodyPr>
          <a:lstStyle/>
          <a:p>
            <a:pPr marL="285750" indent="-285750">
              <a:buFont typeface="Wingdings"/>
              <a:buChar char="§"/>
              <a:defRPr/>
            </a:pPr>
            <a:r>
              <a:rPr lang="ru-RU" b="1">
                <a:solidFill>
                  <a:schemeClr val="accent2"/>
                </a:solidFill>
              </a:rPr>
              <a:t>   </a:t>
            </a:r>
            <a:r>
              <a:rPr lang="ru-RU" sz="1600" b="1">
                <a:solidFill>
                  <a:schemeClr val="accent2"/>
                </a:solidFill>
              </a:rPr>
              <a:t>88</a:t>
            </a:r>
          </a:p>
        </p:txBody>
      </p:sp>
      <p:sp>
        <p:nvSpPr>
          <p:cNvPr id="2060" name="Прямоугольник 2059"/>
          <p:cNvSpPr/>
          <p:nvPr/>
        </p:nvSpPr>
        <p:spPr bwMode="auto">
          <a:xfrm>
            <a:off x="6353999" y="5684282"/>
            <a:ext cx="984944" cy="369332"/>
          </a:xfrm>
          <a:prstGeom prst="rect">
            <a:avLst/>
          </a:prstGeom>
        </p:spPr>
        <p:txBody>
          <a:bodyPr wrap="square">
            <a:spAutoFit/>
          </a:bodyPr>
          <a:lstStyle/>
          <a:p>
            <a:pPr marL="285750" indent="-285750">
              <a:buFont typeface="Wingdings"/>
              <a:buChar char="§"/>
              <a:defRPr/>
            </a:pPr>
            <a:r>
              <a:rPr lang="ru-RU" b="1">
                <a:solidFill>
                  <a:schemeClr val="accent2"/>
                </a:solidFill>
              </a:rPr>
              <a:t>   </a:t>
            </a:r>
            <a:r>
              <a:rPr lang="en-US" sz="1600" b="1">
                <a:solidFill>
                  <a:schemeClr val="accent2"/>
                </a:solidFill>
              </a:rPr>
              <a:t>22</a:t>
            </a:r>
            <a:endParaRPr lang="ru-RU" sz="1600" b="1">
              <a:solidFill>
                <a:schemeClr val="accent2"/>
              </a:solidFill>
            </a:endParaRPr>
          </a:p>
        </p:txBody>
      </p:sp>
      <p:pic>
        <p:nvPicPr>
          <p:cNvPr id="2065" name="Рисунок 2064"/>
          <p:cNvPicPr>
            <a:picLocks noChangeAspect="1"/>
          </p:cNvPicPr>
          <p:nvPr/>
        </p:nvPicPr>
        <p:blipFill>
          <a:blip r:embed="rId9"/>
          <a:stretch/>
        </p:blipFill>
        <p:spPr bwMode="auto">
          <a:xfrm>
            <a:off x="2932753" y="750643"/>
            <a:ext cx="914400" cy="914400"/>
          </a:xfrm>
          <a:prstGeom prst="rect">
            <a:avLst/>
          </a:prstGeom>
        </p:spPr>
      </p:pic>
      <p:sp>
        <p:nvSpPr>
          <p:cNvPr id="50" name="TextBox 49"/>
          <p:cNvSpPr txBox="1"/>
          <p:nvPr/>
        </p:nvSpPr>
        <p:spPr bwMode="auto">
          <a:xfrm>
            <a:off x="2255528" y="1722630"/>
            <a:ext cx="2590800" cy="400110"/>
          </a:xfrm>
          <a:prstGeom prst="rect">
            <a:avLst/>
          </a:prstGeom>
          <a:noFill/>
        </p:spPr>
        <p:txBody>
          <a:bodyPr wrap="square" rtlCol="0">
            <a:spAutoFit/>
          </a:bodyPr>
          <a:lstStyle/>
          <a:p>
            <a:pPr algn="ctr">
              <a:defRPr/>
            </a:pPr>
            <a:r>
              <a:rPr lang="ru-RU" sz="2000" b="1" dirty="0">
                <a:solidFill>
                  <a:schemeClr val="accent2"/>
                </a:solidFill>
                <a:latin typeface="Montserrat SemiBold"/>
                <a:cs typeface="Times New Roman"/>
              </a:rPr>
              <a:t>153 работодателя</a:t>
            </a:r>
          </a:p>
        </p:txBody>
      </p:sp>
      <p:cxnSp>
        <p:nvCxnSpPr>
          <p:cNvPr id="2073" name="Соединительная линия уступом 2072"/>
          <p:cNvCxnSpPr>
            <a:cxnSpLocks/>
          </p:cNvCxnSpPr>
          <p:nvPr/>
        </p:nvCxnSpPr>
        <p:spPr bwMode="auto">
          <a:xfrm rot="5400000">
            <a:off x="-228641" y="3300724"/>
            <a:ext cx="5251133" cy="923925"/>
          </a:xfrm>
          <a:prstGeom prst="bentConnector3">
            <a:avLst>
              <a:gd name="adj1" fmla="val 118"/>
            </a:avLst>
          </a:prstGeom>
          <a:ln cap="rnd">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076" name="Прямая соединительная линия 2075"/>
          <p:cNvCxnSpPr>
            <a:cxnSpLocks/>
          </p:cNvCxnSpPr>
          <p:nvPr/>
        </p:nvCxnSpPr>
        <p:spPr bwMode="auto">
          <a:xfrm>
            <a:off x="1934963" y="6486525"/>
            <a:ext cx="3597169" cy="0"/>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078" name="Прямая соединительная линия 2077"/>
          <p:cNvCxnSpPr>
            <a:cxnSpLocks/>
          </p:cNvCxnSpPr>
          <p:nvPr/>
        </p:nvCxnSpPr>
        <p:spPr bwMode="auto">
          <a:xfrm flipH="1" flipV="1">
            <a:off x="5523847" y="1276920"/>
            <a:ext cx="8285" cy="5224994"/>
          </a:xfrm>
          <a:prstGeom prst="line">
            <a:avLst/>
          </a:prstGeom>
          <a:ln>
            <a:solidFill>
              <a:srgbClr val="002060"/>
            </a:solidFill>
            <a:prstDash val="dash"/>
            <a:bevel/>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a:cxnSpLocks/>
          </p:cNvCxnSpPr>
          <p:nvPr/>
        </p:nvCxnSpPr>
        <p:spPr bwMode="auto">
          <a:xfrm>
            <a:off x="5523847" y="1285091"/>
            <a:ext cx="1262827" cy="0"/>
          </a:xfrm>
          <a:prstGeom prst="straightConnector1">
            <a:avLst/>
          </a:prstGeom>
          <a:ln>
            <a:solidFill>
              <a:srgbClr val="002060"/>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bwMode="auto">
          <a:xfrm>
            <a:off x="2255528" y="2162977"/>
            <a:ext cx="3276604" cy="646331"/>
          </a:xfrm>
          <a:prstGeom prst="rect">
            <a:avLst/>
          </a:prstGeom>
          <a:noFill/>
        </p:spPr>
        <p:txBody>
          <a:bodyPr wrap="square" rtlCol="0">
            <a:spAutoFit/>
          </a:bodyPr>
          <a:lstStyle/>
          <a:p>
            <a:pPr algn="ctr">
              <a:defRPr/>
            </a:pPr>
            <a:r>
              <a:rPr lang="ru-RU" dirty="0"/>
              <a:t>Жилищно-коммунальное, </a:t>
            </a:r>
            <a:endParaRPr dirty="0"/>
          </a:p>
          <a:p>
            <a:pPr algn="ctr">
              <a:defRPr/>
            </a:pPr>
            <a:r>
              <a:rPr lang="ru-RU" dirty="0"/>
              <a:t>сельское, лесное хозяйство</a:t>
            </a:r>
          </a:p>
        </p:txBody>
      </p:sp>
      <p:sp>
        <p:nvSpPr>
          <p:cNvPr id="69" name="TextBox 68"/>
          <p:cNvSpPr txBox="1"/>
          <p:nvPr/>
        </p:nvSpPr>
        <p:spPr bwMode="auto">
          <a:xfrm>
            <a:off x="2554563" y="2809308"/>
            <a:ext cx="2266949" cy="369332"/>
          </a:xfrm>
          <a:prstGeom prst="rect">
            <a:avLst/>
          </a:prstGeom>
          <a:noFill/>
        </p:spPr>
        <p:txBody>
          <a:bodyPr wrap="square" rtlCol="0">
            <a:spAutoFit/>
          </a:bodyPr>
          <a:lstStyle/>
          <a:p>
            <a:pPr algn="ctr">
              <a:defRPr/>
            </a:pPr>
            <a:r>
              <a:rPr lang="ru-RU" dirty="0"/>
              <a:t>Строительство </a:t>
            </a:r>
          </a:p>
        </p:txBody>
      </p:sp>
      <p:sp>
        <p:nvSpPr>
          <p:cNvPr id="70" name="TextBox 69"/>
          <p:cNvSpPr txBox="1"/>
          <p:nvPr/>
        </p:nvSpPr>
        <p:spPr bwMode="auto">
          <a:xfrm>
            <a:off x="2677966" y="3244334"/>
            <a:ext cx="2266949" cy="369332"/>
          </a:xfrm>
          <a:prstGeom prst="rect">
            <a:avLst/>
          </a:prstGeom>
          <a:noFill/>
        </p:spPr>
        <p:txBody>
          <a:bodyPr wrap="square" rtlCol="0">
            <a:spAutoFit/>
          </a:bodyPr>
          <a:lstStyle/>
          <a:p>
            <a:pPr algn="ctr">
              <a:defRPr/>
            </a:pPr>
            <a:r>
              <a:rPr lang="ru-RU" dirty="0"/>
              <a:t>Промышленность </a:t>
            </a:r>
          </a:p>
        </p:txBody>
      </p:sp>
      <p:sp>
        <p:nvSpPr>
          <p:cNvPr id="71" name="TextBox 70"/>
          <p:cNvSpPr txBox="1"/>
          <p:nvPr/>
        </p:nvSpPr>
        <p:spPr bwMode="auto">
          <a:xfrm>
            <a:off x="2417453" y="3578021"/>
            <a:ext cx="2266949" cy="369332"/>
          </a:xfrm>
          <a:prstGeom prst="rect">
            <a:avLst/>
          </a:prstGeom>
          <a:noFill/>
        </p:spPr>
        <p:txBody>
          <a:bodyPr wrap="square" rtlCol="0">
            <a:spAutoFit/>
          </a:bodyPr>
          <a:lstStyle/>
          <a:p>
            <a:pPr algn="ctr">
              <a:defRPr/>
            </a:pPr>
            <a:r>
              <a:rPr lang="ru-RU" dirty="0"/>
              <a:t>Сфера услуг </a:t>
            </a:r>
          </a:p>
        </p:txBody>
      </p:sp>
      <p:sp>
        <p:nvSpPr>
          <p:cNvPr id="72" name="TextBox 71"/>
          <p:cNvSpPr txBox="1"/>
          <p:nvPr/>
        </p:nvSpPr>
        <p:spPr bwMode="auto">
          <a:xfrm>
            <a:off x="2696633" y="3942463"/>
            <a:ext cx="2266949" cy="646331"/>
          </a:xfrm>
          <a:prstGeom prst="rect">
            <a:avLst/>
          </a:prstGeom>
          <a:noFill/>
        </p:spPr>
        <p:txBody>
          <a:bodyPr wrap="square" rtlCol="0">
            <a:spAutoFit/>
          </a:bodyPr>
          <a:lstStyle/>
          <a:p>
            <a:pPr algn="ctr">
              <a:defRPr/>
            </a:pPr>
            <a:r>
              <a:rPr lang="ru-RU" dirty="0"/>
              <a:t>Добыча полезных ископаемых </a:t>
            </a:r>
          </a:p>
        </p:txBody>
      </p:sp>
      <p:sp>
        <p:nvSpPr>
          <p:cNvPr id="73" name="TextBox 72"/>
          <p:cNvSpPr txBox="1"/>
          <p:nvPr/>
        </p:nvSpPr>
        <p:spPr bwMode="auto">
          <a:xfrm>
            <a:off x="2210603" y="4716747"/>
            <a:ext cx="2954867" cy="369332"/>
          </a:xfrm>
          <a:prstGeom prst="rect">
            <a:avLst/>
          </a:prstGeom>
          <a:noFill/>
        </p:spPr>
        <p:txBody>
          <a:bodyPr wrap="square" rtlCol="0">
            <a:spAutoFit/>
          </a:bodyPr>
          <a:lstStyle/>
          <a:p>
            <a:pPr algn="ctr">
              <a:defRPr/>
            </a:pPr>
            <a:r>
              <a:rPr lang="ru-RU" dirty="0"/>
              <a:t>Образование, культура </a:t>
            </a:r>
          </a:p>
        </p:txBody>
      </p:sp>
      <p:sp>
        <p:nvSpPr>
          <p:cNvPr id="74" name="TextBox 73"/>
          <p:cNvSpPr txBox="1"/>
          <p:nvPr/>
        </p:nvSpPr>
        <p:spPr bwMode="auto">
          <a:xfrm>
            <a:off x="2696632" y="5091027"/>
            <a:ext cx="2266949" cy="369332"/>
          </a:xfrm>
          <a:prstGeom prst="rect">
            <a:avLst/>
          </a:prstGeom>
          <a:noFill/>
        </p:spPr>
        <p:txBody>
          <a:bodyPr wrap="square" rtlCol="0">
            <a:spAutoFit/>
          </a:bodyPr>
          <a:lstStyle/>
          <a:p>
            <a:pPr algn="ctr">
              <a:defRPr/>
            </a:pPr>
            <a:r>
              <a:rPr lang="ru-RU" dirty="0"/>
              <a:t>Здравоохранение </a:t>
            </a:r>
          </a:p>
        </p:txBody>
      </p:sp>
      <p:sp>
        <p:nvSpPr>
          <p:cNvPr id="75" name="TextBox 74"/>
          <p:cNvSpPr txBox="1"/>
          <p:nvPr/>
        </p:nvSpPr>
        <p:spPr bwMode="auto">
          <a:xfrm>
            <a:off x="1789861" y="5840194"/>
            <a:ext cx="3522133" cy="646331"/>
          </a:xfrm>
          <a:prstGeom prst="rect">
            <a:avLst/>
          </a:prstGeom>
          <a:noFill/>
        </p:spPr>
        <p:txBody>
          <a:bodyPr wrap="square" rtlCol="0">
            <a:spAutoFit/>
          </a:bodyPr>
          <a:lstStyle/>
          <a:p>
            <a:pPr algn="ctr">
              <a:defRPr/>
            </a:pPr>
            <a:r>
              <a:rPr lang="ru-RU" dirty="0"/>
              <a:t>Государственное </a:t>
            </a:r>
            <a:endParaRPr dirty="0"/>
          </a:p>
          <a:p>
            <a:pPr algn="ctr">
              <a:defRPr/>
            </a:pPr>
            <a:r>
              <a:rPr lang="ru-RU" dirty="0"/>
              <a:t>и муниципальное управление</a:t>
            </a:r>
          </a:p>
        </p:txBody>
      </p:sp>
      <p:sp>
        <p:nvSpPr>
          <p:cNvPr id="78" name="TextBox 77"/>
          <p:cNvSpPr txBox="1"/>
          <p:nvPr/>
        </p:nvSpPr>
        <p:spPr bwMode="auto">
          <a:xfrm>
            <a:off x="6037838" y="6283492"/>
            <a:ext cx="3348567" cy="400110"/>
          </a:xfrm>
          <a:prstGeom prst="rect">
            <a:avLst/>
          </a:prstGeom>
          <a:noFill/>
        </p:spPr>
        <p:txBody>
          <a:bodyPr wrap="square" rtlCol="0">
            <a:spAutoFit/>
          </a:bodyPr>
          <a:lstStyle/>
          <a:p>
            <a:pPr algn="ctr">
              <a:defRPr/>
            </a:pPr>
            <a:r>
              <a:rPr lang="ru-RU" sz="2000" b="1" dirty="0">
                <a:solidFill>
                  <a:srgbClr val="C00000"/>
                </a:solidFill>
                <a:latin typeface="Montserrat SemiBold"/>
                <a:cs typeface="Times New Roman"/>
              </a:rPr>
              <a:t>14 млн. 283 тыс. рублей</a:t>
            </a:r>
          </a:p>
        </p:txBody>
      </p:sp>
      <p:sp>
        <p:nvSpPr>
          <p:cNvPr id="38" name="TextBox 37"/>
          <p:cNvSpPr txBox="1"/>
          <p:nvPr/>
        </p:nvSpPr>
        <p:spPr bwMode="auto">
          <a:xfrm>
            <a:off x="9343524" y="6301859"/>
            <a:ext cx="1352550" cy="400110"/>
          </a:xfrm>
          <a:prstGeom prst="rect">
            <a:avLst/>
          </a:prstGeom>
          <a:noFill/>
        </p:spPr>
        <p:txBody>
          <a:bodyPr wrap="square" rtlCol="0">
            <a:spAutoFit/>
          </a:bodyPr>
          <a:lstStyle/>
          <a:p>
            <a:pPr marL="285750" indent="-285750" algn="ctr">
              <a:buFont typeface="Arial"/>
              <a:buChar char="•"/>
              <a:defRPr/>
            </a:pPr>
            <a:r>
              <a:rPr lang="ru-RU" sz="2000" dirty="0">
                <a:solidFill>
                  <a:srgbClr val="002060"/>
                </a:solidFill>
                <a:latin typeface="Montserrat SemiBold"/>
              </a:rPr>
              <a:t>2026 г.</a:t>
            </a:r>
          </a:p>
        </p:txBody>
      </p:sp>
      <p:cxnSp>
        <p:nvCxnSpPr>
          <p:cNvPr id="45" name="Соединительная линия уступом 44"/>
          <p:cNvCxnSpPr>
            <a:cxnSpLocks/>
          </p:cNvCxnSpPr>
          <p:nvPr/>
        </p:nvCxnSpPr>
        <p:spPr bwMode="auto">
          <a:xfrm rot="16199999" flipH="1">
            <a:off x="7831890" y="3708553"/>
            <a:ext cx="5037667" cy="321732"/>
          </a:xfrm>
          <a:prstGeom prst="bentConnector3">
            <a:avLst>
              <a:gd name="adj1" fmla="val 84"/>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bwMode="auto">
          <a:xfrm>
            <a:off x="2486460" y="5411957"/>
            <a:ext cx="2278956" cy="369332"/>
          </a:xfrm>
          <a:prstGeom prst="rect">
            <a:avLst/>
          </a:prstGeom>
          <a:noFill/>
        </p:spPr>
        <p:txBody>
          <a:bodyPr wrap="square" rtlCol="0">
            <a:spAutoFit/>
          </a:bodyPr>
          <a:lstStyle/>
          <a:p>
            <a:pPr algn="ctr">
              <a:defRPr/>
            </a:pPr>
            <a:r>
              <a:rPr lang="ru-RU" dirty="0"/>
              <a:t>Социальная сфера </a:t>
            </a:r>
          </a:p>
        </p:txBody>
      </p:sp>
      <p:sp>
        <p:nvSpPr>
          <p:cNvPr id="40" name="TextBox 39"/>
          <p:cNvSpPr txBox="1"/>
          <p:nvPr/>
        </p:nvSpPr>
        <p:spPr bwMode="auto">
          <a:xfrm>
            <a:off x="8165193" y="1428750"/>
            <a:ext cx="2530881" cy="307777"/>
          </a:xfrm>
          <a:prstGeom prst="rect">
            <a:avLst/>
          </a:prstGeom>
          <a:noFill/>
        </p:spPr>
        <p:txBody>
          <a:bodyPr wrap="square" rtlCol="0">
            <a:spAutoFit/>
          </a:bodyPr>
          <a:lstStyle/>
          <a:p>
            <a:pPr>
              <a:defRPr/>
            </a:pPr>
            <a:r>
              <a:rPr lang="ru-RU" sz="1400" dirty="0">
                <a:solidFill>
                  <a:schemeClr val="tx1">
                    <a:lumMod val="75000"/>
                    <a:lumOff val="25000"/>
                  </a:schemeClr>
                </a:solidFill>
              </a:rPr>
              <a:t>на 50% к объему 2024 г.</a:t>
            </a:r>
          </a:p>
        </p:txBody>
      </p:sp>
      <p:pic>
        <p:nvPicPr>
          <p:cNvPr id="1026" name="Picture 2"/>
          <p:cNvPicPr>
            <a:picLocks noChangeAspect="1" noChangeArrowheads="1"/>
          </p:cNvPicPr>
          <p:nvPr/>
        </p:nvPicPr>
        <p:blipFill>
          <a:blip r:embed="rId10"/>
          <a:stretch/>
        </p:blipFill>
        <p:spPr bwMode="auto">
          <a:xfrm>
            <a:off x="7721600" y="1368856"/>
            <a:ext cx="443593" cy="465773"/>
          </a:xfrm>
          <a:prstGeom prst="rect">
            <a:avLst/>
          </a:prstGeom>
          <a:noFill/>
          <a:ln w="9525">
            <a:noFill/>
            <a:miter lim="800000"/>
            <a:headEnd/>
            <a:tailEnd/>
          </a:ln>
          <a:effectLst/>
        </p:spPr>
      </p:pic>
      <p:sp>
        <p:nvSpPr>
          <p:cNvPr id="2" name="Номер слайда 1"/>
          <p:cNvSpPr>
            <a:spLocks noGrp="1"/>
          </p:cNvSpPr>
          <p:nvPr>
            <p:ph type="sldNum" sz="quarter" idx="12"/>
          </p:nvPr>
        </p:nvSpPr>
        <p:spPr/>
        <p:txBody>
          <a:bodyPr/>
          <a:lstStyle/>
          <a:p>
            <a:pPr>
              <a:defRPr/>
            </a:pPr>
            <a:fld id="{A212876F-DA47-45D7-AE57-376D42353813}" type="slidenum">
              <a:rPr lang="ru-RU" smtClean="0">
                <a:solidFill>
                  <a:prstClr val="black">
                    <a:tint val="75000"/>
                  </a:prstClr>
                </a:solidFill>
              </a:rPr>
              <a:t>37</a:t>
            </a:fld>
            <a:endParaRPr lang="ru-RU">
              <a:solidFill>
                <a:prstClr val="black">
                  <a:tint val="75000"/>
                </a:prstClr>
              </a:solidFill>
            </a:endParaRPr>
          </a:p>
        </p:txBody>
      </p:sp>
      <p:sp>
        <p:nvSpPr>
          <p:cNvPr id="36" name="TextBox 35"/>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39" name="Picture 2" descr="C:\Users\Минтруд РА\Desktop\c8e883a24d2ccc3c1ff8d6dc012c505e.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Tree>
    <p:extLst>
      <p:ext uri="{BB962C8B-B14F-4D97-AF65-F5344CB8AC3E}">
        <p14:creationId xmlns:p14="http://schemas.microsoft.com/office/powerpoint/2010/main" val="1514154068"/>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graphicFrame>
        <p:nvGraphicFramePr>
          <p:cNvPr id="7" name="Объект 4"/>
          <p:cNvGraphicFramePr>
            <a:graphicFrameLocks/>
          </p:cNvGraphicFramePr>
          <p:nvPr>
            <p:extLst>
              <p:ext uri="{D42A27DB-BD31-4B8C-83A1-F6EECF244321}">
                <p14:modId xmlns:p14="http://schemas.microsoft.com/office/powerpoint/2010/main" val="2682524386"/>
              </p:ext>
            </p:extLst>
          </p:nvPr>
        </p:nvGraphicFramePr>
        <p:xfrm>
          <a:off x="2093496" y="3372844"/>
          <a:ext cx="8278843" cy="3328745"/>
        </p:xfrm>
        <a:graphic>
          <a:graphicData uri="http://schemas.openxmlformats.org/drawingml/2006/chart">
            <c:chart xmlns:c="http://schemas.openxmlformats.org/drawingml/2006/chart" xmlns:r="http://schemas.openxmlformats.org/officeDocument/2006/relationships" r:id="rId4"/>
          </a:graphicData>
        </a:graphic>
      </p:graphicFrame>
      <p:sp>
        <p:nvSpPr>
          <p:cNvPr id="12" name="Заголовок 3"/>
          <p:cNvSpPr txBox="1">
            <a:spLocks/>
          </p:cNvSpPr>
          <p:nvPr/>
        </p:nvSpPr>
        <p:spPr>
          <a:xfrm>
            <a:off x="1973180" y="487939"/>
            <a:ext cx="8722894" cy="346249"/>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500" b="1" dirty="0" smtClean="0">
                <a:solidFill>
                  <a:srgbClr val="7030A0"/>
                </a:solidFill>
                <a:latin typeface="+mn-lt"/>
              </a:rPr>
              <a:t>Показатели рынка труда в 2025 году</a:t>
            </a:r>
            <a:endParaRPr lang="ru-RU" sz="2500" b="1" dirty="0">
              <a:solidFill>
                <a:srgbClr val="7030A0"/>
              </a:solidFill>
              <a:latin typeface="+mn-lt"/>
            </a:endParaRPr>
          </a:p>
        </p:txBody>
      </p:sp>
      <p:sp>
        <p:nvSpPr>
          <p:cNvPr id="13" name="Заголовок 11"/>
          <p:cNvSpPr txBox="1">
            <a:spLocks/>
          </p:cNvSpPr>
          <p:nvPr/>
        </p:nvSpPr>
        <p:spPr>
          <a:xfrm>
            <a:off x="3609474" y="2898475"/>
            <a:ext cx="5787189" cy="353683"/>
          </a:xfrm>
          <a:prstGeom prst="roundRect">
            <a:avLst/>
          </a:prstGeom>
        </p:spPr>
        <p:style>
          <a:lnRef idx="3">
            <a:schemeClr val="lt1"/>
          </a:lnRef>
          <a:fillRef idx="1">
            <a:schemeClr val="accent1"/>
          </a:fillRef>
          <a:effectRef idx="1">
            <a:schemeClr val="accent1"/>
          </a:effectRef>
          <a:fontRef idx="minor">
            <a:schemeClr val="lt1"/>
          </a:fontRef>
        </p:style>
        <p:txBody>
          <a:bodyPr vert="horz" wrap="square" lIns="0" tIns="0" rIns="0" bIns="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1500" b="1" i="0" u="none" strike="noStrike" kern="1200" cap="none" spc="0" normalizeH="0" baseline="0" noProof="0" dirty="0" smtClean="0">
                <a:ln>
                  <a:noFill/>
                </a:ln>
                <a:solidFill>
                  <a:schemeClr val="bg1"/>
                </a:solidFill>
                <a:effectLst/>
                <a:uLnTx/>
                <a:uFillTx/>
                <a:ea typeface="+mn-ea"/>
                <a:cs typeface="+mn-cs"/>
              </a:rPr>
              <a:t>Динамика уровня регистрируемой безработицы </a:t>
            </a:r>
            <a:endParaRPr kumimoji="0" lang="ru-RU" sz="1500" b="1" i="0" u="none" strike="noStrike" kern="1200" cap="none" spc="0" normalizeH="0" baseline="0" noProof="0" dirty="0">
              <a:ln>
                <a:noFill/>
              </a:ln>
              <a:solidFill>
                <a:schemeClr val="bg1"/>
              </a:solidFill>
              <a:effectLst/>
              <a:uLnTx/>
              <a:uFillTx/>
              <a:ea typeface="+mn-ea"/>
              <a:cs typeface="+mn-cs"/>
            </a:endParaRPr>
          </a:p>
        </p:txBody>
      </p:sp>
      <p:sp>
        <p:nvSpPr>
          <p:cNvPr id="14" name="Текст 15"/>
          <p:cNvSpPr txBox="1">
            <a:spLocks/>
          </p:cNvSpPr>
          <p:nvPr/>
        </p:nvSpPr>
        <p:spPr>
          <a:xfrm>
            <a:off x="1973181" y="1756067"/>
            <a:ext cx="2994612" cy="926976"/>
          </a:xfrm>
          <a:prstGeom prst="rect">
            <a:avLst/>
          </a:prstGeom>
          <a:ln/>
        </p:spPr>
        <p:style>
          <a:lnRef idx="2">
            <a:schemeClr val="accent1"/>
          </a:lnRef>
          <a:fillRef idx="1">
            <a:schemeClr val="lt1"/>
          </a:fillRef>
          <a:effectRef idx="0">
            <a:schemeClr val="accent1"/>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600" b="1" dirty="0" smtClean="0">
                <a:solidFill>
                  <a:srgbClr val="7030A0"/>
                </a:solidFill>
                <a:latin typeface="Times New Roman" pitchFamily="18" charset="0"/>
                <a:cs typeface="Times New Roman" pitchFamily="18" charset="0"/>
              </a:rPr>
              <a:t>Численность граждан, обратившихся  в органы службы занятости – 3,7 тыс. человек </a:t>
            </a:r>
            <a:endParaRPr lang="ru-RU" sz="1600" b="1" dirty="0">
              <a:solidFill>
                <a:srgbClr val="7030A0"/>
              </a:solidFill>
              <a:latin typeface="Times New Roman" pitchFamily="18" charset="0"/>
              <a:cs typeface="Times New Roman" pitchFamily="18" charset="0"/>
            </a:endParaRPr>
          </a:p>
        </p:txBody>
      </p:sp>
      <p:sp>
        <p:nvSpPr>
          <p:cNvPr id="15" name="Текст 20"/>
          <p:cNvSpPr txBox="1">
            <a:spLocks/>
          </p:cNvSpPr>
          <p:nvPr/>
        </p:nvSpPr>
        <p:spPr>
          <a:xfrm>
            <a:off x="5113470" y="1756067"/>
            <a:ext cx="2527881" cy="926976"/>
          </a:xfrm>
          <a:prstGeom prst="rect">
            <a:avLst/>
          </a:prstGeom>
          <a:ln/>
        </p:spPr>
        <p:style>
          <a:lnRef idx="2">
            <a:schemeClr val="accent1"/>
          </a:lnRef>
          <a:fillRef idx="1">
            <a:schemeClr val="lt1"/>
          </a:fillRef>
          <a:effectRef idx="0">
            <a:schemeClr val="accent1"/>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600" b="1" dirty="0" smtClean="0">
                <a:solidFill>
                  <a:srgbClr val="7030A0"/>
                </a:solidFill>
                <a:latin typeface="Times New Roman" pitchFamily="18" charset="0"/>
                <a:cs typeface="Times New Roman" pitchFamily="18" charset="0"/>
              </a:rPr>
              <a:t>Признано безработными – 3,1 тыс. человек</a:t>
            </a:r>
            <a:endParaRPr lang="ru-RU" sz="1600" b="1" dirty="0">
              <a:solidFill>
                <a:srgbClr val="7030A0"/>
              </a:solidFill>
              <a:latin typeface="Times New Roman" pitchFamily="18" charset="0"/>
              <a:cs typeface="Times New Roman" pitchFamily="18" charset="0"/>
            </a:endParaRPr>
          </a:p>
        </p:txBody>
      </p:sp>
      <p:sp>
        <p:nvSpPr>
          <p:cNvPr id="16" name="Текст 18"/>
          <p:cNvSpPr txBox="1">
            <a:spLocks/>
          </p:cNvSpPr>
          <p:nvPr/>
        </p:nvSpPr>
        <p:spPr>
          <a:xfrm>
            <a:off x="7833858" y="1756067"/>
            <a:ext cx="2777996" cy="926975"/>
          </a:xfrm>
          <a:prstGeom prst="rect">
            <a:avLst/>
          </a:prstGeom>
        </p:spPr>
        <p:style>
          <a:lnRef idx="2">
            <a:schemeClr val="accent1"/>
          </a:lnRef>
          <a:fillRef idx="1">
            <a:schemeClr val="lt1"/>
          </a:fillRef>
          <a:effectRef idx="0">
            <a:schemeClr val="accent1"/>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1450" b="1" dirty="0" smtClean="0">
                <a:solidFill>
                  <a:srgbClr val="7030A0"/>
                </a:solidFill>
              </a:rPr>
              <a:t>Уровень трудоустройства </a:t>
            </a:r>
            <a:r>
              <a:rPr lang="ru-RU" sz="1600" b="1" dirty="0" smtClean="0">
                <a:solidFill>
                  <a:srgbClr val="7030A0"/>
                </a:solidFill>
                <a:latin typeface="Times New Roman" pitchFamily="18" charset="0"/>
                <a:cs typeface="Times New Roman" pitchFamily="18" charset="0"/>
              </a:rPr>
              <a:t>безработных</a:t>
            </a:r>
            <a:r>
              <a:rPr lang="ru-RU" sz="1450" b="1" dirty="0" smtClean="0">
                <a:solidFill>
                  <a:srgbClr val="7030A0"/>
                </a:solidFill>
              </a:rPr>
              <a:t> граждан – 62 %  </a:t>
            </a:r>
            <a:endParaRPr lang="ru-RU" sz="1450" b="1" dirty="0">
              <a:solidFill>
                <a:srgbClr val="7030A0"/>
              </a:solidFill>
            </a:endParaRPr>
          </a:p>
        </p:txBody>
      </p:sp>
      <p:sp>
        <p:nvSpPr>
          <p:cNvPr id="2" name="Номер слайда 1"/>
          <p:cNvSpPr>
            <a:spLocks noGrp="1"/>
          </p:cNvSpPr>
          <p:nvPr>
            <p:ph type="sldNum" sz="quarter" idx="12"/>
          </p:nvPr>
        </p:nvSpPr>
        <p:spPr/>
        <p:txBody>
          <a:bodyPr/>
          <a:lstStyle/>
          <a:p>
            <a:fld id="{ED80958F-062F-4223-9EB6-1AB4DB863CFC}" type="slidenum">
              <a:rPr lang="ru-RU" smtClean="0"/>
              <a:pPr/>
              <a:t>38</a:t>
            </a:fld>
            <a:endParaRPr lang="ru-RU"/>
          </a:p>
        </p:txBody>
      </p:sp>
    </p:spTree>
    <p:extLst>
      <p:ext uri="{BB962C8B-B14F-4D97-AF65-F5344CB8AC3E}">
        <p14:creationId xmlns:p14="http://schemas.microsoft.com/office/powerpoint/2010/main" val="15363301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18" name="Рисунок 17">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2" name="Номер слайда 1">
            <a:extLst>
              <a:ext uri="{FF2B5EF4-FFF2-40B4-BE49-F238E27FC236}">
                <a16:creationId xmlns:a16="http://schemas.microsoft.com/office/drawing/2014/main" xmlns="" id="{E241C561-1E21-4B0B-B1F8-7876283F8BF2}"/>
              </a:ext>
            </a:extLst>
          </p:cNvPr>
          <p:cNvSpPr>
            <a:spLocks noGrp="1"/>
          </p:cNvSpPr>
          <p:nvPr>
            <p:ph type="sldNum" sz="quarter" idx="10"/>
          </p:nvPr>
        </p:nvSpPr>
        <p:spPr>
          <a:xfrm>
            <a:off x="11879263" y="6344044"/>
            <a:ext cx="283851" cy="161583"/>
          </a:xfrm>
        </p:spPr>
        <p:txBody>
          <a:bodyPr/>
          <a:lstStyle/>
          <a:p>
            <a:fld id="{2B1BC68D-7085-461E-8C90-1E57C4339781}" type="slidenum">
              <a:rPr lang="ru-RU" smtClean="0"/>
              <a:pPr/>
              <a:t>39</a:t>
            </a:fld>
            <a:endParaRPr lang="ru-RU"/>
          </a:p>
        </p:txBody>
      </p:sp>
      <p:sp>
        <p:nvSpPr>
          <p:cNvPr id="7" name="Заголовок 6">
            <a:extLst>
              <a:ext uri="{FF2B5EF4-FFF2-40B4-BE49-F238E27FC236}">
                <a16:creationId xmlns:a16="http://schemas.microsoft.com/office/drawing/2014/main" xmlns="" id="{86C0A4E0-F543-4F09-9ADD-A5D074346B6E}"/>
              </a:ext>
            </a:extLst>
          </p:cNvPr>
          <p:cNvSpPr>
            <a:spLocks noGrp="1"/>
          </p:cNvSpPr>
          <p:nvPr>
            <p:ph type="title"/>
          </p:nvPr>
        </p:nvSpPr>
        <p:spPr>
          <a:xfrm>
            <a:off x="2141621" y="404148"/>
            <a:ext cx="8863292" cy="775597"/>
          </a:xfrm>
        </p:spPr>
        <p:txBody>
          <a:bodyPr/>
          <a:lstStyle/>
          <a:p>
            <a:r>
              <a:rPr lang="ru-RU" dirty="0"/>
              <a:t/>
            </a:r>
            <a:br>
              <a:rPr lang="ru-RU" dirty="0"/>
            </a:br>
            <a:r>
              <a:rPr lang="ru-RU" dirty="0"/>
              <a:t/>
            </a:r>
            <a:br>
              <a:rPr lang="ru-RU" dirty="0"/>
            </a:br>
            <a:r>
              <a:rPr lang="ru-RU" b="1" dirty="0" smtClean="0">
                <a:solidFill>
                  <a:schemeClr val="accent6">
                    <a:lumMod val="50000"/>
                  </a:schemeClr>
                </a:solidFill>
              </a:rPr>
              <a:t>СНИЖЕНИЕ БЕДНОСТИ</a:t>
            </a:r>
            <a:r>
              <a:rPr lang="ru-RU" dirty="0">
                <a:solidFill>
                  <a:schemeClr val="accent6">
                    <a:lumMod val="50000"/>
                  </a:schemeClr>
                </a:solidFill>
              </a:rPr>
              <a:t/>
            </a:r>
            <a:br>
              <a:rPr lang="ru-RU" dirty="0">
                <a:solidFill>
                  <a:schemeClr val="accent6">
                    <a:lumMod val="50000"/>
                  </a:schemeClr>
                </a:solidFill>
              </a:rPr>
            </a:br>
            <a:r>
              <a:rPr lang="ru-RU" dirty="0">
                <a:solidFill>
                  <a:schemeClr val="accent6">
                    <a:lumMod val="50000"/>
                  </a:schemeClr>
                </a:solidFill>
              </a:rPr>
              <a:t/>
            </a:r>
            <a:br>
              <a:rPr lang="ru-RU" dirty="0">
                <a:solidFill>
                  <a:schemeClr val="accent6">
                    <a:lumMod val="50000"/>
                  </a:schemeClr>
                </a:solidFill>
              </a:rPr>
            </a:br>
            <a:endParaRPr lang="ru-RU" dirty="0">
              <a:solidFill>
                <a:schemeClr val="accent6">
                  <a:lumMod val="50000"/>
                </a:schemeClr>
              </a:solidFill>
            </a:endParaRPr>
          </a:p>
        </p:txBody>
      </p:sp>
      <p:sp>
        <p:nvSpPr>
          <p:cNvPr id="17" name="TextBox 16">
            <a:extLst>
              <a:ext uri="{FF2B5EF4-FFF2-40B4-BE49-F238E27FC236}">
                <a16:creationId xmlns:a16="http://schemas.microsoft.com/office/drawing/2014/main" xmlns="" id="{0FD00305-F8EE-496D-94DD-454BC1B60DE9}"/>
              </a:ext>
            </a:extLst>
          </p:cNvPr>
          <p:cNvSpPr txBox="1"/>
          <p:nvPr/>
        </p:nvSpPr>
        <p:spPr>
          <a:xfrm>
            <a:off x="7816043" y="1830845"/>
            <a:ext cx="2880031" cy="738664"/>
          </a:xfrm>
          <a:prstGeom prst="rect">
            <a:avLst/>
          </a:prstGeom>
          <a:noFill/>
        </p:spPr>
        <p:txBody>
          <a:bodyPr wrap="square" rtlCol="0">
            <a:spAutoFit/>
          </a:bodyPr>
          <a:lstStyle/>
          <a:p>
            <a:pPr algn="ctr"/>
            <a:r>
              <a:rPr lang="ru-RU" sz="1400" b="1" dirty="0" smtClean="0">
                <a:solidFill>
                  <a:schemeClr val="accent1">
                    <a:lumMod val="60000"/>
                    <a:lumOff val="40000"/>
                  </a:schemeClr>
                </a:solidFill>
                <a:latin typeface="Times New Roman" pitchFamily="18" charset="0"/>
                <a:cs typeface="Times New Roman" pitchFamily="18" charset="0"/>
              </a:rPr>
              <a:t>Государственная социальная помощь на основании социального контракта</a:t>
            </a:r>
            <a:endParaRPr lang="ru-RU" sz="1400" b="1" dirty="0">
              <a:solidFill>
                <a:schemeClr val="accent1">
                  <a:lumMod val="60000"/>
                  <a:lumOff val="40000"/>
                </a:schemeClr>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6A0BA2C8-72CF-4B2A-9AAB-6E257F875E90}"/>
              </a:ext>
            </a:extLst>
          </p:cNvPr>
          <p:cNvSpPr txBox="1"/>
          <p:nvPr/>
        </p:nvSpPr>
        <p:spPr>
          <a:xfrm>
            <a:off x="2055809" y="1179745"/>
            <a:ext cx="1902829" cy="369332"/>
          </a:xfrm>
          <a:prstGeom prst="rect">
            <a:avLst/>
          </a:prstGeom>
          <a:noFill/>
        </p:spPr>
        <p:txBody>
          <a:bodyPr wrap="none" rtlCol="0">
            <a:spAutoFit/>
          </a:bodyPr>
          <a:lstStyle/>
          <a:p>
            <a:r>
              <a:rPr lang="ru-RU" b="1" dirty="0" smtClean="0">
                <a:solidFill>
                  <a:schemeClr val="accent1"/>
                </a:solidFill>
              </a:rPr>
              <a:t>ПОКАЗАТЕЛИ:</a:t>
            </a:r>
            <a:endParaRPr lang="ru-RU" b="1" dirty="0">
              <a:solidFill>
                <a:schemeClr val="accent1"/>
              </a:solidFill>
            </a:endParaRPr>
          </a:p>
        </p:txBody>
      </p:sp>
      <p:graphicFrame>
        <p:nvGraphicFramePr>
          <p:cNvPr id="21" name="Диаграмма 20">
            <a:extLst>
              <a:ext uri="{FF2B5EF4-FFF2-40B4-BE49-F238E27FC236}">
                <a16:creationId xmlns:a16="http://schemas.microsoft.com/office/drawing/2014/main" xmlns="" id="{F72829DD-EFC0-4CCE-9597-0290BCCE71E9}"/>
              </a:ext>
            </a:extLst>
          </p:cNvPr>
          <p:cNvGraphicFramePr/>
          <p:nvPr>
            <p:extLst>
              <p:ext uri="{D42A27DB-BD31-4B8C-83A1-F6EECF244321}">
                <p14:modId xmlns:p14="http://schemas.microsoft.com/office/powerpoint/2010/main" val="1770071487"/>
              </p:ext>
            </p:extLst>
          </p:nvPr>
        </p:nvGraphicFramePr>
        <p:xfrm>
          <a:off x="735461" y="4592446"/>
          <a:ext cx="4647191" cy="3073635"/>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1">
            <a:extLst>
              <a:ext uri="{FF2B5EF4-FFF2-40B4-BE49-F238E27FC236}">
                <a16:creationId xmlns:a16="http://schemas.microsoft.com/office/drawing/2014/main" xmlns="" id="{55EDC8A9-6215-4237-BE75-B82B08E1C30E}"/>
              </a:ext>
            </a:extLst>
          </p:cNvPr>
          <p:cNvSpPr txBox="1"/>
          <p:nvPr/>
        </p:nvSpPr>
        <p:spPr>
          <a:xfrm>
            <a:off x="1883114" y="1553847"/>
            <a:ext cx="6538970" cy="2031325"/>
          </a:xfrm>
          <a:prstGeom prst="rect">
            <a:avLst/>
          </a:prstGeom>
          <a:noFill/>
        </p:spPr>
        <p:txBody>
          <a:bodyPr wrap="non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b="1" dirty="0">
                <a:solidFill>
                  <a:schemeClr val="accent1"/>
                </a:solidFill>
              </a:rPr>
              <a:t>1</a:t>
            </a:r>
            <a:r>
              <a:rPr lang="ru-RU" b="1" dirty="0" smtClean="0">
                <a:solidFill>
                  <a:schemeClr val="accent1"/>
                </a:solidFill>
              </a:rPr>
              <a:t>. Доля населения с доходами ниже прожиточного минимума </a:t>
            </a:r>
            <a:endParaRPr lang="ru-RU" b="1" dirty="0">
              <a:solidFill>
                <a:schemeClr val="accent1"/>
              </a:solidFill>
            </a:endParaRPr>
          </a:p>
          <a:p>
            <a:endParaRPr lang="ru-RU" b="1" dirty="0" smtClean="0">
              <a:solidFill>
                <a:schemeClr val="accent1"/>
              </a:solidFill>
            </a:endParaRPr>
          </a:p>
          <a:p>
            <a:r>
              <a:rPr lang="ru-RU" b="1" dirty="0" smtClean="0">
                <a:solidFill>
                  <a:schemeClr val="accent2"/>
                </a:solidFill>
              </a:rPr>
              <a:t>в 2024 году – 13,8%</a:t>
            </a:r>
          </a:p>
          <a:p>
            <a:endParaRPr lang="ru-RU" b="1" dirty="0" smtClean="0">
              <a:solidFill>
                <a:schemeClr val="accent2"/>
              </a:solidFill>
            </a:endParaRPr>
          </a:p>
          <a:p>
            <a:r>
              <a:rPr lang="ru-RU" b="1" dirty="0" smtClean="0">
                <a:solidFill>
                  <a:schemeClr val="accent2"/>
                </a:solidFill>
              </a:rPr>
              <a:t>в 2023 год – 16,2 %</a:t>
            </a:r>
          </a:p>
          <a:p>
            <a:endParaRPr lang="ru-RU" b="1" dirty="0" smtClean="0">
              <a:solidFill>
                <a:schemeClr val="accent2"/>
              </a:solidFill>
            </a:endParaRPr>
          </a:p>
          <a:p>
            <a:r>
              <a:rPr lang="ru-RU" b="1" dirty="0" smtClean="0">
                <a:solidFill>
                  <a:schemeClr val="accent2"/>
                </a:solidFill>
              </a:rPr>
              <a:t>На 2025 год – 14,8 %</a:t>
            </a:r>
            <a:endParaRPr lang="ru-RU" b="1" dirty="0">
              <a:solidFill>
                <a:schemeClr val="accent2"/>
              </a:solidFill>
            </a:endParaRPr>
          </a:p>
        </p:txBody>
      </p:sp>
      <p:sp>
        <p:nvSpPr>
          <p:cNvPr id="36" name="TextBox 26">
            <a:extLst>
              <a:ext uri="{FF2B5EF4-FFF2-40B4-BE49-F238E27FC236}">
                <a16:creationId xmlns:a16="http://schemas.microsoft.com/office/drawing/2014/main" xmlns="" id="{4C307ED2-072E-4B01-91C3-EF2A7FE8EDCA}"/>
              </a:ext>
            </a:extLst>
          </p:cNvPr>
          <p:cNvSpPr txBox="1"/>
          <p:nvPr/>
        </p:nvSpPr>
        <p:spPr>
          <a:xfrm>
            <a:off x="1883114" y="3681225"/>
            <a:ext cx="6192328" cy="646331"/>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b="1" dirty="0">
                <a:solidFill>
                  <a:schemeClr val="accent1"/>
                </a:solidFill>
              </a:rPr>
              <a:t>2. Суммарный коэффициент рождаемости третьих </a:t>
            </a:r>
          </a:p>
          <a:p>
            <a:r>
              <a:rPr lang="ru-RU" b="1" dirty="0">
                <a:solidFill>
                  <a:schemeClr val="accent1"/>
                </a:solidFill>
              </a:rPr>
              <a:t>и последующих детей</a:t>
            </a:r>
          </a:p>
        </p:txBody>
      </p:sp>
      <p:graphicFrame>
        <p:nvGraphicFramePr>
          <p:cNvPr id="40" name="Диаграмма 39">
            <a:extLst>
              <a:ext uri="{FF2B5EF4-FFF2-40B4-BE49-F238E27FC236}">
                <a16:creationId xmlns:a16="http://schemas.microsoft.com/office/drawing/2014/main" xmlns="" id="{E6BF9B9D-251E-46EE-842F-ECD5A5BD42BD}"/>
              </a:ext>
            </a:extLst>
          </p:cNvPr>
          <p:cNvGraphicFramePr/>
          <p:nvPr>
            <p:extLst>
              <p:ext uri="{D42A27DB-BD31-4B8C-83A1-F6EECF244321}">
                <p14:modId xmlns:p14="http://schemas.microsoft.com/office/powerpoint/2010/main" val="3131723569"/>
              </p:ext>
            </p:extLst>
          </p:nvPr>
        </p:nvGraphicFramePr>
        <p:xfrm>
          <a:off x="6016771" y="1629486"/>
          <a:ext cx="2397863" cy="2449891"/>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18">
            <a:extLst>
              <a:ext uri="{FF2B5EF4-FFF2-40B4-BE49-F238E27FC236}">
                <a16:creationId xmlns:a16="http://schemas.microsoft.com/office/drawing/2014/main" xmlns="" id="{4CD73BDB-200D-47E3-9591-D58F54A298C3}"/>
              </a:ext>
            </a:extLst>
          </p:cNvPr>
          <p:cNvSpPr txBox="1"/>
          <p:nvPr/>
        </p:nvSpPr>
        <p:spPr>
          <a:xfrm>
            <a:off x="8011779" y="3311893"/>
            <a:ext cx="2588042" cy="738664"/>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400" b="1" dirty="0" smtClean="0">
                <a:solidFill>
                  <a:schemeClr val="accent2"/>
                </a:solidFill>
                <a:latin typeface="Times New Roman" pitchFamily="18" charset="0"/>
                <a:cs typeface="Times New Roman" pitchFamily="18" charset="0"/>
              </a:rPr>
              <a:t>получатели социального контракта, в том числе многодетные семьи</a:t>
            </a:r>
            <a:endParaRPr lang="ru-RU" sz="1400" b="1" dirty="0">
              <a:solidFill>
                <a:schemeClr val="accent2"/>
              </a:solidFill>
              <a:latin typeface="Times New Roman" pitchFamily="18" charset="0"/>
              <a:cs typeface="Times New Roman" pitchFamily="18" charset="0"/>
            </a:endParaRPr>
          </a:p>
        </p:txBody>
      </p:sp>
      <p:graphicFrame>
        <p:nvGraphicFramePr>
          <p:cNvPr id="42" name="Диаграмма 41">
            <a:extLst>
              <a:ext uri="{FF2B5EF4-FFF2-40B4-BE49-F238E27FC236}">
                <a16:creationId xmlns:a16="http://schemas.microsoft.com/office/drawing/2014/main" xmlns="" id="{F25D48CE-3298-45D0-8B66-6E07EB92B50B}"/>
              </a:ext>
            </a:extLst>
          </p:cNvPr>
          <p:cNvGraphicFramePr/>
          <p:nvPr>
            <p:extLst>
              <p:ext uri="{D42A27DB-BD31-4B8C-83A1-F6EECF244321}">
                <p14:modId xmlns:p14="http://schemas.microsoft.com/office/powerpoint/2010/main" val="3380893667"/>
              </p:ext>
            </p:extLst>
          </p:nvPr>
        </p:nvGraphicFramePr>
        <p:xfrm>
          <a:off x="2622677" y="4004390"/>
          <a:ext cx="4573206" cy="2802048"/>
        </p:xfrm>
        <a:graphic>
          <a:graphicData uri="http://schemas.openxmlformats.org/drawingml/2006/chart">
            <c:chart xmlns:c="http://schemas.openxmlformats.org/drawingml/2006/chart" xmlns:r="http://schemas.openxmlformats.org/officeDocument/2006/relationships" r:id="rId5"/>
          </a:graphicData>
        </a:graphic>
      </p:graphicFrame>
      <p:sp>
        <p:nvSpPr>
          <p:cNvPr id="43" name="TextBox 35">
            <a:extLst>
              <a:ext uri="{FF2B5EF4-FFF2-40B4-BE49-F238E27FC236}">
                <a16:creationId xmlns:a16="http://schemas.microsoft.com/office/drawing/2014/main" xmlns="" id="{A3C29E98-4058-425F-AD6A-A9733BF4EB60}"/>
              </a:ext>
            </a:extLst>
          </p:cNvPr>
          <p:cNvSpPr txBox="1"/>
          <p:nvPr/>
        </p:nvSpPr>
        <p:spPr>
          <a:xfrm>
            <a:off x="1914934" y="4792941"/>
            <a:ext cx="757784" cy="3693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2025</a:t>
            </a:r>
          </a:p>
        </p:txBody>
      </p:sp>
      <p:sp>
        <p:nvSpPr>
          <p:cNvPr id="44" name="TextBox 36">
            <a:extLst>
              <a:ext uri="{FF2B5EF4-FFF2-40B4-BE49-F238E27FC236}">
                <a16:creationId xmlns:a16="http://schemas.microsoft.com/office/drawing/2014/main" xmlns="" id="{E997F643-2DD7-4648-977A-D7C179DA37AB}"/>
              </a:ext>
            </a:extLst>
          </p:cNvPr>
          <p:cNvSpPr txBox="1"/>
          <p:nvPr/>
        </p:nvSpPr>
        <p:spPr>
          <a:xfrm>
            <a:off x="1883114" y="5352802"/>
            <a:ext cx="780146" cy="3693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2026</a:t>
            </a:r>
          </a:p>
        </p:txBody>
      </p:sp>
      <p:sp>
        <p:nvSpPr>
          <p:cNvPr id="45" name="TextBox 40">
            <a:extLst>
              <a:ext uri="{FF2B5EF4-FFF2-40B4-BE49-F238E27FC236}">
                <a16:creationId xmlns:a16="http://schemas.microsoft.com/office/drawing/2014/main" xmlns="" id="{58ECA039-EEE8-44AD-BA1F-CBF1C6BF1BC8}"/>
              </a:ext>
            </a:extLst>
          </p:cNvPr>
          <p:cNvSpPr txBox="1"/>
          <p:nvPr/>
        </p:nvSpPr>
        <p:spPr>
          <a:xfrm>
            <a:off x="1864895" y="5875842"/>
            <a:ext cx="757782" cy="369332"/>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t>2027</a:t>
            </a:r>
            <a:endParaRPr lang="en-US" dirty="0"/>
          </a:p>
        </p:txBody>
      </p:sp>
      <p:sp>
        <p:nvSpPr>
          <p:cNvPr id="46" name="TextBox 45">
            <a:extLst>
              <a:ext uri="{FF2B5EF4-FFF2-40B4-BE49-F238E27FC236}">
                <a16:creationId xmlns:a16="http://schemas.microsoft.com/office/drawing/2014/main" xmlns="" id="{496CA0CF-BE58-4DDE-8B60-8D555B7163A8}"/>
              </a:ext>
            </a:extLst>
          </p:cNvPr>
          <p:cNvSpPr txBox="1"/>
          <p:nvPr/>
        </p:nvSpPr>
        <p:spPr>
          <a:xfrm>
            <a:off x="1883114" y="4327556"/>
            <a:ext cx="789604" cy="369332"/>
          </a:xfrm>
          <a:prstGeom prst="rect">
            <a:avLst/>
          </a:prstGeom>
          <a:noFill/>
        </p:spPr>
        <p:txBody>
          <a:bodyPr wrap="square" rtlCol="0">
            <a:spAutoFit/>
          </a:bodyPr>
          <a:lstStyle/>
          <a:p>
            <a:r>
              <a:rPr lang="ru-RU" dirty="0"/>
              <a:t>Факт</a:t>
            </a:r>
          </a:p>
        </p:txBody>
      </p:sp>
      <p:sp>
        <p:nvSpPr>
          <p:cNvPr id="47" name="TextBox 46">
            <a:extLst>
              <a:ext uri="{FF2B5EF4-FFF2-40B4-BE49-F238E27FC236}">
                <a16:creationId xmlns:a16="http://schemas.microsoft.com/office/drawing/2014/main" xmlns="" id="{8860C5B4-6774-4E33-8FD5-59EBF8AE7FF2}"/>
              </a:ext>
            </a:extLst>
          </p:cNvPr>
          <p:cNvSpPr txBox="1"/>
          <p:nvPr/>
        </p:nvSpPr>
        <p:spPr>
          <a:xfrm>
            <a:off x="3255242" y="6117058"/>
            <a:ext cx="5870518" cy="615553"/>
          </a:xfrm>
          <a:prstGeom prst="rect">
            <a:avLst/>
          </a:prstGeom>
          <a:noFill/>
        </p:spPr>
        <p:txBody>
          <a:bodyPr wrap="none" rtlCol="0">
            <a:spAutoFit/>
          </a:bodyPr>
          <a:lstStyle/>
          <a:p>
            <a:r>
              <a:rPr lang="ru-RU" sz="1400" b="1" dirty="0"/>
              <a:t>*</a:t>
            </a:r>
            <a:r>
              <a:rPr lang="ru-RU" sz="1000" i="1" dirty="0">
                <a:latin typeface="Times New Roman" panose="02020603050405020304" pitchFamily="18" charset="0"/>
                <a:cs typeface="Times New Roman" panose="02020603050405020304" pitchFamily="18" charset="0"/>
              </a:rPr>
              <a:t>Расчёт суммарного коэффициента рождаемости третьих и последующих детей </a:t>
            </a:r>
          </a:p>
          <a:p>
            <a:r>
              <a:rPr lang="ru-RU" sz="1000" i="1" dirty="0">
                <a:latin typeface="Times New Roman" panose="02020603050405020304" pitchFamily="18" charset="0"/>
                <a:cs typeface="Times New Roman" panose="02020603050405020304" pitchFamily="18" charset="0"/>
              </a:rPr>
              <a:t>осуществляет Федеральная служба государственной статистики. </a:t>
            </a:r>
          </a:p>
          <a:p>
            <a:r>
              <a:rPr lang="ru-RU" sz="1000" i="1" dirty="0">
                <a:latin typeface="Times New Roman" panose="02020603050405020304" pitchFamily="18" charset="0"/>
                <a:cs typeface="Times New Roman" panose="02020603050405020304" pitchFamily="18" charset="0"/>
              </a:rPr>
              <a:t>Ежегодно уточнение годовых данных проводится не позднее 18 апреля года, следующего за отчётным.</a:t>
            </a:r>
            <a:endParaRPr lang="ru-RU" sz="1000" b="1" i="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22" name="Picture 2" descr="C:\Users\Минтруд РА\Desktop\c8e883a24d2ccc3c1ff8d6dc012c505e.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Tree>
    <p:extLst>
      <p:ext uri="{BB962C8B-B14F-4D97-AF65-F5344CB8AC3E}">
        <p14:creationId xmlns:p14="http://schemas.microsoft.com/office/powerpoint/2010/main" val="497159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4</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5370" y="1024708"/>
            <a:ext cx="8554452" cy="480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99756"/>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40</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Picture 2" descr="C:\Users\Минтруд РА\Desktop\4f6d4fd3-b356-4002-9823-297d929fbef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324" y="3940188"/>
            <a:ext cx="4898458" cy="2553863"/>
          </a:xfrm>
          <a:prstGeom prst="rect">
            <a:avLst/>
          </a:prstGeom>
          <a:noFill/>
          <a:extLst>
            <a:ext uri="{909E8E84-426E-40DD-AFC4-6F175D3DCCD1}">
              <a14:hiddenFill xmlns:a14="http://schemas.microsoft.com/office/drawing/2010/main">
                <a:solidFill>
                  <a:srgbClr val="FFFFFF"/>
                </a:solidFill>
              </a14:hiddenFill>
            </a:ext>
          </a:extLst>
        </p:spPr>
      </p:pic>
      <p:sp>
        <p:nvSpPr>
          <p:cNvPr id="11" name="Содержимое 2"/>
          <p:cNvSpPr txBox="1">
            <a:spLocks/>
          </p:cNvSpPr>
          <p:nvPr/>
        </p:nvSpPr>
        <p:spPr>
          <a:xfrm>
            <a:off x="2069431" y="3884699"/>
            <a:ext cx="3575221" cy="28394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buFont typeface="Arial" panose="020B0604020202020204" pitchFamily="34" charset="0"/>
              <a:buNone/>
            </a:pP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Манеева</a:t>
            </a:r>
            <a:r>
              <a:rPr lang="ru-RU" sz="2000" b="1" dirty="0" smtClean="0">
                <a:latin typeface="Times New Roman" pitchFamily="18" charset="0"/>
                <a:cs typeface="Times New Roman" pitchFamily="18" charset="0"/>
              </a:rPr>
              <a:t> Полина Ивановна </a:t>
            </a:r>
            <a:r>
              <a:rPr lang="ru-RU" sz="2000" dirty="0" smtClean="0">
                <a:latin typeface="Times New Roman" pitchFamily="18" charset="0"/>
                <a:cs typeface="Times New Roman" pitchFamily="18" charset="0"/>
              </a:rPr>
              <a:t>- родилась 6 октября 1919 года в с. </a:t>
            </a:r>
            <a:r>
              <a:rPr lang="ru-RU" sz="2000" dirty="0" err="1" smtClean="0">
                <a:latin typeface="Times New Roman" pitchFamily="18" charset="0"/>
                <a:cs typeface="Times New Roman" pitchFamily="18" charset="0"/>
              </a:rPr>
              <a:t>Бирюля</a:t>
            </a:r>
            <a:r>
              <a:rPr lang="ru-RU" sz="2000" dirty="0" smtClean="0">
                <a:latin typeface="Times New Roman" pitchFamily="18" charset="0"/>
                <a:cs typeface="Times New Roman" pitchFamily="18" charset="0"/>
              </a:rPr>
              <a:t>. </a:t>
            </a:r>
          </a:p>
          <a:p>
            <a:pPr marL="0">
              <a:buFont typeface="Arial" panose="020B0604020202020204" pitchFamily="34" charset="0"/>
              <a:buNone/>
            </a:pPr>
            <a:r>
              <a:rPr lang="ru-RU" sz="2000" dirty="0" smtClean="0">
                <a:latin typeface="Times New Roman" pitchFamily="18" charset="0"/>
                <a:cs typeface="Times New Roman" pitchFamily="18" charset="0"/>
              </a:rPr>
              <a:t>С 1939-го по 1946 год работала в колхозе с. Кызыл-</a:t>
            </a:r>
            <a:r>
              <a:rPr lang="ru-RU" sz="2000" dirty="0" err="1" smtClean="0">
                <a:latin typeface="Times New Roman" pitchFamily="18" charset="0"/>
                <a:cs typeface="Times New Roman" pitchFamily="18" charset="0"/>
              </a:rPr>
              <a:t>Озек</a:t>
            </a:r>
            <a:r>
              <a:rPr lang="ru-RU" sz="2000" dirty="0" smtClean="0">
                <a:latin typeface="Times New Roman" pitchFamily="18" charset="0"/>
                <a:cs typeface="Times New Roman" pitchFamily="18" charset="0"/>
              </a:rPr>
              <a:t>. </a:t>
            </a:r>
          </a:p>
          <a:p>
            <a:pPr marL="0">
              <a:buFont typeface="Arial" panose="020B0604020202020204" pitchFamily="34" charset="0"/>
              <a:buNone/>
            </a:pPr>
            <a:r>
              <a:rPr lang="ru-RU" sz="2000" dirty="0" smtClean="0">
                <a:latin typeface="Times New Roman" pitchFamily="18" charset="0"/>
                <a:cs typeface="Times New Roman" pitchFamily="18" charset="0"/>
              </a:rPr>
              <a:t>До выхода на пенсию трудилась ветеринаром в Кызыл-</a:t>
            </a:r>
            <a:r>
              <a:rPr lang="ru-RU" sz="2000" dirty="0" err="1" smtClean="0">
                <a:latin typeface="Times New Roman" pitchFamily="18" charset="0"/>
                <a:cs typeface="Times New Roman" pitchFamily="18" charset="0"/>
              </a:rPr>
              <a:t>Озекском</a:t>
            </a:r>
            <a:r>
              <a:rPr lang="ru-RU" sz="2000" dirty="0" smtClean="0">
                <a:latin typeface="Times New Roman" pitchFamily="18" charset="0"/>
                <a:cs typeface="Times New Roman" pitchFamily="18" charset="0"/>
              </a:rPr>
              <a:t> совхозе. </a:t>
            </a:r>
          </a:p>
        </p:txBody>
      </p:sp>
      <p:sp>
        <p:nvSpPr>
          <p:cNvPr id="12" name="Прямоугольник 11"/>
          <p:cNvSpPr/>
          <p:nvPr/>
        </p:nvSpPr>
        <p:spPr>
          <a:xfrm>
            <a:off x="2673021" y="3416968"/>
            <a:ext cx="6822958" cy="523220"/>
          </a:xfrm>
          <a:prstGeom prst="rect">
            <a:avLst/>
          </a:prstGeom>
        </p:spPr>
        <p:txBody>
          <a:bodyPr wrap="none">
            <a:spAutoFit/>
          </a:bodyPr>
          <a:lstStyle/>
          <a:p>
            <a:pPr algn="just"/>
            <a:r>
              <a:rPr lang="ru-RU" sz="2800" b="1" dirty="0" smtClean="0"/>
              <a:t>Старейшая жительница Республики Алтай</a:t>
            </a:r>
          </a:p>
        </p:txBody>
      </p:sp>
      <p:sp>
        <p:nvSpPr>
          <p:cNvPr id="13" name="Прямоугольник 12"/>
          <p:cNvSpPr/>
          <p:nvPr/>
        </p:nvSpPr>
        <p:spPr bwMode="auto">
          <a:xfrm>
            <a:off x="2069431" y="348480"/>
            <a:ext cx="8494291" cy="3046988"/>
          </a:xfrm>
          <a:prstGeom prst="rect">
            <a:avLst/>
          </a:prstGeom>
        </p:spPr>
        <p:txBody>
          <a:bodyPr wrap="square">
            <a:spAutoFit/>
          </a:bodyPr>
          <a:lstStyle/>
          <a:p>
            <a:pPr algn="ctr"/>
            <a:r>
              <a:rPr lang="ru-RU" sz="2400" b="1" dirty="0" smtClean="0">
                <a:solidFill>
                  <a:srgbClr val="7030A0"/>
                </a:solidFill>
                <a:latin typeface="Times New Roman" pitchFamily="18" charset="0"/>
                <a:ea typeface="Times New Roman" pitchFamily="18" charset="0"/>
                <a:cs typeface="Times New Roman" pitchFamily="18" charset="0"/>
              </a:rPr>
              <a:t>Старшее поколение – более 20  </a:t>
            </a:r>
            <a:r>
              <a:rPr lang="ru-RU" sz="2400" b="1" dirty="0" err="1" smtClean="0">
                <a:solidFill>
                  <a:srgbClr val="7030A0"/>
                </a:solidFill>
                <a:latin typeface="Times New Roman" pitchFamily="18" charset="0"/>
                <a:ea typeface="Times New Roman" pitchFamily="18" charset="0"/>
                <a:cs typeface="Times New Roman" pitchFamily="18" charset="0"/>
              </a:rPr>
              <a:t>тыс.чел</a:t>
            </a:r>
            <a:r>
              <a:rPr lang="ru-RU" sz="2400" b="1" dirty="0" smtClean="0">
                <a:solidFill>
                  <a:srgbClr val="7030A0"/>
                </a:solidFill>
                <a:latin typeface="Times New Roman" pitchFamily="18" charset="0"/>
                <a:ea typeface="Times New Roman" pitchFamily="18" charset="0"/>
                <a:cs typeface="Times New Roman" pitchFamily="18" charset="0"/>
              </a:rPr>
              <a:t>.</a:t>
            </a:r>
          </a:p>
          <a:p>
            <a:r>
              <a:rPr lang="ru-RU" sz="2400" b="1" dirty="0" smtClean="0">
                <a:solidFill>
                  <a:srgbClr val="FF0000"/>
                </a:solidFill>
                <a:latin typeface="Times New Roman" pitchFamily="18" charset="0"/>
                <a:ea typeface="Times New Roman" pitchFamily="18" charset="0"/>
                <a:cs typeface="Times New Roman" pitchFamily="18" charset="0"/>
              </a:rPr>
              <a:t>90-99 лет – 291 человек</a:t>
            </a:r>
          </a:p>
          <a:p>
            <a:r>
              <a:rPr lang="ru-RU" sz="2400" b="1" dirty="0" smtClean="0">
                <a:solidFill>
                  <a:srgbClr val="FF0000"/>
                </a:solidFill>
                <a:latin typeface="Times New Roman" pitchFamily="18" charset="0"/>
                <a:ea typeface="Times New Roman" pitchFamily="18" charset="0"/>
                <a:cs typeface="Times New Roman" pitchFamily="18" charset="0"/>
              </a:rPr>
              <a:t>100 + лет – 15 чел.</a:t>
            </a:r>
          </a:p>
          <a:p>
            <a:r>
              <a:rPr lang="ru-RU" sz="2400" b="1" dirty="0" smtClean="0">
                <a:solidFill>
                  <a:srgbClr val="7030A0"/>
                </a:solidFill>
                <a:latin typeface="Times New Roman" pitchFamily="18" charset="0"/>
                <a:ea typeface="Times New Roman" pitchFamily="18" charset="0"/>
                <a:cs typeface="Times New Roman" pitchFamily="18" charset="0"/>
              </a:rPr>
              <a:t>2 – участника ВОВ</a:t>
            </a:r>
          </a:p>
          <a:p>
            <a:r>
              <a:rPr lang="ru-RU" sz="2400" b="1" dirty="0" smtClean="0">
                <a:solidFill>
                  <a:srgbClr val="7030A0"/>
                </a:solidFill>
                <a:latin typeface="Times New Roman" pitchFamily="18" charset="0"/>
                <a:ea typeface="Times New Roman" pitchFamily="18" charset="0"/>
                <a:cs typeface="Times New Roman" pitchFamily="18" charset="0"/>
              </a:rPr>
              <a:t>3600 – дети войны</a:t>
            </a:r>
          </a:p>
          <a:p>
            <a:r>
              <a:rPr lang="ru-RU" sz="2400" b="1" dirty="0" smtClean="0">
                <a:solidFill>
                  <a:srgbClr val="7030A0"/>
                </a:solidFill>
                <a:latin typeface="Times New Roman" pitchFamily="18" charset="0"/>
                <a:ea typeface="Times New Roman" pitchFamily="18" charset="0"/>
                <a:cs typeface="Times New Roman" pitchFamily="18" charset="0"/>
              </a:rPr>
              <a:t>5744 – ветеранов труда Республики </a:t>
            </a:r>
            <a:r>
              <a:rPr lang="ru-RU" sz="2400" b="1" dirty="0" err="1" smtClean="0">
                <a:solidFill>
                  <a:srgbClr val="7030A0"/>
                </a:solidFill>
                <a:latin typeface="Times New Roman" pitchFamily="18" charset="0"/>
                <a:ea typeface="Times New Roman" pitchFamily="18" charset="0"/>
                <a:cs typeface="Times New Roman" pitchFamily="18" charset="0"/>
              </a:rPr>
              <a:t>Алай</a:t>
            </a:r>
            <a:endParaRPr lang="ru-RU" sz="2400" b="1" dirty="0" smtClean="0">
              <a:solidFill>
                <a:srgbClr val="7030A0"/>
              </a:solidFill>
              <a:latin typeface="Times New Roman" pitchFamily="18" charset="0"/>
              <a:ea typeface="Times New Roman" pitchFamily="18" charset="0"/>
              <a:cs typeface="Times New Roman" pitchFamily="18" charset="0"/>
            </a:endParaRPr>
          </a:p>
          <a:p>
            <a:r>
              <a:rPr lang="ru-RU" sz="2400" b="1" dirty="0" smtClean="0">
                <a:solidFill>
                  <a:srgbClr val="7030A0"/>
                </a:solidFill>
                <a:latin typeface="Times New Roman" pitchFamily="18" charset="0"/>
                <a:ea typeface="Times New Roman" pitchFamily="18" charset="0"/>
                <a:cs typeface="Times New Roman" pitchFamily="18" charset="0"/>
              </a:rPr>
              <a:t>9872 – ветеранов Российской Федерации</a:t>
            </a:r>
          </a:p>
          <a:p>
            <a:r>
              <a:rPr lang="ru-RU" sz="2400" b="1" dirty="0" smtClean="0">
                <a:solidFill>
                  <a:srgbClr val="7030A0"/>
                </a:solidFill>
                <a:latin typeface="Times New Roman" pitchFamily="18" charset="0"/>
                <a:ea typeface="Times New Roman" pitchFamily="18" charset="0"/>
                <a:cs typeface="Times New Roman" pitchFamily="18" charset="0"/>
              </a:rPr>
              <a:t>5406 – ветеранов боевых действий</a:t>
            </a:r>
            <a:endParaRPr lang="ru-RU" sz="24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183625013"/>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41</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8" name="Содержимое 4" descr="IMG_20251216_112946.png"/>
          <p:cNvPicPr>
            <a:picLocks noChangeAspect="1"/>
          </p:cNvPicPr>
          <p:nvPr/>
        </p:nvPicPr>
        <p:blipFill>
          <a:blip r:embed="rId4"/>
          <a:stretch>
            <a:fillRect/>
          </a:stretch>
        </p:blipFill>
        <p:spPr>
          <a:xfrm>
            <a:off x="2069432" y="1082351"/>
            <a:ext cx="8494293" cy="4225860"/>
          </a:xfrm>
          <a:prstGeom prst="rect">
            <a:avLst/>
          </a:prstGeom>
        </p:spPr>
      </p:pic>
      <p:sp>
        <p:nvSpPr>
          <p:cNvPr id="3" name="Прямоугольник 2"/>
          <p:cNvSpPr/>
          <p:nvPr/>
        </p:nvSpPr>
        <p:spPr>
          <a:xfrm>
            <a:off x="2069430" y="5308211"/>
            <a:ext cx="8494293" cy="1089529"/>
          </a:xfrm>
          <a:prstGeom prst="rect">
            <a:avLst/>
          </a:prstGeom>
        </p:spPr>
        <p:txBody>
          <a:bodyPr wrap="square">
            <a:spAutoFit/>
          </a:bodyPr>
          <a:lstStyle/>
          <a:p>
            <a:pPr algn="ctr">
              <a:lnSpc>
                <a:spcPct val="120000"/>
              </a:lnSpc>
            </a:pPr>
            <a:r>
              <a:rPr lang="ru-RU" b="1" dirty="0" smtClean="0">
                <a:solidFill>
                  <a:srgbClr val="7030A0"/>
                </a:solidFill>
                <a:latin typeface="Times New Roman" pitchFamily="18" charset="0"/>
                <a:cs typeface="Times New Roman" pitchFamily="18" charset="0"/>
              </a:rPr>
              <a:t>номинация </a:t>
            </a:r>
            <a:r>
              <a:rPr lang="ru-RU" b="1" dirty="0">
                <a:solidFill>
                  <a:srgbClr val="7030A0"/>
                </a:solidFill>
                <a:latin typeface="Times New Roman" pitchFamily="18" charset="0"/>
                <a:cs typeface="Times New Roman" pitchFamily="18" charset="0"/>
              </a:rPr>
              <a:t>«Стабильность и качество</a:t>
            </a:r>
            <a:r>
              <a:rPr lang="ru-RU" b="1" dirty="0" smtClean="0">
                <a:solidFill>
                  <a:srgbClr val="7030A0"/>
                </a:solidFill>
                <a:latin typeface="Times New Roman" pitchFamily="18" charset="0"/>
                <a:cs typeface="Times New Roman" pitchFamily="18" charset="0"/>
              </a:rPr>
              <a:t>»</a:t>
            </a:r>
          </a:p>
          <a:p>
            <a:pPr algn="ctr">
              <a:lnSpc>
                <a:spcPct val="120000"/>
              </a:lnSpc>
            </a:pPr>
            <a:r>
              <a:rPr lang="ru-RU" b="1" dirty="0" smtClean="0">
                <a:solidFill>
                  <a:srgbClr val="7030A0"/>
                </a:solidFill>
                <a:latin typeface="Times New Roman" pitchFamily="18" charset="0"/>
                <a:cs typeface="Times New Roman" pitchFamily="18" charset="0"/>
              </a:rPr>
              <a:t>За лучшую </a:t>
            </a:r>
            <a:r>
              <a:rPr lang="ru-RU" b="1" dirty="0">
                <a:solidFill>
                  <a:srgbClr val="7030A0"/>
                </a:solidFill>
                <a:latin typeface="Times New Roman" pitchFamily="18" charset="0"/>
                <a:cs typeface="Times New Roman" pitchFamily="18" charset="0"/>
              </a:rPr>
              <a:t>организацию, которая предоставляет социальные услуги в стационарной форме</a:t>
            </a:r>
          </a:p>
        </p:txBody>
      </p:sp>
      <p:sp>
        <p:nvSpPr>
          <p:cNvPr id="4" name="Прямоугольник 3"/>
          <p:cNvSpPr/>
          <p:nvPr/>
        </p:nvSpPr>
        <p:spPr>
          <a:xfrm>
            <a:off x="2069431" y="159021"/>
            <a:ext cx="8494291" cy="646331"/>
          </a:xfrm>
          <a:prstGeom prst="rect">
            <a:avLst/>
          </a:prstGeom>
        </p:spPr>
        <p:txBody>
          <a:bodyPr wrap="square">
            <a:spAutoFit/>
          </a:bodyPr>
          <a:lstStyle/>
          <a:p>
            <a:pPr algn="ctr"/>
            <a:r>
              <a:rPr lang="ru-RU" b="1" dirty="0">
                <a:solidFill>
                  <a:srgbClr val="7030A0"/>
                </a:solidFill>
                <a:latin typeface="Times New Roman" pitchFamily="18" charset="0"/>
                <a:ea typeface="Times New Roman" pitchFamily="18" charset="0"/>
                <a:cs typeface="Times New Roman" pitchFamily="18" charset="0"/>
              </a:rPr>
              <a:t>Всероссийский конкурс профессионального мастерства в сфере социального обслуживания 2025 г</a:t>
            </a:r>
            <a:endParaRPr lang="ru-RU"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827562726"/>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33" name="Рисунок 32">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3" name="TextBox 2">
            <a:extLst>
              <a:ext uri="{FF2B5EF4-FFF2-40B4-BE49-F238E27FC236}">
                <a16:creationId xmlns="" xmlns:a16="http://schemas.microsoft.com/office/drawing/2014/main" id="{440FFEE8-81B9-4C45-A906-FB0CA7F43AA5}"/>
              </a:ext>
            </a:extLst>
          </p:cNvPr>
          <p:cNvSpPr txBox="1"/>
          <p:nvPr/>
        </p:nvSpPr>
        <p:spPr>
          <a:xfrm>
            <a:off x="2022745" y="208546"/>
            <a:ext cx="8245431" cy="707886"/>
          </a:xfrm>
          <a:prstGeom prst="rect">
            <a:avLst/>
          </a:prstGeom>
          <a:noFill/>
          <a:ln>
            <a:solidFill>
              <a:schemeClr val="bg1"/>
            </a:solidFill>
          </a:ln>
        </p:spPr>
        <p:txBody>
          <a:bodyPr wrap="square" rtlCol="0">
            <a:spAutoFit/>
          </a:bodyPr>
          <a:lstStyle/>
          <a:p>
            <a:r>
              <a:rPr lang="ru-RU" sz="2000" b="1" dirty="0" smtClean="0">
                <a:solidFill>
                  <a:srgbClr val="0070C0"/>
                </a:solidFill>
              </a:rPr>
              <a:t>ПРЕДОСТАВЛЕНИЕ СОЦИАЛЬНЫХ УСЛУГ В СТАЦИОНАРНЫХ УЧРЕЖДЕНИЯХ</a:t>
            </a:r>
            <a:endParaRPr lang="ru-RU" sz="2000" b="1" dirty="0">
              <a:solidFill>
                <a:srgbClr val="0070C0"/>
              </a:solidFill>
            </a:endParaRPr>
          </a:p>
        </p:txBody>
      </p:sp>
      <p:sp>
        <p:nvSpPr>
          <p:cNvPr id="5" name="TextBox 4">
            <a:extLst>
              <a:ext uri="{FF2B5EF4-FFF2-40B4-BE49-F238E27FC236}">
                <a16:creationId xmlns="" xmlns:a16="http://schemas.microsoft.com/office/drawing/2014/main" id="{3C0B44AA-203F-4E09-BDD6-1C97BDC2963A}"/>
              </a:ext>
            </a:extLst>
          </p:cNvPr>
          <p:cNvSpPr txBox="1"/>
          <p:nvPr/>
        </p:nvSpPr>
        <p:spPr>
          <a:xfrm>
            <a:off x="2006355" y="1115721"/>
            <a:ext cx="5486400" cy="400110"/>
          </a:xfrm>
          <a:prstGeom prst="rect">
            <a:avLst/>
          </a:prstGeom>
          <a:noFill/>
        </p:spPr>
        <p:txBody>
          <a:bodyPr wrap="square" rtlCol="0">
            <a:spAutoFit/>
          </a:bodyPr>
          <a:lstStyle/>
          <a:p>
            <a:r>
              <a:rPr lang="ru-RU" sz="2000" b="1" dirty="0"/>
              <a:t>Система стационарного обслуживания</a:t>
            </a:r>
          </a:p>
        </p:txBody>
      </p:sp>
      <p:sp>
        <p:nvSpPr>
          <p:cNvPr id="6" name="Прямоугольник 5">
            <a:extLst>
              <a:ext uri="{FF2B5EF4-FFF2-40B4-BE49-F238E27FC236}">
                <a16:creationId xmlns="" xmlns:a16="http://schemas.microsoft.com/office/drawing/2014/main" id="{56C23865-3FCF-4424-AA15-360522BD5279}"/>
              </a:ext>
            </a:extLst>
          </p:cNvPr>
          <p:cNvSpPr/>
          <p:nvPr/>
        </p:nvSpPr>
        <p:spPr>
          <a:xfrm>
            <a:off x="1966302" y="3249824"/>
            <a:ext cx="3844031" cy="932155"/>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chemeClr val="tx1"/>
                </a:solidFill>
              </a:rPr>
              <a:t>АУ РА «Республиканский психоневрологический интернат «</a:t>
            </a:r>
            <a:r>
              <a:rPr lang="ru-RU" sz="1400" b="1" dirty="0" err="1">
                <a:solidFill>
                  <a:schemeClr val="tx1"/>
                </a:solidFill>
              </a:rPr>
              <a:t>Ижемди</a:t>
            </a:r>
            <a:r>
              <a:rPr lang="ru-RU" sz="1400" b="1" dirty="0">
                <a:solidFill>
                  <a:schemeClr val="tx1"/>
                </a:solidFill>
              </a:rPr>
              <a:t>» </a:t>
            </a:r>
            <a:r>
              <a:rPr lang="ru-RU" sz="1400" b="1" dirty="0">
                <a:solidFill>
                  <a:srgbClr val="0070C0"/>
                </a:solidFill>
              </a:rPr>
              <a:t>к</a:t>
            </a:r>
            <a:r>
              <a:rPr lang="ru-RU" sz="1400" b="1" dirty="0" smtClean="0">
                <a:solidFill>
                  <a:srgbClr val="0070C0"/>
                </a:solidFill>
              </a:rPr>
              <a:t>оличество </a:t>
            </a:r>
            <a:r>
              <a:rPr lang="ru-RU" sz="1400" b="1" dirty="0">
                <a:solidFill>
                  <a:srgbClr val="0070C0"/>
                </a:solidFill>
              </a:rPr>
              <a:t>мест – 130</a:t>
            </a:r>
          </a:p>
        </p:txBody>
      </p:sp>
      <p:sp>
        <p:nvSpPr>
          <p:cNvPr id="8" name="Прямоугольник 7">
            <a:extLst>
              <a:ext uri="{FF2B5EF4-FFF2-40B4-BE49-F238E27FC236}">
                <a16:creationId xmlns="" xmlns:a16="http://schemas.microsoft.com/office/drawing/2014/main" id="{B6D3811A-3385-42BD-8B31-900F708AD2E6}"/>
              </a:ext>
            </a:extLst>
          </p:cNvPr>
          <p:cNvSpPr/>
          <p:nvPr/>
        </p:nvSpPr>
        <p:spPr>
          <a:xfrm>
            <a:off x="1944205" y="4579557"/>
            <a:ext cx="3844030" cy="932155"/>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9" name="Прямоугольник 8">
            <a:extLst>
              <a:ext uri="{FF2B5EF4-FFF2-40B4-BE49-F238E27FC236}">
                <a16:creationId xmlns="" xmlns:a16="http://schemas.microsoft.com/office/drawing/2014/main" id="{78632643-1190-4D2B-9ABB-0671F415175A}"/>
              </a:ext>
            </a:extLst>
          </p:cNvPr>
          <p:cNvSpPr/>
          <p:nvPr/>
        </p:nvSpPr>
        <p:spPr>
          <a:xfrm>
            <a:off x="2006355" y="5844372"/>
            <a:ext cx="3844029" cy="932155"/>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smtClean="0">
                <a:solidFill>
                  <a:srgbClr val="0070C0"/>
                </a:solidFill>
              </a:rPr>
              <a:t>   </a:t>
            </a:r>
          </a:p>
          <a:p>
            <a:r>
              <a:rPr lang="ru-RU" sz="1400" b="1" dirty="0">
                <a:solidFill>
                  <a:srgbClr val="0070C0"/>
                </a:solidFill>
              </a:rPr>
              <a:t> </a:t>
            </a:r>
            <a:r>
              <a:rPr lang="ru-RU" sz="1400" b="1" dirty="0" smtClean="0">
                <a:solidFill>
                  <a:srgbClr val="0070C0"/>
                </a:solidFill>
              </a:rPr>
              <a:t>  </a:t>
            </a:r>
          </a:p>
          <a:p>
            <a:r>
              <a:rPr lang="ru-RU" sz="1400" b="1" dirty="0" smtClean="0">
                <a:solidFill>
                  <a:srgbClr val="0070C0"/>
                </a:solidFill>
              </a:rPr>
              <a:t>    </a:t>
            </a:r>
          </a:p>
          <a:p>
            <a:r>
              <a:rPr lang="ru-RU" sz="1400" b="1" dirty="0">
                <a:solidFill>
                  <a:srgbClr val="0070C0"/>
                </a:solidFill>
              </a:rPr>
              <a:t> </a:t>
            </a:r>
            <a:r>
              <a:rPr lang="ru-RU" sz="1400" b="1" dirty="0" smtClean="0">
                <a:solidFill>
                  <a:srgbClr val="0070C0"/>
                </a:solidFill>
              </a:rPr>
              <a:t>   количество </a:t>
            </a:r>
            <a:r>
              <a:rPr lang="ru-RU" sz="1400" b="1" dirty="0">
                <a:solidFill>
                  <a:srgbClr val="0070C0"/>
                </a:solidFill>
              </a:rPr>
              <a:t>мест - 60</a:t>
            </a:r>
          </a:p>
        </p:txBody>
      </p:sp>
      <p:sp>
        <p:nvSpPr>
          <p:cNvPr id="10" name="TextBox 9">
            <a:extLst>
              <a:ext uri="{FF2B5EF4-FFF2-40B4-BE49-F238E27FC236}">
                <a16:creationId xmlns="" xmlns:a16="http://schemas.microsoft.com/office/drawing/2014/main" id="{9DA18B80-835B-429F-ABBC-2CB03856097C}"/>
              </a:ext>
            </a:extLst>
          </p:cNvPr>
          <p:cNvSpPr txBox="1"/>
          <p:nvPr/>
        </p:nvSpPr>
        <p:spPr>
          <a:xfrm>
            <a:off x="1991670" y="1950741"/>
            <a:ext cx="2730903" cy="1077218"/>
          </a:xfrm>
          <a:prstGeom prst="rect">
            <a:avLst/>
          </a:prstGeom>
          <a:noFill/>
          <a:ln w="9525">
            <a:solidFill>
              <a:schemeClr val="tx1"/>
            </a:solidFill>
          </a:ln>
        </p:spPr>
        <p:txBody>
          <a:bodyPr wrap="square" rtlCol="0">
            <a:spAutoFit/>
          </a:bodyPr>
          <a:lstStyle/>
          <a:p>
            <a:r>
              <a:rPr lang="ru-RU" sz="1600" b="1" dirty="0"/>
              <a:t>БУ РА «Республиканский Дом-интернат «Алтай</a:t>
            </a:r>
            <a:r>
              <a:rPr lang="ru-RU" sz="1600" b="1" dirty="0" smtClean="0"/>
              <a:t>»</a:t>
            </a:r>
          </a:p>
          <a:p>
            <a:r>
              <a:rPr lang="ru-RU" sz="1600" b="1" dirty="0">
                <a:solidFill>
                  <a:srgbClr val="0070C0"/>
                </a:solidFill>
              </a:rPr>
              <a:t>количество мест – 130</a:t>
            </a:r>
          </a:p>
          <a:p>
            <a:endParaRPr lang="ru-RU" sz="1600" b="1" dirty="0"/>
          </a:p>
        </p:txBody>
      </p:sp>
      <p:sp>
        <p:nvSpPr>
          <p:cNvPr id="15" name="TextBox 14">
            <a:extLst>
              <a:ext uri="{FF2B5EF4-FFF2-40B4-BE49-F238E27FC236}">
                <a16:creationId xmlns="" xmlns:a16="http://schemas.microsoft.com/office/drawing/2014/main" id="{33E0B7FC-1FB3-40DD-9BDA-22246040F27C}"/>
              </a:ext>
            </a:extLst>
          </p:cNvPr>
          <p:cNvSpPr txBox="1"/>
          <p:nvPr/>
        </p:nvSpPr>
        <p:spPr>
          <a:xfrm>
            <a:off x="4910571" y="2070154"/>
            <a:ext cx="2408065" cy="830997"/>
          </a:xfrm>
          <a:prstGeom prst="rect">
            <a:avLst/>
          </a:prstGeom>
          <a:noFill/>
          <a:ln w="19050">
            <a:solidFill>
              <a:schemeClr val="tx1"/>
            </a:solidFill>
          </a:ln>
        </p:spPr>
        <p:txBody>
          <a:bodyPr wrap="square" rtlCol="0">
            <a:spAutoFit/>
          </a:bodyPr>
          <a:lstStyle/>
          <a:p>
            <a:r>
              <a:rPr lang="ru-RU" sz="1200" b="1" dirty="0"/>
              <a:t>Специальное (коррекционное) отделении для детей </a:t>
            </a:r>
            <a:r>
              <a:rPr lang="ru-RU" sz="1200" b="1" dirty="0" smtClean="0"/>
              <a:t>«</a:t>
            </a:r>
            <a:r>
              <a:rPr lang="ru-RU" sz="1200" b="1" dirty="0"/>
              <a:t>Наш Дом</a:t>
            </a:r>
            <a:r>
              <a:rPr lang="ru-RU" sz="1200" b="1" dirty="0" smtClean="0"/>
              <a:t>»</a:t>
            </a:r>
          </a:p>
          <a:p>
            <a:r>
              <a:rPr lang="ru-RU" sz="1200" b="1" dirty="0">
                <a:solidFill>
                  <a:srgbClr val="0070C0"/>
                </a:solidFill>
              </a:rPr>
              <a:t>количество мест – </a:t>
            </a:r>
            <a:r>
              <a:rPr lang="ru-RU" sz="1200" b="1" dirty="0" smtClean="0">
                <a:solidFill>
                  <a:srgbClr val="0070C0"/>
                </a:solidFill>
              </a:rPr>
              <a:t>15</a:t>
            </a:r>
            <a:endParaRPr lang="ru-RU" sz="1200" b="1" dirty="0">
              <a:solidFill>
                <a:srgbClr val="0070C0"/>
              </a:solidFill>
            </a:endParaRPr>
          </a:p>
        </p:txBody>
      </p:sp>
      <p:sp>
        <p:nvSpPr>
          <p:cNvPr id="20" name="TextBox 19">
            <a:extLst>
              <a:ext uri="{FF2B5EF4-FFF2-40B4-BE49-F238E27FC236}">
                <a16:creationId xmlns="" xmlns:a16="http://schemas.microsoft.com/office/drawing/2014/main" id="{F10F01CB-67A4-4F65-8D8D-264259CFE637}"/>
              </a:ext>
            </a:extLst>
          </p:cNvPr>
          <p:cNvSpPr txBox="1"/>
          <p:nvPr/>
        </p:nvSpPr>
        <p:spPr>
          <a:xfrm>
            <a:off x="2118799" y="4583959"/>
            <a:ext cx="3572179" cy="584775"/>
          </a:xfrm>
          <a:prstGeom prst="rect">
            <a:avLst/>
          </a:prstGeom>
          <a:noFill/>
        </p:spPr>
        <p:txBody>
          <a:bodyPr wrap="square" rtlCol="0">
            <a:spAutoFit/>
          </a:bodyPr>
          <a:lstStyle/>
          <a:p>
            <a:endParaRPr lang="ru-RU" b="1" dirty="0" smtClean="0"/>
          </a:p>
          <a:p>
            <a:r>
              <a:rPr lang="ru-RU" sz="1400" b="1" dirty="0" smtClean="0"/>
              <a:t>АУ </a:t>
            </a:r>
            <a:r>
              <a:rPr lang="ru-RU" sz="1400" b="1" dirty="0"/>
              <a:t>РА «Дом-интернат «</a:t>
            </a:r>
            <a:r>
              <a:rPr lang="ru-RU" sz="1400" b="1" dirty="0" err="1"/>
              <a:t>Быйанду</a:t>
            </a:r>
            <a:r>
              <a:rPr lang="ru-RU" sz="1400" b="1" dirty="0"/>
              <a:t>»</a:t>
            </a:r>
          </a:p>
        </p:txBody>
      </p:sp>
      <p:sp>
        <p:nvSpPr>
          <p:cNvPr id="21" name="TextBox 20">
            <a:extLst>
              <a:ext uri="{FF2B5EF4-FFF2-40B4-BE49-F238E27FC236}">
                <a16:creationId xmlns="" xmlns:a16="http://schemas.microsoft.com/office/drawing/2014/main" id="{EE3E73F4-F82B-4158-8542-C3560B8228FD}"/>
              </a:ext>
            </a:extLst>
          </p:cNvPr>
          <p:cNvSpPr txBox="1"/>
          <p:nvPr/>
        </p:nvSpPr>
        <p:spPr>
          <a:xfrm>
            <a:off x="2091173" y="4973899"/>
            <a:ext cx="2819398" cy="523220"/>
          </a:xfrm>
          <a:prstGeom prst="rect">
            <a:avLst/>
          </a:prstGeom>
          <a:noFill/>
        </p:spPr>
        <p:txBody>
          <a:bodyPr wrap="square" rtlCol="0">
            <a:spAutoFit/>
          </a:bodyPr>
          <a:lstStyle/>
          <a:p>
            <a:endParaRPr lang="ru-RU" sz="1400" b="1" dirty="0" smtClean="0">
              <a:solidFill>
                <a:srgbClr val="0070C0"/>
              </a:solidFill>
            </a:endParaRPr>
          </a:p>
          <a:p>
            <a:r>
              <a:rPr lang="ru-RU" sz="1400" b="1" dirty="0">
                <a:solidFill>
                  <a:srgbClr val="0070C0"/>
                </a:solidFill>
              </a:rPr>
              <a:t>к</a:t>
            </a:r>
            <a:r>
              <a:rPr lang="ru-RU" sz="1400" b="1" dirty="0" smtClean="0">
                <a:solidFill>
                  <a:srgbClr val="0070C0"/>
                </a:solidFill>
              </a:rPr>
              <a:t>оличество </a:t>
            </a:r>
            <a:r>
              <a:rPr lang="ru-RU" sz="1400" b="1" dirty="0">
                <a:solidFill>
                  <a:srgbClr val="0070C0"/>
                </a:solidFill>
              </a:rPr>
              <a:t>мест - 60</a:t>
            </a:r>
          </a:p>
        </p:txBody>
      </p:sp>
      <p:sp>
        <p:nvSpPr>
          <p:cNvPr id="22" name="TextBox 21">
            <a:extLst>
              <a:ext uri="{FF2B5EF4-FFF2-40B4-BE49-F238E27FC236}">
                <a16:creationId xmlns="" xmlns:a16="http://schemas.microsoft.com/office/drawing/2014/main" id="{A6F2265C-9AD3-4751-A223-2B9EFC65C90E}"/>
              </a:ext>
            </a:extLst>
          </p:cNvPr>
          <p:cNvSpPr txBox="1"/>
          <p:nvPr/>
        </p:nvSpPr>
        <p:spPr>
          <a:xfrm>
            <a:off x="2006355" y="5873434"/>
            <a:ext cx="3781880" cy="584775"/>
          </a:xfrm>
          <a:prstGeom prst="rect">
            <a:avLst/>
          </a:prstGeom>
          <a:noFill/>
        </p:spPr>
        <p:txBody>
          <a:bodyPr wrap="square" rtlCol="0">
            <a:spAutoFit/>
          </a:bodyPr>
          <a:lstStyle/>
          <a:p>
            <a:endParaRPr lang="ru-RU" b="1" dirty="0" smtClean="0"/>
          </a:p>
          <a:p>
            <a:r>
              <a:rPr lang="ru-RU" sz="1400" b="1" dirty="0" smtClean="0"/>
              <a:t>АУ </a:t>
            </a:r>
            <a:r>
              <a:rPr lang="ru-RU" sz="1400" b="1" dirty="0"/>
              <a:t>РА «Дом-интернат «Забота»</a:t>
            </a:r>
          </a:p>
        </p:txBody>
      </p:sp>
      <p:cxnSp>
        <p:nvCxnSpPr>
          <p:cNvPr id="26" name="Прямая со стрелкой 25">
            <a:extLst>
              <a:ext uri="{FF2B5EF4-FFF2-40B4-BE49-F238E27FC236}">
                <a16:creationId xmlns="" xmlns:a16="http://schemas.microsoft.com/office/drawing/2014/main" id="{CDD6D28D-A1D9-4F17-BBA1-83D89AACB13B}"/>
              </a:ext>
            </a:extLst>
          </p:cNvPr>
          <p:cNvCxnSpPr/>
          <p:nvPr/>
        </p:nvCxnSpPr>
        <p:spPr>
          <a:xfrm>
            <a:off x="3516327" y="1636621"/>
            <a:ext cx="0" cy="2278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 xmlns:a16="http://schemas.microsoft.com/office/drawing/2014/main" id="{9F7FEE74-A124-4513-8C2E-F28094B45747}"/>
              </a:ext>
            </a:extLst>
          </p:cNvPr>
          <p:cNvCxnSpPr/>
          <p:nvPr/>
        </p:nvCxnSpPr>
        <p:spPr>
          <a:xfrm>
            <a:off x="3500872" y="3111212"/>
            <a:ext cx="0" cy="2278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 xmlns:a16="http://schemas.microsoft.com/office/drawing/2014/main" id="{372C564F-280B-4863-AD32-01C82C2A7B4F}"/>
              </a:ext>
            </a:extLst>
          </p:cNvPr>
          <p:cNvCxnSpPr>
            <a:cxnSpLocks/>
          </p:cNvCxnSpPr>
          <p:nvPr/>
        </p:nvCxnSpPr>
        <p:spPr>
          <a:xfrm>
            <a:off x="3509633" y="4315644"/>
            <a:ext cx="0" cy="2701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 xmlns:a16="http://schemas.microsoft.com/office/drawing/2014/main" id="{587CDCC9-23FD-43CB-AEAB-E4E6FBF0E5B7}"/>
              </a:ext>
            </a:extLst>
          </p:cNvPr>
          <p:cNvCxnSpPr>
            <a:cxnSpLocks/>
          </p:cNvCxnSpPr>
          <p:nvPr/>
        </p:nvCxnSpPr>
        <p:spPr>
          <a:xfrm>
            <a:off x="3500872" y="5505092"/>
            <a:ext cx="0" cy="2701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 xmlns:a16="http://schemas.microsoft.com/office/drawing/2014/main" id="{87FB78E4-5B91-46E7-A8AC-361240E7A9A1}"/>
              </a:ext>
            </a:extLst>
          </p:cNvPr>
          <p:cNvCxnSpPr/>
          <p:nvPr/>
        </p:nvCxnSpPr>
        <p:spPr>
          <a:xfrm flipV="1">
            <a:off x="4699446" y="2491479"/>
            <a:ext cx="275209" cy="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 xmlns:a16="http://schemas.microsoft.com/office/drawing/2014/main" id="{9269172A-92CB-4493-99F7-6B57F7D010AF}"/>
              </a:ext>
            </a:extLst>
          </p:cNvPr>
          <p:cNvSpPr txBox="1"/>
          <p:nvPr/>
        </p:nvSpPr>
        <p:spPr>
          <a:xfrm>
            <a:off x="7318635" y="2217248"/>
            <a:ext cx="3269155" cy="830997"/>
          </a:xfrm>
          <a:prstGeom prst="rect">
            <a:avLst/>
          </a:prstGeom>
          <a:noFill/>
        </p:spPr>
        <p:txBody>
          <a:bodyPr wrap="square" rtlCol="0">
            <a:spAutoFit/>
          </a:bodyPr>
          <a:lstStyle/>
          <a:p>
            <a:r>
              <a:rPr lang="ru-RU" sz="2400" b="1" dirty="0" smtClean="0"/>
              <a:t>ПРОБЛЕМНЫЕ</a:t>
            </a:r>
          </a:p>
          <a:p>
            <a:r>
              <a:rPr lang="ru-RU" sz="2400" b="1" dirty="0" smtClean="0"/>
              <a:t> ВОПРОСЫ</a:t>
            </a:r>
            <a:endParaRPr lang="ru-RU" sz="2400" b="1" dirty="0"/>
          </a:p>
        </p:txBody>
      </p:sp>
      <p:sp>
        <p:nvSpPr>
          <p:cNvPr id="55" name="TextBox 54">
            <a:extLst>
              <a:ext uri="{FF2B5EF4-FFF2-40B4-BE49-F238E27FC236}">
                <a16:creationId xmlns="" xmlns:a16="http://schemas.microsoft.com/office/drawing/2014/main" id="{B5B95464-C0C1-4F18-BB00-43936E74B94D}"/>
              </a:ext>
            </a:extLst>
          </p:cNvPr>
          <p:cNvSpPr txBox="1"/>
          <p:nvPr/>
        </p:nvSpPr>
        <p:spPr>
          <a:xfrm>
            <a:off x="5935891" y="3027959"/>
            <a:ext cx="4651899" cy="3785652"/>
          </a:xfrm>
          <a:prstGeom prst="rect">
            <a:avLst/>
          </a:prstGeom>
          <a:noFill/>
          <a:ln w="9525">
            <a:solidFill>
              <a:schemeClr val="tx1"/>
            </a:solidFill>
          </a:ln>
        </p:spPr>
        <p:txBody>
          <a:bodyPr wrap="square" rtlCol="0">
            <a:spAutoFit/>
          </a:bodyPr>
          <a:lstStyle/>
          <a:p>
            <a:pPr algn="just"/>
            <a:r>
              <a:rPr lang="ru-RU" sz="1600" b="1" dirty="0">
                <a:solidFill>
                  <a:srgbClr val="002060"/>
                </a:solidFill>
              </a:rPr>
              <a:t>1</a:t>
            </a:r>
            <a:r>
              <a:rPr lang="ru-RU" sz="1600" b="1" dirty="0" smtClean="0">
                <a:solidFill>
                  <a:srgbClr val="002060"/>
                </a:solidFill>
              </a:rPr>
              <a:t>. Очередность </a:t>
            </a:r>
            <a:r>
              <a:rPr lang="ru-RU" sz="1600" b="1" dirty="0">
                <a:solidFill>
                  <a:srgbClr val="002060"/>
                </a:solidFill>
              </a:rPr>
              <a:t>(</a:t>
            </a:r>
            <a:r>
              <a:rPr lang="ru-RU" sz="1600" b="1" dirty="0" smtClean="0">
                <a:solidFill>
                  <a:srgbClr val="002060"/>
                </a:solidFill>
              </a:rPr>
              <a:t>36 </a:t>
            </a:r>
            <a:r>
              <a:rPr lang="ru-RU" sz="1600" b="1" dirty="0">
                <a:solidFill>
                  <a:srgbClr val="002060"/>
                </a:solidFill>
              </a:rPr>
              <a:t>человека</a:t>
            </a:r>
            <a:r>
              <a:rPr lang="ru-RU" sz="1600" b="1" dirty="0" smtClean="0">
                <a:solidFill>
                  <a:srgbClr val="002060"/>
                </a:solidFill>
              </a:rPr>
              <a:t>)</a:t>
            </a:r>
            <a:endParaRPr lang="ru-RU" sz="1600" b="1" dirty="0">
              <a:solidFill>
                <a:srgbClr val="002060"/>
              </a:solidFill>
            </a:endParaRPr>
          </a:p>
          <a:p>
            <a:pPr algn="just"/>
            <a:endParaRPr lang="ru-RU" sz="1600" b="1" dirty="0">
              <a:solidFill>
                <a:srgbClr val="002060"/>
              </a:solidFill>
            </a:endParaRPr>
          </a:p>
          <a:p>
            <a:r>
              <a:rPr lang="ru-RU" sz="1600" b="1" dirty="0">
                <a:solidFill>
                  <a:srgbClr val="002060"/>
                </a:solidFill>
              </a:rPr>
              <a:t>2</a:t>
            </a:r>
            <a:r>
              <a:rPr lang="ru-RU" sz="1600" b="1" dirty="0" smtClean="0">
                <a:solidFill>
                  <a:srgbClr val="002060"/>
                </a:solidFill>
              </a:rPr>
              <a:t>. Транспортировка </a:t>
            </a:r>
            <a:r>
              <a:rPr lang="ru-RU" sz="1600" b="1" dirty="0">
                <a:solidFill>
                  <a:srgbClr val="002060"/>
                </a:solidFill>
              </a:rPr>
              <a:t>маломобильных пациентов для проведения необходимого обследования на специализированном транспорте, оснащенного носилками и необходимым оборудованием (г. </a:t>
            </a:r>
            <a:r>
              <a:rPr lang="ru-RU" sz="1600" b="1" dirty="0" smtClean="0">
                <a:solidFill>
                  <a:srgbClr val="002060"/>
                </a:solidFill>
              </a:rPr>
              <a:t>Горно-Алтайск, </a:t>
            </a:r>
            <a:r>
              <a:rPr lang="ru-RU" sz="1600" b="1" dirty="0">
                <a:solidFill>
                  <a:srgbClr val="002060"/>
                </a:solidFill>
              </a:rPr>
              <a:t>г. Барнаул</a:t>
            </a:r>
            <a:r>
              <a:rPr lang="ru-RU" sz="1600" b="1" dirty="0" smtClean="0">
                <a:solidFill>
                  <a:srgbClr val="002060"/>
                </a:solidFill>
              </a:rPr>
              <a:t>)</a:t>
            </a:r>
            <a:endParaRPr lang="ru-RU" sz="1600" b="1" dirty="0">
              <a:solidFill>
                <a:srgbClr val="002060"/>
              </a:solidFill>
            </a:endParaRPr>
          </a:p>
          <a:p>
            <a:pPr algn="just"/>
            <a:endParaRPr lang="ru-RU" sz="1600" b="1" dirty="0">
              <a:solidFill>
                <a:srgbClr val="002060"/>
              </a:solidFill>
            </a:endParaRPr>
          </a:p>
          <a:p>
            <a:r>
              <a:rPr lang="ru-RU" sz="1600" b="1" dirty="0">
                <a:solidFill>
                  <a:srgbClr val="002060"/>
                </a:solidFill>
              </a:rPr>
              <a:t>3.Несвоевременное обеспечение бесплатными лекарственными средствами.</a:t>
            </a:r>
          </a:p>
          <a:p>
            <a:pPr algn="just"/>
            <a:endParaRPr lang="ru-RU" sz="1600" b="1" dirty="0">
              <a:solidFill>
                <a:srgbClr val="002060"/>
              </a:solidFill>
            </a:endParaRPr>
          </a:p>
          <a:p>
            <a:r>
              <a:rPr lang="ru-RU" sz="1600" b="1" dirty="0">
                <a:solidFill>
                  <a:srgbClr val="002060"/>
                </a:solidFill>
              </a:rPr>
              <a:t>4. Нарушение нормативов жилой площади на одного человека</a:t>
            </a:r>
            <a:r>
              <a:rPr lang="ru-RU" sz="1600" b="1" dirty="0" smtClean="0">
                <a:solidFill>
                  <a:srgbClr val="002060"/>
                </a:solidFill>
              </a:rPr>
              <a:t>.</a:t>
            </a:r>
            <a:endParaRPr lang="ru-RU" sz="1400" dirty="0"/>
          </a:p>
        </p:txBody>
      </p:sp>
      <p:sp>
        <p:nvSpPr>
          <p:cNvPr id="11" name="Номер слайда 10"/>
          <p:cNvSpPr>
            <a:spLocks noGrp="1"/>
          </p:cNvSpPr>
          <p:nvPr>
            <p:ph type="sldNum" sz="quarter" idx="12"/>
          </p:nvPr>
        </p:nvSpPr>
        <p:spPr/>
        <p:txBody>
          <a:bodyPr/>
          <a:lstStyle/>
          <a:p>
            <a:pPr>
              <a:defRPr/>
            </a:pPr>
            <a:fld id="{A212876F-DA47-45D7-AE57-376D42353813}" type="slidenum">
              <a:rPr lang="ru-RU" smtClean="0">
                <a:solidFill>
                  <a:prstClr val="black">
                    <a:tint val="75000"/>
                  </a:prstClr>
                </a:solidFill>
              </a:rPr>
              <a:t>42</a:t>
            </a:fld>
            <a:endParaRPr lang="ru-RU">
              <a:solidFill>
                <a:prstClr val="black">
                  <a:tint val="75000"/>
                </a:prstClr>
              </a:solidFill>
            </a:endParaRPr>
          </a:p>
        </p:txBody>
      </p:sp>
      <p:pic>
        <p:nvPicPr>
          <p:cNvPr id="3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
        <p:nvSpPr>
          <p:cNvPr id="38" name="TextBox 37"/>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2357692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43</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28" name="Picture 4" descr="C:\Users\Минтруд РА\Desktop\share-photo-1425893212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0204" y="2887579"/>
            <a:ext cx="4347627" cy="38140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Минтруд РА\Desktop\share-photo-142586684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1303" y="2887580"/>
            <a:ext cx="2277979" cy="38140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Минтруд РА\Desktop\share-photo-1425879900.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8337" y="2887580"/>
            <a:ext cx="2624890" cy="38140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5135" y="208545"/>
            <a:ext cx="3558092" cy="267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2225843" y="685344"/>
            <a:ext cx="5245768" cy="1200329"/>
          </a:xfrm>
          <a:prstGeom prst="rect">
            <a:avLst/>
          </a:prstGeom>
        </p:spPr>
        <p:txBody>
          <a:bodyPr wrap="square">
            <a:spAutoFit/>
          </a:bodyPr>
          <a:lstStyle/>
          <a:p>
            <a:r>
              <a:rPr lang="ru-RU" b="1" cap="all" dirty="0">
                <a:solidFill>
                  <a:srgbClr val="7030A0"/>
                </a:solidFill>
                <a:latin typeface="Times New Roman" pitchFamily="18" charset="0"/>
                <a:cs typeface="Times New Roman" pitchFamily="18" charset="0"/>
              </a:rPr>
              <a:t>ПРМ-02 (Динамическая) — Медицинская рельсовая система для подъема и перемещения пациентов</a:t>
            </a:r>
          </a:p>
        </p:txBody>
      </p:sp>
    </p:spTree>
    <p:extLst>
      <p:ext uri="{BB962C8B-B14F-4D97-AF65-F5344CB8AC3E}">
        <p14:creationId xmlns:p14="http://schemas.microsoft.com/office/powerpoint/2010/main" val="533028747"/>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44</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
        <p:nvSpPr>
          <p:cNvPr id="7" name="TextBox 6">
            <a:extLst>
              <a:ext uri="{FF2B5EF4-FFF2-40B4-BE49-F238E27FC236}">
                <a16:creationId xmlns="" xmlns:a16="http://schemas.microsoft.com/office/drawing/2014/main" id="{440FFEE8-81B9-4C45-A906-FB0CA7F43AA5}"/>
              </a:ext>
            </a:extLst>
          </p:cNvPr>
          <p:cNvSpPr txBox="1"/>
          <p:nvPr/>
        </p:nvSpPr>
        <p:spPr>
          <a:xfrm>
            <a:off x="2173917" y="420899"/>
            <a:ext cx="8522158" cy="707886"/>
          </a:xfrm>
          <a:prstGeom prst="rect">
            <a:avLst/>
          </a:prstGeom>
          <a:noFill/>
          <a:ln>
            <a:solidFill>
              <a:schemeClr val="bg1"/>
            </a:solidFill>
          </a:ln>
        </p:spPr>
        <p:txBody>
          <a:bodyPr wrap="square" rtlCol="0">
            <a:spAutoFit/>
          </a:bodyPr>
          <a:lstStyle/>
          <a:p>
            <a:pPr algn="ctr"/>
            <a:r>
              <a:rPr lang="ru-RU" sz="2000" b="1" dirty="0" smtClean="0">
                <a:solidFill>
                  <a:srgbClr val="7030A0"/>
                </a:solidFill>
                <a:latin typeface="Times New Roman" pitchFamily="18" charset="0"/>
                <a:cs typeface="Times New Roman" pitchFamily="18" charset="0"/>
              </a:rPr>
              <a:t>Система долговременного ухода за пожилыми гражданами и инвалидами (СДУ)</a:t>
            </a:r>
            <a:endParaRPr lang="ru-RU" sz="2000" b="1" dirty="0">
              <a:solidFill>
                <a:srgbClr val="7030A0"/>
              </a:solidFill>
              <a:latin typeface="Times New Roman" pitchFamily="18" charset="0"/>
              <a:cs typeface="Times New Roman" pitchFamily="18" charset="0"/>
            </a:endParaRPr>
          </a:p>
        </p:txBody>
      </p:sp>
      <p:graphicFrame>
        <p:nvGraphicFramePr>
          <p:cNvPr id="8" name="Диаграмма 7"/>
          <p:cNvGraphicFramePr/>
          <p:nvPr>
            <p:extLst>
              <p:ext uri="{D42A27DB-BD31-4B8C-83A1-F6EECF244321}">
                <p14:modId xmlns:p14="http://schemas.microsoft.com/office/powerpoint/2010/main" val="1273549628"/>
              </p:ext>
            </p:extLst>
          </p:nvPr>
        </p:nvGraphicFramePr>
        <p:xfrm>
          <a:off x="1966228" y="3429000"/>
          <a:ext cx="8128000" cy="3293554"/>
        </p:xfrm>
        <a:graphic>
          <a:graphicData uri="http://schemas.openxmlformats.org/drawingml/2006/chart">
            <c:chart xmlns:c="http://schemas.openxmlformats.org/drawingml/2006/chart" xmlns:r="http://schemas.openxmlformats.org/officeDocument/2006/relationships" r:id="rId4"/>
          </a:graphicData>
        </a:graphic>
      </p:graphicFrame>
      <p:sp>
        <p:nvSpPr>
          <p:cNvPr id="10" name="Прямоугольник 9"/>
          <p:cNvSpPr/>
          <p:nvPr/>
        </p:nvSpPr>
        <p:spPr>
          <a:xfrm>
            <a:off x="2015765" y="2844225"/>
            <a:ext cx="8530391" cy="584775"/>
          </a:xfrm>
          <a:prstGeom prst="rect">
            <a:avLst/>
          </a:prstGeom>
        </p:spPr>
        <p:txBody>
          <a:bodyPr wrap="square">
            <a:spAutoFit/>
          </a:bodyPr>
          <a:lstStyle/>
          <a:p>
            <a:pPr algn="ctr"/>
            <a:r>
              <a:rPr lang="ru-RU" sz="1600" b="1" dirty="0" smtClean="0"/>
              <a:t>Численность граждан старше трудоспособного возраста и инвалидов,  </a:t>
            </a:r>
          </a:p>
          <a:p>
            <a:pPr algn="ctr"/>
            <a:r>
              <a:rPr lang="ru-RU" sz="1600" b="1" dirty="0" smtClean="0"/>
              <a:t>получающих социальные услуги в рамках системы долговременного ухода</a:t>
            </a:r>
            <a:endParaRPr lang="ru-RU" sz="1600" b="1" dirty="0"/>
          </a:p>
        </p:txBody>
      </p:sp>
      <p:sp>
        <p:nvSpPr>
          <p:cNvPr id="11" name="Прямоугольник 10"/>
          <p:cNvSpPr/>
          <p:nvPr/>
        </p:nvSpPr>
        <p:spPr>
          <a:xfrm>
            <a:off x="3515933" y="3866467"/>
            <a:ext cx="5916826" cy="369332"/>
          </a:xfrm>
          <a:prstGeom prst="rect">
            <a:avLst/>
          </a:prstGeom>
        </p:spPr>
        <p:txBody>
          <a:bodyPr wrap="square">
            <a:spAutoFit/>
          </a:bodyPr>
          <a:lstStyle/>
          <a:p>
            <a:r>
              <a:rPr lang="ru-RU" b="1" dirty="0" smtClean="0"/>
              <a:t>2023 г.                               2024 г.                        2025 г.</a:t>
            </a:r>
            <a:endParaRPr lang="ru-RU" b="1" dirty="0"/>
          </a:p>
        </p:txBody>
      </p:sp>
      <p:sp>
        <p:nvSpPr>
          <p:cNvPr id="12" name="Прямоугольник 11"/>
          <p:cNvSpPr/>
          <p:nvPr/>
        </p:nvSpPr>
        <p:spPr bwMode="auto">
          <a:xfrm>
            <a:off x="2015765" y="1137747"/>
            <a:ext cx="8523111" cy="1815882"/>
          </a:xfrm>
          <a:prstGeom prst="rect">
            <a:avLst/>
          </a:prstGeom>
        </p:spPr>
        <p:txBody>
          <a:bodyPr wrap="square">
            <a:spAutoFit/>
          </a:bodyPr>
          <a:lstStyle/>
          <a:p>
            <a:pPr algn="just"/>
            <a:r>
              <a:rPr lang="ru-RU" sz="1600" b="1" dirty="0" smtClean="0">
                <a:solidFill>
                  <a:srgbClr val="C00000"/>
                </a:solidFill>
                <a:latin typeface="Times New Roman" pitchFamily="18" charset="0"/>
                <a:cs typeface="Times New Roman" pitchFamily="18" charset="0"/>
              </a:rPr>
              <a:t>Цель проекта: </a:t>
            </a:r>
            <a:r>
              <a:rPr lang="ru-RU" sz="1600" b="1" i="0" dirty="0" smtClean="0">
                <a:solidFill>
                  <a:srgbClr val="C00000"/>
                </a:solidFill>
                <a:latin typeface="Times New Roman" pitchFamily="18" charset="0"/>
                <a:cs typeface="Times New Roman" pitchFamily="18" charset="0"/>
              </a:rPr>
              <a:t>повышение качества жизни пожилых людей</a:t>
            </a:r>
            <a:r>
              <a:rPr lang="ru-RU" sz="1600" b="1" dirty="0" smtClean="0">
                <a:solidFill>
                  <a:srgbClr val="C00000"/>
                </a:solidFill>
                <a:latin typeface="Times New Roman" pitchFamily="18" charset="0"/>
                <a:cs typeface="Times New Roman" pitchFamily="18" charset="0"/>
              </a:rPr>
              <a:t>, </a:t>
            </a:r>
            <a:r>
              <a:rPr lang="ru-RU" sz="1600" b="1" i="0" dirty="0" smtClean="0">
                <a:solidFill>
                  <a:srgbClr val="C00000"/>
                </a:solidFill>
                <a:latin typeface="Times New Roman" pitchFamily="18" charset="0"/>
                <a:cs typeface="Times New Roman" pitchFamily="18" charset="0"/>
              </a:rPr>
              <a:t>поддержка здоровья и благополучия старшего поколения, содействие удовлетворению их потребностей, развитие социальной активности и сохранение </a:t>
            </a:r>
            <a:r>
              <a:rPr lang="ru-RU" sz="1600" b="1" i="0" dirty="0" smtClean="0">
                <a:solidFill>
                  <a:srgbClr val="C00000"/>
                </a:solidFill>
                <a:latin typeface="Times New Roman" pitchFamily="18" charset="0"/>
                <a:ea typeface="PT Astra Serif" pitchFamily="18" charset="-52"/>
                <a:cs typeface="Times New Roman" pitchFamily="18" charset="0"/>
              </a:rPr>
              <a:t>самостоятельности</a:t>
            </a:r>
            <a:r>
              <a:rPr lang="ru-RU" sz="1600" b="1" i="0" dirty="0" smtClean="0">
                <a:solidFill>
                  <a:srgbClr val="C00000"/>
                </a:solidFill>
                <a:latin typeface="Times New Roman" pitchFamily="18" charset="0"/>
                <a:cs typeface="Times New Roman" pitchFamily="18" charset="0"/>
              </a:rPr>
              <a:t>.</a:t>
            </a:r>
          </a:p>
          <a:p>
            <a:pPr algn="just"/>
            <a:endParaRPr lang="ru-RU" sz="1600" b="1" dirty="0" smtClean="0">
              <a:solidFill>
                <a:srgbClr val="C00000"/>
              </a:solidFill>
              <a:latin typeface="Times New Roman" pitchFamily="18" charset="0"/>
              <a:cs typeface="Times New Roman" pitchFamily="18" charset="0"/>
            </a:endParaRPr>
          </a:p>
          <a:p>
            <a:pPr algn="just"/>
            <a:r>
              <a:rPr lang="ru-RU" sz="1600" b="1" dirty="0" smtClean="0">
                <a:solidFill>
                  <a:srgbClr val="7030A0"/>
                </a:solidFill>
                <a:latin typeface="Times New Roman" pitchFamily="18" charset="0"/>
                <a:cs typeface="Times New Roman" pitchFamily="18" charset="0"/>
              </a:rPr>
              <a:t>Проект реализуется на территории трех муниципальных образований (</a:t>
            </a:r>
            <a:r>
              <a:rPr lang="ru-RU" sz="1600" b="1" dirty="0" err="1" smtClean="0">
                <a:solidFill>
                  <a:srgbClr val="7030A0"/>
                </a:solidFill>
                <a:latin typeface="Times New Roman" pitchFamily="18" charset="0"/>
                <a:cs typeface="Times New Roman" pitchFamily="18" charset="0"/>
              </a:rPr>
              <a:t>г.Горно-Алтайск</a:t>
            </a:r>
            <a:r>
              <a:rPr lang="ru-RU" sz="1600" b="1" dirty="0" smtClean="0">
                <a:solidFill>
                  <a:srgbClr val="7030A0"/>
                </a:solidFill>
                <a:latin typeface="Times New Roman" pitchFamily="18" charset="0"/>
                <a:cs typeface="Times New Roman" pitchFamily="18" charset="0"/>
              </a:rPr>
              <a:t>, </a:t>
            </a:r>
            <a:r>
              <a:rPr lang="ru-RU" sz="1600" b="1" dirty="0" err="1" smtClean="0">
                <a:solidFill>
                  <a:srgbClr val="7030A0"/>
                </a:solidFill>
                <a:latin typeface="Times New Roman" pitchFamily="18" charset="0"/>
                <a:cs typeface="Times New Roman" pitchFamily="18" charset="0"/>
              </a:rPr>
              <a:t>Майминский</a:t>
            </a:r>
            <a:r>
              <a:rPr lang="ru-RU" sz="1600" b="1" dirty="0" smtClean="0">
                <a:solidFill>
                  <a:srgbClr val="7030A0"/>
                </a:solidFill>
                <a:latin typeface="Times New Roman" pitchFamily="18" charset="0"/>
                <a:cs typeface="Times New Roman" pitchFamily="18" charset="0"/>
              </a:rPr>
              <a:t> район и </a:t>
            </a:r>
            <a:r>
              <a:rPr lang="ru-RU" sz="1600" b="1" dirty="0" err="1" smtClean="0">
                <a:solidFill>
                  <a:srgbClr val="7030A0"/>
                </a:solidFill>
                <a:latin typeface="Times New Roman" pitchFamily="18" charset="0"/>
                <a:cs typeface="Times New Roman" pitchFamily="18" charset="0"/>
              </a:rPr>
              <a:t>Онгудайский</a:t>
            </a:r>
            <a:r>
              <a:rPr lang="ru-RU" sz="1600" b="1" dirty="0" smtClean="0">
                <a:solidFill>
                  <a:srgbClr val="7030A0"/>
                </a:solidFill>
                <a:latin typeface="Times New Roman" pitchFamily="18" charset="0"/>
                <a:cs typeface="Times New Roman" pitchFamily="18" charset="0"/>
              </a:rPr>
              <a:t> район)</a:t>
            </a:r>
          </a:p>
          <a:p>
            <a:pPr algn="just"/>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4050192811"/>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Заголовок 1"/>
          <p:cNvSpPr>
            <a:spLocks noGrp="1"/>
          </p:cNvSpPr>
          <p:nvPr>
            <p:ph type="title"/>
          </p:nvPr>
        </p:nvSpPr>
        <p:spPr>
          <a:xfrm>
            <a:off x="1961147" y="447505"/>
            <a:ext cx="8734927" cy="796410"/>
          </a:xfrm>
        </p:spPr>
        <p:txBody>
          <a:bodyPr>
            <a:noAutofit/>
          </a:bodyPr>
          <a:lstStyle/>
          <a:p>
            <a:r>
              <a:rPr lang="ru-RU" sz="1600" b="1" dirty="0" smtClean="0">
                <a:latin typeface="Times New Roman" pitchFamily="18" charset="0"/>
                <a:ea typeface="PT Astra Serif" pitchFamily="18" charset="-52"/>
                <a:cs typeface="Times New Roman" pitchFamily="18" charset="0"/>
              </a:rPr>
              <a:t>В 2026 году планируется расширение территории реализации проекта системы долговременного ухода: г.Горно-Алтайск, </a:t>
            </a:r>
            <a:r>
              <a:rPr lang="ru-RU" sz="1600" b="1" dirty="0" err="1" smtClean="0">
                <a:latin typeface="Times New Roman" pitchFamily="18" charset="0"/>
                <a:ea typeface="PT Astra Serif" pitchFamily="18" charset="-52"/>
                <a:cs typeface="Times New Roman" pitchFamily="18" charset="0"/>
              </a:rPr>
              <a:t>Майминский</a:t>
            </a:r>
            <a:r>
              <a:rPr lang="ru-RU" sz="1600" b="1" dirty="0" smtClean="0">
                <a:latin typeface="Times New Roman" pitchFamily="18" charset="0"/>
                <a:ea typeface="PT Astra Serif" pitchFamily="18" charset="-52"/>
                <a:cs typeface="Times New Roman" pitchFamily="18" charset="0"/>
              </a:rPr>
              <a:t>, </a:t>
            </a:r>
            <a:r>
              <a:rPr lang="ru-RU" sz="1600" b="1" dirty="0" err="1" smtClean="0">
                <a:latin typeface="Times New Roman" pitchFamily="18" charset="0"/>
                <a:ea typeface="PT Astra Serif" pitchFamily="18" charset="-52"/>
                <a:cs typeface="Times New Roman" pitchFamily="18" charset="0"/>
              </a:rPr>
              <a:t>Онгудайский</a:t>
            </a:r>
            <a:r>
              <a:rPr lang="ru-RU" sz="1600" b="1" dirty="0" smtClean="0">
                <a:latin typeface="Times New Roman" pitchFamily="18" charset="0"/>
                <a:ea typeface="PT Astra Serif" pitchFamily="18" charset="-52"/>
                <a:cs typeface="Times New Roman" pitchFamily="18" charset="0"/>
              </a:rPr>
              <a:t>, </a:t>
            </a:r>
            <a:r>
              <a:rPr lang="ru-RU" sz="1600" b="1" dirty="0" err="1" smtClean="0">
                <a:latin typeface="Times New Roman" pitchFamily="18" charset="0"/>
                <a:ea typeface="PT Astra Serif" pitchFamily="18" charset="-52"/>
                <a:cs typeface="Times New Roman" pitchFamily="18" charset="0"/>
              </a:rPr>
              <a:t>Шебалинский</a:t>
            </a:r>
            <a:r>
              <a:rPr lang="ru-RU" sz="1600" b="1" dirty="0" smtClean="0">
                <a:latin typeface="Times New Roman" pitchFamily="18" charset="0"/>
                <a:ea typeface="PT Astra Serif" pitchFamily="18" charset="-52"/>
                <a:cs typeface="Times New Roman" pitchFamily="18" charset="0"/>
              </a:rPr>
              <a:t>, </a:t>
            </a:r>
            <a:r>
              <a:rPr lang="ru-RU" sz="1600" b="1" dirty="0" err="1" smtClean="0">
                <a:latin typeface="Times New Roman" pitchFamily="18" charset="0"/>
                <a:ea typeface="PT Astra Serif" pitchFamily="18" charset="-52"/>
                <a:cs typeface="Times New Roman" pitchFamily="18" charset="0"/>
              </a:rPr>
              <a:t>Чойский</a:t>
            </a:r>
            <a:r>
              <a:rPr lang="ru-RU" sz="1600" b="1" dirty="0" smtClean="0">
                <a:latin typeface="Times New Roman" pitchFamily="18" charset="0"/>
                <a:ea typeface="PT Astra Serif" pitchFamily="18" charset="-52"/>
                <a:cs typeface="Times New Roman" pitchFamily="18" charset="0"/>
              </a:rPr>
              <a:t>, </a:t>
            </a:r>
            <a:r>
              <a:rPr lang="ru-RU" sz="1600" b="1" dirty="0" err="1" smtClean="0">
                <a:latin typeface="Times New Roman" pitchFamily="18" charset="0"/>
                <a:ea typeface="PT Astra Serif" pitchFamily="18" charset="-52"/>
                <a:cs typeface="Times New Roman" pitchFamily="18" charset="0"/>
              </a:rPr>
              <a:t>Турочакский</a:t>
            </a:r>
            <a:r>
              <a:rPr lang="ru-RU" sz="1600" b="1" dirty="0" smtClean="0">
                <a:latin typeface="Times New Roman" pitchFamily="18" charset="0"/>
                <a:ea typeface="PT Astra Serif" pitchFamily="18" charset="-52"/>
                <a:cs typeface="Times New Roman" pitchFamily="18" charset="0"/>
              </a:rPr>
              <a:t> районы.</a:t>
            </a:r>
            <a:br>
              <a:rPr lang="ru-RU" sz="1600" b="1" dirty="0" smtClean="0">
                <a:latin typeface="Times New Roman" pitchFamily="18" charset="0"/>
                <a:ea typeface="PT Astra Serif" pitchFamily="18" charset="-52"/>
                <a:cs typeface="Times New Roman" pitchFamily="18" charset="0"/>
              </a:rPr>
            </a:br>
            <a:r>
              <a:rPr lang="ru-RU" sz="1600" b="1" dirty="0" smtClean="0">
                <a:latin typeface="Times New Roman" pitchFamily="18" charset="0"/>
                <a:ea typeface="PT Astra Serif" pitchFamily="18" charset="-52"/>
                <a:cs typeface="Times New Roman" pitchFamily="18" charset="0"/>
              </a:rPr>
              <a:t/>
            </a:r>
            <a:br>
              <a:rPr lang="ru-RU" sz="1600" b="1" dirty="0" smtClean="0">
                <a:latin typeface="Times New Roman" pitchFamily="18" charset="0"/>
                <a:ea typeface="PT Astra Serif" pitchFamily="18" charset="-52"/>
                <a:cs typeface="Times New Roman" pitchFamily="18" charset="0"/>
              </a:rPr>
            </a:br>
            <a:r>
              <a:rPr lang="ru-RU" sz="1600" b="1" dirty="0" smtClean="0">
                <a:latin typeface="Times New Roman" pitchFamily="18" charset="0"/>
                <a:ea typeface="PT Astra Serif" pitchFamily="18" charset="-52"/>
                <a:cs typeface="Times New Roman" pitchFamily="18" charset="0"/>
              </a:rPr>
              <a:t>В 2028 году планируется включение всех 11 муниципальных образований в систему долговременного ухода.</a:t>
            </a:r>
            <a:endParaRPr lang="ru-RU" sz="1600" b="1" dirty="0">
              <a:latin typeface="Times New Roman" pitchFamily="18" charset="0"/>
              <a:ea typeface="PT Astra Serif" pitchFamily="18" charset="-52"/>
              <a:cs typeface="Times New Roman" pitchFamily="18" charset="0"/>
            </a:endParaRPr>
          </a:p>
        </p:txBody>
      </p:sp>
      <p:sp>
        <p:nvSpPr>
          <p:cNvPr id="4" name="Прямоугольник 3"/>
          <p:cNvSpPr/>
          <p:nvPr/>
        </p:nvSpPr>
        <p:spPr>
          <a:xfrm>
            <a:off x="1875310" y="1827491"/>
            <a:ext cx="8831180" cy="830997"/>
          </a:xfrm>
          <a:prstGeom prst="rect">
            <a:avLst/>
          </a:prstGeom>
        </p:spPr>
        <p:txBody>
          <a:bodyPr wrap="square">
            <a:spAutoFit/>
          </a:bodyPr>
          <a:lstStyle/>
          <a:p>
            <a:pPr algn="ctr"/>
            <a:r>
              <a:rPr lang="ru-RU" sz="1600" b="1" dirty="0" smtClean="0">
                <a:latin typeface="PT Astra Serif" pitchFamily="18" charset="-52"/>
                <a:ea typeface="PT Astra Serif" pitchFamily="18" charset="-52"/>
              </a:rPr>
              <a:t>Плановая численность граждан старше трудоспособного возраста и инвалидов,  </a:t>
            </a:r>
          </a:p>
          <a:p>
            <a:pPr algn="ctr"/>
            <a:r>
              <a:rPr lang="ru-RU" sz="1600" b="1" dirty="0" smtClean="0">
                <a:latin typeface="PT Astra Serif" pitchFamily="18" charset="-52"/>
                <a:ea typeface="PT Astra Serif" pitchFamily="18" charset="-52"/>
              </a:rPr>
              <a:t>получающих социальные услуги в рамках системы долговременного ухода, и доля граждан получающих услуги от общего числа нуждающихся в уходе</a:t>
            </a:r>
            <a:endParaRPr lang="ru-RU" sz="1600" b="1" dirty="0">
              <a:latin typeface="PT Astra Serif" pitchFamily="18" charset="-52"/>
              <a:ea typeface="PT Astra Serif" pitchFamily="18" charset="-52"/>
            </a:endParaRPr>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222252446"/>
              </p:ext>
            </p:extLst>
          </p:nvPr>
        </p:nvGraphicFramePr>
        <p:xfrm>
          <a:off x="2009274" y="3165389"/>
          <a:ext cx="8686800" cy="3416644"/>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3479732" y="4685956"/>
            <a:ext cx="811441" cy="369332"/>
          </a:xfrm>
          <a:prstGeom prst="rect">
            <a:avLst/>
          </a:prstGeom>
        </p:spPr>
        <p:txBody>
          <a:bodyPr wrap="none">
            <a:spAutoFit/>
          </a:bodyPr>
          <a:lstStyle/>
          <a:p>
            <a:r>
              <a:rPr lang="ru-RU" dirty="0" smtClean="0"/>
              <a:t>15,6 %</a:t>
            </a:r>
            <a:endParaRPr lang="ru-RU" dirty="0"/>
          </a:p>
        </p:txBody>
      </p:sp>
      <p:sp>
        <p:nvSpPr>
          <p:cNvPr id="8" name="Прямоугольник 7"/>
          <p:cNvSpPr/>
          <p:nvPr/>
        </p:nvSpPr>
        <p:spPr>
          <a:xfrm>
            <a:off x="5885180" y="4653004"/>
            <a:ext cx="811441" cy="369332"/>
          </a:xfrm>
          <a:prstGeom prst="rect">
            <a:avLst/>
          </a:prstGeom>
        </p:spPr>
        <p:txBody>
          <a:bodyPr wrap="none">
            <a:spAutoFit/>
          </a:bodyPr>
          <a:lstStyle/>
          <a:p>
            <a:r>
              <a:rPr lang="ru-RU" dirty="0" smtClean="0"/>
              <a:t>15,9 %</a:t>
            </a:r>
            <a:endParaRPr lang="ru-RU" dirty="0"/>
          </a:p>
        </p:txBody>
      </p:sp>
      <p:sp>
        <p:nvSpPr>
          <p:cNvPr id="9" name="Прямоугольник 8"/>
          <p:cNvSpPr/>
          <p:nvPr/>
        </p:nvSpPr>
        <p:spPr>
          <a:xfrm>
            <a:off x="8101158" y="2980723"/>
            <a:ext cx="811441" cy="369332"/>
          </a:xfrm>
          <a:prstGeom prst="rect">
            <a:avLst/>
          </a:prstGeom>
        </p:spPr>
        <p:txBody>
          <a:bodyPr wrap="none">
            <a:spAutoFit/>
          </a:bodyPr>
          <a:lstStyle/>
          <a:p>
            <a:r>
              <a:rPr lang="ru-RU" dirty="0" smtClean="0"/>
              <a:t>83,4 %</a:t>
            </a:r>
            <a:endParaRPr lang="ru-RU" dirty="0"/>
          </a:p>
        </p:txBody>
      </p:sp>
      <p:sp>
        <p:nvSpPr>
          <p:cNvPr id="3" name="Номер слайда 2"/>
          <p:cNvSpPr>
            <a:spLocks noGrp="1"/>
          </p:cNvSpPr>
          <p:nvPr>
            <p:ph type="sldNum" sz="quarter" idx="12"/>
          </p:nvPr>
        </p:nvSpPr>
        <p:spPr/>
        <p:txBody>
          <a:bodyPr/>
          <a:lstStyle/>
          <a:p>
            <a:fld id="{ED80958F-062F-4223-9EB6-1AB4DB863CFC}" type="slidenum">
              <a:rPr lang="ru-RU" smtClean="0"/>
              <a:pPr/>
              <a:t>45</a:t>
            </a:fld>
            <a:endParaRPr lang="ru-RU"/>
          </a:p>
        </p:txBody>
      </p:sp>
      <p:sp>
        <p:nvSpPr>
          <p:cNvPr id="11" name="TextBox 10"/>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3" name="Picture 2" descr="C:\Users\Минтруд РА\Desktop\c8e883a24d2ccc3c1ff8d6dc012c505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Tree>
    <p:extLst>
      <p:ext uri="{BB962C8B-B14F-4D97-AF65-F5344CB8AC3E}">
        <p14:creationId xmlns:p14="http://schemas.microsoft.com/office/powerpoint/2010/main" val="23457409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46</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7" name="Рисунок 6"/>
          <p:cNvPicPr>
            <a:picLocks noChangeAspect="1"/>
          </p:cNvPicPr>
          <p:nvPr/>
        </p:nvPicPr>
        <p:blipFill>
          <a:blip r:embed="rId4"/>
          <a:stretch>
            <a:fillRect/>
          </a:stretch>
        </p:blipFill>
        <p:spPr>
          <a:xfrm>
            <a:off x="2068019" y="1820407"/>
            <a:ext cx="4272623" cy="4228382"/>
          </a:xfrm>
          <a:prstGeom prst="rect">
            <a:avLst/>
          </a:prstGeom>
        </p:spPr>
      </p:pic>
      <p:pic>
        <p:nvPicPr>
          <p:cNvPr id="8" name="Рисунок 7"/>
          <p:cNvPicPr>
            <a:picLocks noChangeAspect="1"/>
          </p:cNvPicPr>
          <p:nvPr/>
        </p:nvPicPr>
        <p:blipFill>
          <a:blip r:embed="rId5"/>
          <a:stretch>
            <a:fillRect/>
          </a:stretch>
        </p:blipFill>
        <p:spPr>
          <a:xfrm>
            <a:off x="6340642" y="1822226"/>
            <a:ext cx="4355432" cy="4228382"/>
          </a:xfrm>
          <a:prstGeom prst="rect">
            <a:avLst/>
          </a:prstGeom>
        </p:spPr>
      </p:pic>
      <p:sp>
        <p:nvSpPr>
          <p:cNvPr id="9" name="Заголовок 6">
            <a:extLst>
              <a:ext uri="{FF2B5EF4-FFF2-40B4-BE49-F238E27FC236}">
                <a16:creationId xmlns="" xmlns:a16="http://schemas.microsoft.com/office/drawing/2014/main" id="{86C0A4E0-F543-4F09-9ADD-A5D074346B6E}"/>
              </a:ext>
            </a:extLst>
          </p:cNvPr>
          <p:cNvSpPr>
            <a:spLocks noGrp="1"/>
          </p:cNvSpPr>
          <p:nvPr>
            <p:ph type="title"/>
          </p:nvPr>
        </p:nvSpPr>
        <p:spPr>
          <a:xfrm>
            <a:off x="1972428" y="608448"/>
            <a:ext cx="8603330" cy="943626"/>
          </a:xfrm>
        </p:spPr>
        <p:txBody>
          <a:bodyPr/>
          <a:lstStyle/>
          <a:p>
            <a:pPr algn="ctr"/>
            <a:r>
              <a:rPr lang="ru-RU" sz="2800" b="1" dirty="0" smtClean="0">
                <a:solidFill>
                  <a:srgbClr val="7030A0"/>
                </a:solidFill>
                <a:latin typeface="Times New Roman" pitchFamily="18" charset="0"/>
                <a:cs typeface="Times New Roman" pitchFamily="18" charset="0"/>
              </a:rPr>
              <a:t>Исполнение </a:t>
            </a:r>
            <a:r>
              <a:rPr lang="ru-RU" sz="2800" b="1" dirty="0" err="1" smtClean="0">
                <a:solidFill>
                  <a:srgbClr val="7030A0"/>
                </a:solidFill>
                <a:latin typeface="Times New Roman" pitchFamily="18" charset="0"/>
                <a:cs typeface="Times New Roman" pitchFamily="18" charset="0"/>
              </a:rPr>
              <a:t>медиаплана</a:t>
            </a:r>
            <a:r>
              <a:rPr lang="ru-RU" sz="2800" b="1" dirty="0" smtClean="0">
                <a:solidFill>
                  <a:srgbClr val="7030A0"/>
                </a:solidFill>
                <a:latin typeface="Times New Roman" pitchFamily="18" charset="0"/>
                <a:cs typeface="Times New Roman" pitchFamily="18" charset="0"/>
              </a:rPr>
              <a:t/>
            </a:r>
            <a:br>
              <a:rPr lang="ru-RU" sz="2800" b="1" dirty="0" smtClean="0">
                <a:solidFill>
                  <a:srgbClr val="7030A0"/>
                </a:solidFill>
                <a:latin typeface="Times New Roman" pitchFamily="18" charset="0"/>
                <a:cs typeface="Times New Roman" pitchFamily="18" charset="0"/>
              </a:rPr>
            </a:br>
            <a:r>
              <a:rPr lang="ru-RU" sz="2800" b="1" dirty="0" smtClean="0">
                <a:solidFill>
                  <a:srgbClr val="7030A0"/>
                </a:solidFill>
                <a:latin typeface="Times New Roman" pitchFamily="18" charset="0"/>
                <a:cs typeface="Times New Roman" pitchFamily="18" charset="0"/>
              </a:rPr>
              <a:t> Минтруда Республики Алтай</a:t>
            </a:r>
            <a:br>
              <a:rPr lang="ru-RU" sz="2800" b="1" dirty="0" smtClean="0">
                <a:solidFill>
                  <a:srgbClr val="7030A0"/>
                </a:solidFill>
                <a:latin typeface="Times New Roman" pitchFamily="18" charset="0"/>
                <a:cs typeface="Times New Roman" pitchFamily="18" charset="0"/>
              </a:rPr>
            </a:br>
            <a:endParaRPr lang="ru-RU" sz="18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41867036"/>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47</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
        <p:nvSpPr>
          <p:cNvPr id="7" name="Заголовок 6">
            <a:extLst>
              <a:ext uri="{FF2B5EF4-FFF2-40B4-BE49-F238E27FC236}">
                <a16:creationId xmlns:a16="http://schemas.microsoft.com/office/drawing/2014/main" xmlns="" id="{86C0A4E0-F543-4F09-9ADD-A5D074346B6E}"/>
              </a:ext>
            </a:extLst>
          </p:cNvPr>
          <p:cNvSpPr>
            <a:spLocks noGrp="1"/>
          </p:cNvSpPr>
          <p:nvPr>
            <p:ph type="title"/>
          </p:nvPr>
        </p:nvSpPr>
        <p:spPr>
          <a:xfrm>
            <a:off x="1935807" y="340729"/>
            <a:ext cx="8530390" cy="986917"/>
          </a:xfrm>
        </p:spPr>
        <p:txBody>
          <a:bodyPr/>
          <a:lstStyle/>
          <a:p>
            <a:pPr algn="ctr"/>
            <a:r>
              <a:rPr lang="ru-RU" sz="2800" b="1" dirty="0" smtClean="0">
                <a:solidFill>
                  <a:srgbClr val="7030A0"/>
                </a:solidFill>
                <a:latin typeface="Montserrat"/>
              </a:rPr>
              <a:t>Корпоративная культура Министерства</a:t>
            </a:r>
            <a:endParaRPr lang="ru-RU" sz="1800" b="1" i="1" dirty="0">
              <a:solidFill>
                <a:srgbClr val="0070C0"/>
              </a:solidFill>
              <a:latin typeface="Montserrat"/>
            </a:endParaRPr>
          </a:p>
        </p:txBody>
      </p:sp>
      <p:pic>
        <p:nvPicPr>
          <p:cNvPr id="8" name="Рисунок 7"/>
          <p:cNvPicPr>
            <a:picLocks noChangeAspect="1"/>
          </p:cNvPicPr>
          <p:nvPr/>
        </p:nvPicPr>
        <p:blipFill>
          <a:blip r:embed="rId4"/>
          <a:stretch>
            <a:fillRect/>
          </a:stretch>
        </p:blipFill>
        <p:spPr>
          <a:xfrm>
            <a:off x="1864895" y="1170774"/>
            <a:ext cx="2371879" cy="1889909"/>
          </a:xfrm>
          <a:prstGeom prst="rect">
            <a:avLst/>
          </a:prstGeom>
        </p:spPr>
      </p:pic>
      <p:pic>
        <p:nvPicPr>
          <p:cNvPr id="9" name="Рисунок 8"/>
          <p:cNvPicPr>
            <a:picLocks noChangeAspect="1"/>
          </p:cNvPicPr>
          <p:nvPr/>
        </p:nvPicPr>
        <p:blipFill>
          <a:blip r:embed="rId5"/>
          <a:stretch>
            <a:fillRect/>
          </a:stretch>
        </p:blipFill>
        <p:spPr>
          <a:xfrm>
            <a:off x="7779092" y="1026395"/>
            <a:ext cx="2903150" cy="2034288"/>
          </a:xfrm>
          <a:prstGeom prst="rect">
            <a:avLst/>
          </a:prstGeom>
        </p:spPr>
      </p:pic>
      <p:pic>
        <p:nvPicPr>
          <p:cNvPr id="10" name="Рисунок 9"/>
          <p:cNvPicPr>
            <a:picLocks noChangeAspect="1"/>
          </p:cNvPicPr>
          <p:nvPr/>
        </p:nvPicPr>
        <p:blipFill>
          <a:blip r:embed="rId6"/>
          <a:stretch>
            <a:fillRect/>
          </a:stretch>
        </p:blipFill>
        <p:spPr>
          <a:xfrm>
            <a:off x="7790037" y="2412038"/>
            <a:ext cx="2906037" cy="2258226"/>
          </a:xfrm>
          <a:prstGeom prst="rect">
            <a:avLst/>
          </a:prstGeom>
        </p:spPr>
      </p:pic>
      <p:pic>
        <p:nvPicPr>
          <p:cNvPr id="11" name="Рисунок 10"/>
          <p:cNvPicPr>
            <a:picLocks noChangeAspect="1"/>
          </p:cNvPicPr>
          <p:nvPr/>
        </p:nvPicPr>
        <p:blipFill>
          <a:blip r:embed="rId7"/>
          <a:stretch>
            <a:fillRect/>
          </a:stretch>
        </p:blipFill>
        <p:spPr>
          <a:xfrm>
            <a:off x="7779092" y="4670264"/>
            <a:ext cx="2916982" cy="2187736"/>
          </a:xfrm>
          <a:prstGeom prst="rect">
            <a:avLst/>
          </a:prstGeom>
        </p:spPr>
      </p:pic>
      <p:pic>
        <p:nvPicPr>
          <p:cNvPr id="12" name="Рисунок 11"/>
          <p:cNvPicPr>
            <a:picLocks noChangeAspect="1"/>
          </p:cNvPicPr>
          <p:nvPr/>
        </p:nvPicPr>
        <p:blipFill>
          <a:blip r:embed="rId8"/>
          <a:stretch>
            <a:fillRect/>
          </a:stretch>
        </p:blipFill>
        <p:spPr>
          <a:xfrm>
            <a:off x="1864895" y="3060683"/>
            <a:ext cx="2371879" cy="1828800"/>
          </a:xfrm>
          <a:prstGeom prst="rect">
            <a:avLst/>
          </a:prstGeom>
        </p:spPr>
      </p:pic>
      <p:pic>
        <p:nvPicPr>
          <p:cNvPr id="13" name="Рисунок 12"/>
          <p:cNvPicPr>
            <a:picLocks noChangeAspect="1"/>
          </p:cNvPicPr>
          <p:nvPr/>
        </p:nvPicPr>
        <p:blipFill>
          <a:blip r:embed="rId9"/>
          <a:stretch>
            <a:fillRect/>
          </a:stretch>
        </p:blipFill>
        <p:spPr>
          <a:xfrm>
            <a:off x="1864897" y="4889483"/>
            <a:ext cx="2371878" cy="1968516"/>
          </a:xfrm>
          <a:prstGeom prst="rect">
            <a:avLst/>
          </a:prstGeom>
        </p:spPr>
      </p:pic>
      <p:sp>
        <p:nvSpPr>
          <p:cNvPr id="3" name="TextBox 2"/>
          <p:cNvSpPr txBox="1"/>
          <p:nvPr/>
        </p:nvSpPr>
        <p:spPr>
          <a:xfrm>
            <a:off x="4668253" y="1198220"/>
            <a:ext cx="1842171" cy="707886"/>
          </a:xfrm>
          <a:prstGeom prst="rect">
            <a:avLst/>
          </a:prstGeom>
          <a:noFill/>
        </p:spPr>
        <p:txBody>
          <a:bodyPr wrap="none" rtlCol="0">
            <a:spAutoFit/>
          </a:bodyPr>
          <a:lstStyle/>
          <a:p>
            <a:r>
              <a:rPr lang="ru-RU" sz="4000" b="1" dirty="0" err="1" smtClean="0">
                <a:latin typeface="Times New Roman" pitchFamily="18" charset="0"/>
                <a:cs typeface="Times New Roman" pitchFamily="18" charset="0"/>
              </a:rPr>
              <a:t>Со</a:t>
            </a:r>
            <a:r>
              <a:rPr lang="ru-RU" sz="4000" dirty="0" err="1" smtClean="0">
                <a:latin typeface="Times New Roman" pitchFamily="18" charset="0"/>
                <a:cs typeface="Times New Roman" pitchFamily="18" charset="0"/>
              </a:rPr>
              <a:t>язык</a:t>
            </a:r>
            <a:endParaRPr lang="ru-RU" sz="4000" dirty="0" smtClean="0">
              <a:latin typeface="Times New Roman" pitchFamily="18" charset="0"/>
              <a:cs typeface="Times New Roman" pitchFamily="18" charset="0"/>
            </a:endParaRPr>
          </a:p>
        </p:txBody>
      </p:sp>
      <p:sp>
        <p:nvSpPr>
          <p:cNvPr id="4" name="TextBox 3"/>
          <p:cNvSpPr txBox="1"/>
          <p:nvPr/>
        </p:nvSpPr>
        <p:spPr>
          <a:xfrm>
            <a:off x="4415589" y="2151727"/>
            <a:ext cx="3053465" cy="2554545"/>
          </a:xfrm>
          <a:prstGeom prst="rect">
            <a:avLst/>
          </a:prstGeom>
          <a:noFill/>
        </p:spPr>
        <p:txBody>
          <a:bodyPr wrap="none" rtlCol="0">
            <a:spAutoFit/>
          </a:bodyPr>
          <a:lstStyle/>
          <a:p>
            <a:r>
              <a:rPr lang="ru-RU" sz="3200" b="1" dirty="0" smtClean="0">
                <a:solidFill>
                  <a:srgbClr val="7030A0"/>
                </a:solidFill>
                <a:latin typeface="Times New Roman" pitchFamily="18" charset="0"/>
                <a:cs typeface="Times New Roman" pitchFamily="18" charset="0"/>
              </a:rPr>
              <a:t>Со</a:t>
            </a:r>
            <a:r>
              <a:rPr lang="ru-RU" sz="3200" dirty="0" smtClean="0">
                <a:solidFill>
                  <a:srgbClr val="7030A0"/>
                </a:solidFill>
                <a:latin typeface="Times New Roman" pitchFamily="18" charset="0"/>
                <a:cs typeface="Times New Roman" pitchFamily="18" charset="0"/>
              </a:rPr>
              <a:t>переживание</a:t>
            </a:r>
          </a:p>
          <a:p>
            <a:r>
              <a:rPr lang="ru-RU" sz="3200" b="1" dirty="0" smtClean="0">
                <a:solidFill>
                  <a:srgbClr val="7030A0"/>
                </a:solidFill>
                <a:latin typeface="Times New Roman" pitchFamily="18" charset="0"/>
                <a:cs typeface="Times New Roman" pitchFamily="18" charset="0"/>
              </a:rPr>
              <a:t>Со</a:t>
            </a:r>
            <a:r>
              <a:rPr lang="ru-RU" sz="3200" dirty="0" smtClean="0">
                <a:solidFill>
                  <a:srgbClr val="7030A0"/>
                </a:solidFill>
                <a:latin typeface="Times New Roman" pitchFamily="18" charset="0"/>
                <a:cs typeface="Times New Roman" pitchFamily="18" charset="0"/>
              </a:rPr>
              <a:t>чувствие</a:t>
            </a:r>
          </a:p>
          <a:p>
            <a:r>
              <a:rPr lang="ru-RU" sz="3200" b="1" dirty="0" smtClean="0">
                <a:solidFill>
                  <a:srgbClr val="7030A0"/>
                </a:solidFill>
                <a:latin typeface="Times New Roman" pitchFamily="18" charset="0"/>
                <a:cs typeface="Times New Roman" pitchFamily="18" charset="0"/>
              </a:rPr>
              <a:t>Со</a:t>
            </a:r>
            <a:r>
              <a:rPr lang="ru-RU" sz="3200" dirty="0" smtClean="0">
                <a:solidFill>
                  <a:srgbClr val="7030A0"/>
                </a:solidFill>
                <a:latin typeface="Times New Roman" pitchFamily="18" charset="0"/>
                <a:cs typeface="Times New Roman" pitchFamily="18" charset="0"/>
              </a:rPr>
              <a:t>участие</a:t>
            </a:r>
          </a:p>
          <a:p>
            <a:r>
              <a:rPr lang="ru-RU" sz="3200" b="1" dirty="0" smtClean="0">
                <a:solidFill>
                  <a:srgbClr val="7030A0"/>
                </a:solidFill>
                <a:latin typeface="Times New Roman" pitchFamily="18" charset="0"/>
                <a:cs typeface="Times New Roman" pitchFamily="18" charset="0"/>
              </a:rPr>
              <a:t>Со</a:t>
            </a:r>
            <a:r>
              <a:rPr lang="ru-RU" sz="3200" dirty="0" smtClean="0">
                <a:solidFill>
                  <a:srgbClr val="7030A0"/>
                </a:solidFill>
                <a:latin typeface="Times New Roman" pitchFamily="18" charset="0"/>
                <a:cs typeface="Times New Roman" pitchFamily="18" charset="0"/>
              </a:rPr>
              <a:t>действие</a:t>
            </a:r>
          </a:p>
          <a:p>
            <a:r>
              <a:rPr lang="ru-RU" sz="3200" b="1" dirty="0" smtClean="0">
                <a:solidFill>
                  <a:srgbClr val="7030A0"/>
                </a:solidFill>
                <a:latin typeface="Times New Roman" pitchFamily="18" charset="0"/>
                <a:cs typeface="Times New Roman" pitchFamily="18" charset="0"/>
              </a:rPr>
              <a:t>Со</a:t>
            </a:r>
            <a:r>
              <a:rPr lang="ru-RU" sz="3200" dirty="0" smtClean="0">
                <a:solidFill>
                  <a:srgbClr val="7030A0"/>
                </a:solidFill>
                <a:latin typeface="Times New Roman" pitchFamily="18" charset="0"/>
                <a:cs typeface="Times New Roman" pitchFamily="18" charset="0"/>
              </a:rPr>
              <a:t>причастность</a:t>
            </a:r>
          </a:p>
        </p:txBody>
      </p:sp>
    </p:spTree>
    <p:extLst>
      <p:ext uri="{BB962C8B-B14F-4D97-AF65-F5344CB8AC3E}">
        <p14:creationId xmlns:p14="http://schemas.microsoft.com/office/powerpoint/2010/main" val="1516294903"/>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Текст 1"/>
          <p:cNvSpPr>
            <a:spLocks noGrp="1"/>
          </p:cNvSpPr>
          <p:nvPr>
            <p:ph type="body" sz="quarter" idx="11"/>
          </p:nvPr>
        </p:nvSpPr>
        <p:spPr bwMode="auto">
          <a:xfrm>
            <a:off x="201725" y="1589250"/>
            <a:ext cx="6175012" cy="17543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tIns="45720" rIns="91440" bIns="45720" numCol="1" anchorCtr="0" compatLnSpc="1">
            <a:prstTxWarp prst="textNoShape">
              <a:avLst/>
            </a:prstTxWarp>
          </a:bodyPr>
          <a:lstStyle/>
          <a:p>
            <a:pPr algn="ctr">
              <a:spcBef>
                <a:spcPct val="0"/>
              </a:spcBef>
            </a:pPr>
            <a:r>
              <a:rPr lang="ru-RU" altLang="ru-RU" sz="3600" b="1" dirty="0" smtClean="0">
                <a:solidFill>
                  <a:schemeClr val="accent1"/>
                </a:solidFill>
                <a:latin typeface="Montserrat"/>
                <a:cs typeface="Times New Roman" panose="02020603050405020304" pitchFamily="18" charset="0"/>
              </a:rPr>
              <a:t>Если вы не можете помочь, вы всегда можете поговорить! </a:t>
            </a:r>
          </a:p>
        </p:txBody>
      </p:sp>
      <p:pic>
        <p:nvPicPr>
          <p:cNvPr id="29699" name="Рисунок 7" descr="2025-12-08_17-43-36.pn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819" r="819"/>
          <a:stretch>
            <a:fillRect/>
          </a:stretch>
        </p:blipFill>
        <p:spPr bwMode="auto">
          <a:xfrm>
            <a:off x="6433751" y="-88562"/>
            <a:ext cx="5758249" cy="6946562"/>
          </a:xfrm>
          <a:extLs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211" y="4331130"/>
            <a:ext cx="2501525" cy="2501525"/>
          </a:xfrm>
          <a:prstGeom prst="rect">
            <a:avLst/>
          </a:prstGeom>
        </p:spPr>
      </p:pic>
      <p:sp>
        <p:nvSpPr>
          <p:cNvPr id="2" name="TextBox 1"/>
          <p:cNvSpPr txBox="1"/>
          <p:nvPr/>
        </p:nvSpPr>
        <p:spPr>
          <a:xfrm>
            <a:off x="192506" y="4427730"/>
            <a:ext cx="3526296" cy="2308324"/>
          </a:xfrm>
          <a:prstGeom prst="rect">
            <a:avLst/>
          </a:prstGeom>
          <a:noFill/>
        </p:spPr>
        <p:txBody>
          <a:bodyPr wrap="square" rtlCol="0">
            <a:spAutoFit/>
          </a:bodyPr>
          <a:lstStyle/>
          <a:p>
            <a:r>
              <a:rPr lang="ru-RU" sz="2400" b="1" dirty="0" smtClean="0">
                <a:solidFill>
                  <a:srgbClr val="002060"/>
                </a:solidFill>
                <a:latin typeface="Times New Roman" pitchFamily="18" charset="0"/>
                <a:cs typeface="Times New Roman" pitchFamily="18" charset="0"/>
              </a:rPr>
              <a:t>Человечность перестает опираться на нравственность и превращается в профессиональный навык!</a:t>
            </a: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220967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419886" cy="6986186"/>
          </a:xfrm>
          <a:prstGeom prst="rect">
            <a:avLst/>
          </a:prstGeom>
        </p:spPr>
      </p:pic>
      <p:pic>
        <p:nvPicPr>
          <p:cNvPr id="7" name="Рисунок 6">
            <a:extLst>
              <a:ext uri="{FF2B5EF4-FFF2-40B4-BE49-F238E27FC236}">
                <a16:creationId xmlns="" xmlns:a16="http://schemas.microsoft.com/office/drawing/2014/main" id="{C3171310-2739-CE9B-D271-27AB2A4A6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37637"/>
            <a:ext cx="2887202" cy="1279588"/>
          </a:xfrm>
          <a:prstGeom prst="rect">
            <a:avLst/>
          </a:prstGeom>
        </p:spPr>
      </p:pic>
      <p:sp>
        <p:nvSpPr>
          <p:cNvPr id="10" name="Rectangle: Rounded Corners 6">
            <a:extLst>
              <a:ext uri="{FF2B5EF4-FFF2-40B4-BE49-F238E27FC236}">
                <a16:creationId xmlns="" xmlns:a16="http://schemas.microsoft.com/office/drawing/2014/main" id="{BFCF4DA8-47F2-5055-E0A5-E2ECE86D12D3}"/>
              </a:ext>
            </a:extLst>
          </p:cNvPr>
          <p:cNvSpPr/>
          <p:nvPr/>
        </p:nvSpPr>
        <p:spPr>
          <a:xfrm>
            <a:off x="5927904" y="1803163"/>
            <a:ext cx="6812820" cy="3230310"/>
          </a:xfrm>
          <a:prstGeom prst="roundRect">
            <a:avLst>
              <a:gd name="adj" fmla="val 50000"/>
            </a:avLst>
          </a:prstGeom>
          <a:solidFill>
            <a:srgbClr val="7030A0"/>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Rounded Corners 6">
            <a:extLst>
              <a:ext uri="{FF2B5EF4-FFF2-40B4-BE49-F238E27FC236}">
                <a16:creationId xmlns="" xmlns:a16="http://schemas.microsoft.com/office/drawing/2014/main" id="{FDD6D542-C367-4B2C-8821-B664432D591C}"/>
              </a:ext>
            </a:extLst>
          </p:cNvPr>
          <p:cNvSpPr/>
          <p:nvPr/>
        </p:nvSpPr>
        <p:spPr>
          <a:xfrm>
            <a:off x="6061598" y="1897166"/>
            <a:ext cx="6545433" cy="3008120"/>
          </a:xfrm>
          <a:prstGeom prst="roundRect">
            <a:avLst>
              <a:gd name="adj" fmla="val 50000"/>
            </a:avLst>
          </a:prstGeom>
          <a:solidFill>
            <a:schemeClr val="accent1">
              <a:lumMod val="40000"/>
              <a:lumOff val="60000"/>
            </a:schemeClr>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Текст 1">
            <a:extLst>
              <a:ext uri="{FF2B5EF4-FFF2-40B4-BE49-F238E27FC236}">
                <a16:creationId xmlns="" xmlns:a16="http://schemas.microsoft.com/office/drawing/2014/main" id="{57C81B82-711E-4C7F-A4E5-4B7E06C6652B}"/>
              </a:ext>
            </a:extLst>
          </p:cNvPr>
          <p:cNvSpPr>
            <a:spLocks noGrp="1"/>
          </p:cNvSpPr>
          <p:nvPr>
            <p:ph type="body" sz="quarter" idx="11"/>
          </p:nvPr>
        </p:nvSpPr>
        <p:spPr>
          <a:xfrm>
            <a:off x="6341765" y="2294933"/>
            <a:ext cx="5608102" cy="2246769"/>
          </a:xfrm>
        </p:spPr>
        <p:txBody>
          <a:bodyPr/>
          <a:lstStyle/>
          <a:p>
            <a:pPr algn="ctr"/>
            <a:r>
              <a:rPr lang="ru-RU" sz="2800" b="1" dirty="0" smtClean="0">
                <a:latin typeface="PT Astra Serif" pitchFamily="18" charset="-52"/>
                <a:ea typeface="PT Astra Serif" pitchFamily="18" charset="-52"/>
              </a:rPr>
              <a:t>Результаты деятельности Министерства труда, социального развития и занятости населения Республики Алтай </a:t>
            </a:r>
          </a:p>
          <a:p>
            <a:pPr algn="ctr"/>
            <a:r>
              <a:rPr lang="ru-RU" sz="2800" b="1" dirty="0" smtClean="0">
                <a:latin typeface="PT Astra Serif" pitchFamily="18" charset="-52"/>
                <a:ea typeface="PT Astra Serif" pitchFamily="18" charset="-52"/>
              </a:rPr>
              <a:t>за 2025 год</a:t>
            </a:r>
            <a:endParaRPr lang="ru-RU" sz="2800" b="1" dirty="0">
              <a:latin typeface="PT Astra Serif" pitchFamily="18" charset="-52"/>
              <a:ea typeface="PT Astra Serif" pitchFamily="18" charset="-52"/>
            </a:endParaRPr>
          </a:p>
        </p:txBody>
      </p:sp>
    </p:spTree>
    <p:extLst>
      <p:ext uri="{BB962C8B-B14F-4D97-AF65-F5344CB8AC3E}">
        <p14:creationId xmlns:p14="http://schemas.microsoft.com/office/powerpoint/2010/main" val="18818967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4" y="28645"/>
            <a:ext cx="8831179" cy="6451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solidFill>
                  <a:srgbClr val="7030A0"/>
                </a:solidFill>
                <a:latin typeface="Montserrat"/>
              </a:rPr>
              <a:t>МНОГОДЕТНЫЕ СЕМЬИ</a:t>
            </a:r>
            <a:endParaRPr lang="ru-RU" sz="2800" b="1" dirty="0">
              <a:solidFill>
                <a:srgbClr val="7030A0"/>
              </a:solidFill>
              <a:latin typeface="Montserrat"/>
            </a:endParaRPr>
          </a:p>
        </p:txBody>
      </p:sp>
      <p:sp>
        <p:nvSpPr>
          <p:cNvPr id="7" name="Прямоугольник 6"/>
          <p:cNvSpPr/>
          <p:nvPr/>
        </p:nvSpPr>
        <p:spPr>
          <a:xfrm rot="10800000" flipV="1">
            <a:off x="1864897" y="628833"/>
            <a:ext cx="8831177" cy="830997"/>
          </a:xfrm>
          <a:prstGeom prst="rect">
            <a:avLst/>
          </a:prstGeom>
        </p:spPr>
        <p:txBody>
          <a:bodyPr wrap="square">
            <a:spAutoFit/>
          </a:bodyPr>
          <a:lstStyle/>
          <a:p>
            <a:r>
              <a:rPr lang="ru-RU" sz="2400" b="1" dirty="0">
                <a:solidFill>
                  <a:srgbClr val="7030A0"/>
                </a:solidFill>
                <a:latin typeface="Times New Roman" panose="02020603050405020304" pitchFamily="18" charset="0"/>
                <a:cs typeface="Times New Roman" panose="02020603050405020304" pitchFamily="18" charset="0"/>
              </a:rPr>
              <a:t>8772 </a:t>
            </a:r>
            <a:r>
              <a:rPr lang="ru-RU" sz="2400" b="1" dirty="0" smtClean="0">
                <a:solidFill>
                  <a:srgbClr val="7030A0"/>
                </a:solidFill>
                <a:latin typeface="Times New Roman" panose="02020603050405020304" pitchFamily="18" charset="0"/>
                <a:cs typeface="Times New Roman" panose="02020603050405020304" pitchFamily="18" charset="0"/>
              </a:rPr>
              <a:t>- многодетных семьи</a:t>
            </a:r>
            <a:r>
              <a:rPr lang="en-US" sz="2400" b="1" dirty="0" smtClean="0">
                <a:solidFill>
                  <a:srgbClr val="7030A0"/>
                </a:solidFill>
                <a:latin typeface="Times New Roman" panose="02020603050405020304" pitchFamily="18" charset="0"/>
                <a:cs typeface="Times New Roman" panose="02020603050405020304" pitchFamily="18" charset="0"/>
              </a:rPr>
              <a:t>;</a:t>
            </a:r>
            <a:r>
              <a:rPr lang="ru-RU" sz="2400" b="1" dirty="0" smtClean="0">
                <a:solidFill>
                  <a:srgbClr val="7030A0"/>
                </a:solidFill>
                <a:latin typeface="Times New Roman" panose="02020603050405020304" pitchFamily="18" charset="0"/>
                <a:cs typeface="Times New Roman" panose="02020603050405020304" pitchFamily="18" charset="0"/>
              </a:rPr>
              <a:t>             Бюджет 2025 - 141,5 </a:t>
            </a:r>
            <a:r>
              <a:rPr lang="ru-RU" sz="2400" b="1" dirty="0" err="1">
                <a:solidFill>
                  <a:srgbClr val="7030A0"/>
                </a:solidFill>
                <a:latin typeface="Times New Roman" panose="02020603050405020304" pitchFamily="18" charset="0"/>
                <a:cs typeface="Times New Roman" panose="02020603050405020304" pitchFamily="18" charset="0"/>
              </a:rPr>
              <a:t>млн.руб</a:t>
            </a:r>
            <a:r>
              <a:rPr lang="ru-RU" sz="2400" b="1" dirty="0" smtClean="0">
                <a:solidFill>
                  <a:srgbClr val="7030A0"/>
                </a:solidFill>
                <a:latin typeface="Times New Roman" panose="02020603050405020304" pitchFamily="18" charset="0"/>
                <a:cs typeface="Times New Roman" panose="02020603050405020304" pitchFamily="18" charset="0"/>
              </a:rPr>
              <a:t>. </a:t>
            </a:r>
          </a:p>
          <a:p>
            <a:endParaRPr lang="ru-RU" sz="2400" b="1" dirty="0">
              <a:solidFill>
                <a:srgbClr val="7030A0"/>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2665425656"/>
              </p:ext>
            </p:extLst>
          </p:nvPr>
        </p:nvGraphicFramePr>
        <p:xfrm>
          <a:off x="1954463" y="1239502"/>
          <a:ext cx="8741609" cy="2502319"/>
        </p:xfrm>
        <a:graphic>
          <a:graphicData uri="http://schemas.openxmlformats.org/drawingml/2006/chart">
            <c:chart xmlns:c="http://schemas.openxmlformats.org/drawingml/2006/chart" xmlns:r="http://schemas.openxmlformats.org/officeDocument/2006/relationships" r:id="rId4"/>
          </a:graphicData>
        </a:graphic>
      </p:graphicFrame>
      <p:pic>
        <p:nvPicPr>
          <p:cNvPr id="2050" name="Picture 2" descr="C:\Users\Минтруд РА\Desktop\matka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4895" y="3753445"/>
            <a:ext cx="2310063" cy="137225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30403" y="5932436"/>
            <a:ext cx="1282029" cy="369332"/>
          </a:xfrm>
          <a:prstGeom prst="rect">
            <a:avLst/>
          </a:prstGeom>
        </p:spPr>
        <p:txBody>
          <a:bodyPr wrap="square">
            <a:spAutoFit/>
          </a:bodyPr>
          <a:lstStyle/>
          <a:p>
            <a:r>
              <a:rPr lang="ru-RU" b="1" dirty="0" smtClean="0">
                <a:solidFill>
                  <a:srgbClr val="7030A0"/>
                </a:solidFill>
                <a:latin typeface="Times New Roman" panose="02020603050405020304" pitchFamily="18" charset="0"/>
                <a:cs typeface="Times New Roman" panose="02020603050405020304" pitchFamily="18" charset="0"/>
              </a:rPr>
              <a:t>2026 год: </a:t>
            </a:r>
          </a:p>
        </p:txBody>
      </p:sp>
      <p:sp>
        <p:nvSpPr>
          <p:cNvPr id="13" name="Прямоугольник 12"/>
          <p:cNvSpPr/>
          <p:nvPr/>
        </p:nvSpPr>
        <p:spPr>
          <a:xfrm>
            <a:off x="4545194" y="5290795"/>
            <a:ext cx="1943109" cy="646331"/>
          </a:xfrm>
          <a:prstGeom prst="rect">
            <a:avLst/>
          </a:prstGeom>
          <a:noFill/>
        </p:spPr>
        <p:txBody>
          <a:bodyPr wrap="square">
            <a:spAutoFit/>
          </a:bodyPr>
          <a:lstStyle/>
          <a:p>
            <a:r>
              <a:rPr lang="ru-RU" b="1" dirty="0" smtClean="0">
                <a:solidFill>
                  <a:srgbClr val="7030A0"/>
                </a:solidFill>
                <a:latin typeface="Times New Roman" pitchFamily="18" charset="0"/>
                <a:cs typeface="Times New Roman" pitchFamily="18" charset="0"/>
              </a:rPr>
              <a:t>6 242 ребенка </a:t>
            </a:r>
          </a:p>
          <a:p>
            <a:r>
              <a:rPr lang="ru-RU" b="1" dirty="0" smtClean="0">
                <a:solidFill>
                  <a:srgbClr val="7030A0"/>
                </a:solidFill>
                <a:latin typeface="Times New Roman" pitchFamily="18" charset="0"/>
                <a:cs typeface="Times New Roman" pitchFamily="18" charset="0"/>
              </a:rPr>
              <a:t>91,3 </a:t>
            </a:r>
            <a:r>
              <a:rPr lang="ru-RU" b="1" dirty="0" err="1" smtClean="0">
                <a:solidFill>
                  <a:srgbClr val="7030A0"/>
                </a:solidFill>
                <a:latin typeface="Times New Roman" pitchFamily="18" charset="0"/>
                <a:cs typeface="Times New Roman" pitchFamily="18" charset="0"/>
              </a:rPr>
              <a:t>млн.руб</a:t>
            </a:r>
            <a:r>
              <a:rPr lang="ru-RU" b="1" dirty="0" smtClean="0">
                <a:solidFill>
                  <a:srgbClr val="7030A0"/>
                </a:solidFill>
                <a:latin typeface="Times New Roman" pitchFamily="18" charset="0"/>
                <a:cs typeface="Times New Roman" pitchFamily="18" charset="0"/>
              </a:rPr>
              <a:t>.</a:t>
            </a:r>
            <a:endParaRPr lang="ru-RU" b="1" dirty="0">
              <a:solidFill>
                <a:srgbClr val="7030A0"/>
              </a:solidFill>
              <a:latin typeface="Times New Roman" pitchFamily="18" charset="0"/>
              <a:cs typeface="Times New Roman" pitchFamily="18" charset="0"/>
            </a:endParaRPr>
          </a:p>
        </p:txBody>
      </p:sp>
      <p:sp>
        <p:nvSpPr>
          <p:cNvPr id="14" name="Прямоугольник 13"/>
          <p:cNvSpPr/>
          <p:nvPr/>
        </p:nvSpPr>
        <p:spPr>
          <a:xfrm>
            <a:off x="2084138" y="5291639"/>
            <a:ext cx="1871576" cy="646331"/>
          </a:xfrm>
          <a:prstGeom prst="rect">
            <a:avLst/>
          </a:prstGeom>
          <a:noFill/>
        </p:spPr>
        <p:txBody>
          <a:bodyPr wrap="square">
            <a:spAutoFit/>
          </a:bodyPr>
          <a:lstStyle/>
          <a:p>
            <a:r>
              <a:rPr lang="ru-RU" b="1" dirty="0" smtClean="0">
                <a:solidFill>
                  <a:srgbClr val="7030A0"/>
                </a:solidFill>
              </a:rPr>
              <a:t>181 чел. </a:t>
            </a:r>
          </a:p>
          <a:p>
            <a:r>
              <a:rPr lang="ru-RU" b="1" dirty="0" smtClean="0">
                <a:solidFill>
                  <a:srgbClr val="7030A0"/>
                </a:solidFill>
              </a:rPr>
              <a:t>10,4 </a:t>
            </a:r>
            <a:r>
              <a:rPr lang="ru-RU" b="1" dirty="0" err="1" smtClean="0">
                <a:solidFill>
                  <a:srgbClr val="7030A0"/>
                </a:solidFill>
              </a:rPr>
              <a:t>млн.руб</a:t>
            </a:r>
            <a:r>
              <a:rPr lang="ru-RU" b="1" dirty="0" smtClean="0">
                <a:solidFill>
                  <a:srgbClr val="7030A0"/>
                </a:solidFill>
              </a:rPr>
              <a:t>.</a:t>
            </a:r>
            <a:endParaRPr lang="ru-RU" b="1" dirty="0">
              <a:solidFill>
                <a:srgbClr val="7030A0"/>
              </a:solidFill>
            </a:endParaRPr>
          </a:p>
        </p:txBody>
      </p:sp>
      <p:sp>
        <p:nvSpPr>
          <p:cNvPr id="15" name="Прямоугольник 14"/>
          <p:cNvSpPr/>
          <p:nvPr/>
        </p:nvSpPr>
        <p:spPr>
          <a:xfrm>
            <a:off x="6882063" y="5291638"/>
            <a:ext cx="1717010" cy="646331"/>
          </a:xfrm>
          <a:prstGeom prst="rect">
            <a:avLst/>
          </a:prstGeom>
          <a:noFill/>
        </p:spPr>
        <p:txBody>
          <a:bodyPr wrap="square">
            <a:spAutoFit/>
          </a:bodyPr>
          <a:lstStyle/>
          <a:p>
            <a:r>
              <a:rPr lang="ru-RU" b="1" dirty="0" smtClean="0">
                <a:solidFill>
                  <a:srgbClr val="7030A0"/>
                </a:solidFill>
                <a:latin typeface="Times New Roman" pitchFamily="18" charset="0"/>
                <a:cs typeface="Times New Roman" pitchFamily="18" charset="0"/>
              </a:rPr>
              <a:t>4 288 семей </a:t>
            </a:r>
          </a:p>
          <a:p>
            <a:r>
              <a:rPr lang="ru-RU" b="1" dirty="0" smtClean="0">
                <a:solidFill>
                  <a:srgbClr val="7030A0"/>
                </a:solidFill>
                <a:latin typeface="Times New Roman" pitchFamily="18" charset="0"/>
                <a:cs typeface="Times New Roman" pitchFamily="18" charset="0"/>
              </a:rPr>
              <a:t>36,2 </a:t>
            </a:r>
            <a:r>
              <a:rPr lang="ru-RU" b="1" dirty="0" err="1" smtClean="0">
                <a:solidFill>
                  <a:srgbClr val="7030A0"/>
                </a:solidFill>
                <a:latin typeface="Times New Roman" pitchFamily="18" charset="0"/>
                <a:cs typeface="Times New Roman" pitchFamily="18" charset="0"/>
              </a:rPr>
              <a:t>млн.руб</a:t>
            </a:r>
            <a:r>
              <a:rPr lang="ru-RU" b="1" dirty="0" smtClean="0">
                <a:solidFill>
                  <a:srgbClr val="7030A0"/>
                </a:solidFill>
                <a:latin typeface="Times New Roman" pitchFamily="18" charset="0"/>
                <a:cs typeface="Times New Roman" pitchFamily="18" charset="0"/>
              </a:rPr>
              <a:t>.</a:t>
            </a:r>
            <a:endParaRPr lang="ru-RU" b="1" dirty="0">
              <a:solidFill>
                <a:srgbClr val="7030A0"/>
              </a:solidFill>
              <a:latin typeface="Times New Roman" pitchFamily="18" charset="0"/>
              <a:cs typeface="Times New Roman" pitchFamily="18" charset="0"/>
            </a:endParaRPr>
          </a:p>
        </p:txBody>
      </p:sp>
      <p:pic>
        <p:nvPicPr>
          <p:cNvPr id="2052" name="Picture 4" descr="C:\Users\Минтруд РА\Desktop\photo_2025-10-01_19-25-49_11z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6131" y="3753446"/>
            <a:ext cx="2201237" cy="137225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Минтруд РА\Desktop\5a8743c50e225e3138c4af3b5d6d168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9158" y="3748589"/>
            <a:ext cx="1953379" cy="1377115"/>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8817016" y="5296426"/>
            <a:ext cx="1800474" cy="646331"/>
          </a:xfrm>
          <a:prstGeom prst="rect">
            <a:avLst/>
          </a:prstGeom>
          <a:noFill/>
        </p:spPr>
        <p:txBody>
          <a:bodyPr wrap="square">
            <a:spAutoFit/>
          </a:bodyPr>
          <a:lstStyle/>
          <a:p>
            <a:r>
              <a:rPr lang="ru-RU" b="1" dirty="0" smtClean="0">
                <a:solidFill>
                  <a:srgbClr val="7030A0"/>
                </a:solidFill>
              </a:rPr>
              <a:t>157 детей </a:t>
            </a:r>
          </a:p>
          <a:p>
            <a:r>
              <a:rPr lang="ru-RU" b="1" dirty="0" smtClean="0">
                <a:solidFill>
                  <a:srgbClr val="7030A0"/>
                </a:solidFill>
              </a:rPr>
              <a:t> 381,0 </a:t>
            </a:r>
            <a:r>
              <a:rPr lang="ru-RU" b="1" dirty="0" err="1" smtClean="0">
                <a:solidFill>
                  <a:srgbClr val="7030A0"/>
                </a:solidFill>
              </a:rPr>
              <a:t>тыс.руб</a:t>
            </a:r>
            <a:r>
              <a:rPr lang="ru-RU" b="1" dirty="0" smtClean="0">
                <a:solidFill>
                  <a:srgbClr val="7030A0"/>
                </a:solidFill>
              </a:rPr>
              <a:t>.</a:t>
            </a:r>
            <a:endParaRPr lang="ru-RU" b="1" dirty="0">
              <a:solidFill>
                <a:srgbClr val="7030A0"/>
              </a:solidFill>
            </a:endParaRPr>
          </a:p>
        </p:txBody>
      </p:sp>
      <p:pic>
        <p:nvPicPr>
          <p:cNvPr id="2054" name="Picture 6" descr="C:\Users\Минтруд РА\Desktop\9a983dbe218f5d4d0578068c8eaee68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8748" y="3753446"/>
            <a:ext cx="1717010" cy="137225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Минтруд РА\Desktop\7d9337087_699924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5536" y="6301768"/>
            <a:ext cx="536072" cy="4015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Минтруд РА\Desktop\5a2e09c89e81d7ddefaf868d4588d3c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45194" y="6293943"/>
            <a:ext cx="1007490" cy="41742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580650" y="6315743"/>
            <a:ext cx="1988429" cy="369332"/>
          </a:xfrm>
          <a:prstGeom prst="rect">
            <a:avLst/>
          </a:prstGeom>
        </p:spPr>
        <p:txBody>
          <a:bodyPr wrap="none">
            <a:spAutoFit/>
          </a:bodyPr>
          <a:lstStyle/>
          <a:p>
            <a:r>
              <a:rPr lang="ru-RU" b="1" dirty="0" smtClean="0">
                <a:solidFill>
                  <a:srgbClr val="7030A0"/>
                </a:solidFill>
                <a:latin typeface="Times New Roman" panose="02020603050405020304" pitchFamily="18" charset="0"/>
                <a:cs typeface="Times New Roman" panose="02020603050405020304" pitchFamily="18" charset="0"/>
              </a:rPr>
              <a:t>+    </a:t>
            </a:r>
            <a:r>
              <a:rPr lang="ru-RU" b="1" dirty="0">
                <a:solidFill>
                  <a:srgbClr val="7030A0"/>
                </a:solidFill>
                <a:latin typeface="Times New Roman" panose="02020603050405020304" pitchFamily="18" charset="0"/>
                <a:cs typeface="Times New Roman" panose="02020603050405020304" pitchFamily="18" charset="0"/>
              </a:rPr>
              <a:t>– 100 </a:t>
            </a:r>
            <a:r>
              <a:rPr lang="ru-RU" b="1" dirty="0" err="1">
                <a:solidFill>
                  <a:srgbClr val="7030A0"/>
                </a:solidFill>
                <a:latin typeface="Times New Roman" panose="02020603050405020304" pitchFamily="18" charset="0"/>
                <a:cs typeface="Times New Roman" panose="02020603050405020304" pitchFamily="18" charset="0"/>
              </a:rPr>
              <a:t>тыс.руб</a:t>
            </a:r>
            <a:r>
              <a:rPr lang="ru-RU" b="1" dirty="0">
                <a:solidFill>
                  <a:srgbClr val="7030A0"/>
                </a:solidFill>
                <a:latin typeface="Times New Roman" panose="02020603050405020304" pitchFamily="18" charset="0"/>
                <a:cs typeface="Times New Roman" panose="02020603050405020304" pitchFamily="18" charset="0"/>
              </a:rPr>
              <a:t>.</a:t>
            </a:r>
          </a:p>
        </p:txBody>
      </p:sp>
      <p:sp>
        <p:nvSpPr>
          <p:cNvPr id="5" name="Прямоугольник 4"/>
          <p:cNvSpPr/>
          <p:nvPr/>
        </p:nvSpPr>
        <p:spPr>
          <a:xfrm>
            <a:off x="2571417" y="6317992"/>
            <a:ext cx="1683859" cy="369332"/>
          </a:xfrm>
          <a:prstGeom prst="rect">
            <a:avLst/>
          </a:prstGeom>
        </p:spPr>
        <p:txBody>
          <a:bodyPr wrap="none">
            <a:spAutoFit/>
          </a:bodyPr>
          <a:lstStyle/>
          <a:p>
            <a:r>
              <a:rPr lang="ru-RU" b="1" dirty="0" smtClean="0">
                <a:solidFill>
                  <a:srgbClr val="7030A0"/>
                </a:solidFill>
                <a:latin typeface="Times New Roman" panose="02020603050405020304" pitchFamily="18" charset="0"/>
                <a:cs typeface="Times New Roman" panose="02020603050405020304" pitchFamily="18" charset="0"/>
              </a:rPr>
              <a:t> </a:t>
            </a:r>
            <a:r>
              <a:rPr lang="ru-RU" b="1" dirty="0">
                <a:solidFill>
                  <a:srgbClr val="7030A0"/>
                </a:solidFill>
                <a:latin typeface="Times New Roman" panose="02020603050405020304" pitchFamily="18" charset="0"/>
                <a:cs typeface="Times New Roman" panose="02020603050405020304" pitchFamily="18" charset="0"/>
              </a:rPr>
              <a:t>– 150 </a:t>
            </a:r>
            <a:r>
              <a:rPr lang="ru-RU" b="1" dirty="0" err="1">
                <a:solidFill>
                  <a:srgbClr val="7030A0"/>
                </a:solidFill>
                <a:latin typeface="Times New Roman" panose="02020603050405020304" pitchFamily="18" charset="0"/>
                <a:cs typeface="Times New Roman" panose="02020603050405020304" pitchFamily="18" charset="0"/>
              </a:rPr>
              <a:t>тыс.руб</a:t>
            </a:r>
            <a:r>
              <a:rPr lang="ru-RU" b="1" dirty="0">
                <a:solidFill>
                  <a:srgbClr val="7030A0"/>
                </a:solidFill>
                <a:latin typeface="Times New Roman" panose="02020603050405020304" pitchFamily="18" charset="0"/>
                <a:cs typeface="Times New Roman" panose="02020603050405020304" pitchFamily="18" charset="0"/>
              </a:rPr>
              <a:t>,</a:t>
            </a:r>
          </a:p>
        </p:txBody>
      </p:sp>
      <p:sp>
        <p:nvSpPr>
          <p:cNvPr id="23" name="Номер слайда 1"/>
          <p:cNvSpPr>
            <a:spLocks noGrp="1"/>
          </p:cNvSpPr>
          <p:nvPr>
            <p:ph type="sldNum" sz="quarter" idx="12"/>
          </p:nvPr>
        </p:nvSpPr>
        <p:spPr>
          <a:xfrm>
            <a:off x="8610600" y="6356350"/>
            <a:ext cx="2743200" cy="365125"/>
          </a:xfrm>
        </p:spPr>
        <p:txBody>
          <a:bodyPr/>
          <a:lstStyle/>
          <a:p>
            <a:fld id="{ED80958F-062F-4223-9EB6-1AB4DB863CFC}" type="slidenum">
              <a:rPr lang="ru-RU" sz="2000" b="1" smtClean="0">
                <a:solidFill>
                  <a:srgbClr val="0070C0"/>
                </a:solidFill>
                <a:latin typeface="Times New Roman" pitchFamily="18" charset="0"/>
                <a:cs typeface="Times New Roman" pitchFamily="18" charset="0"/>
              </a:rPr>
              <a:t>5</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665152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Рисунок 15">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bwMode="auto">
          <a:xfrm>
            <a:off x="10696074" y="0"/>
            <a:ext cx="1495926" cy="6858000"/>
          </a:xfrm>
          <a:prstGeom prst="rect">
            <a:avLst/>
          </a:prstGeom>
        </p:spPr>
      </p:pic>
      <p:pic>
        <p:nvPicPr>
          <p:cNvPr id="14" name="Рисунок 13">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bwMode="auto">
          <a:xfrm>
            <a:off x="0" y="0"/>
            <a:ext cx="1864895" cy="6858000"/>
          </a:xfrm>
          <a:prstGeom prst="rect">
            <a:avLst/>
          </a:prstGeom>
        </p:spPr>
      </p:pic>
      <p:sp>
        <p:nvSpPr>
          <p:cNvPr id="2" name="Номер слайда 1"/>
          <p:cNvSpPr>
            <a:spLocks noGrp="1"/>
          </p:cNvSpPr>
          <p:nvPr>
            <p:ph type="sldNum" sz="quarter" idx="10"/>
          </p:nvPr>
        </p:nvSpPr>
        <p:spPr bwMode="auto"/>
        <p:txBody>
          <a:bodyPr/>
          <a:lstStyle/>
          <a:p>
            <a:pPr>
              <a:defRPr/>
            </a:pPr>
            <a:fld id="{2B1BC68D-7085-461E-8C90-1E57C4339781}" type="slidenum">
              <a:rPr lang="ru-RU"/>
              <a:t>6</a:t>
            </a:fld>
            <a:endParaRPr lang="ru-RU"/>
          </a:p>
        </p:txBody>
      </p:sp>
      <p:sp>
        <p:nvSpPr>
          <p:cNvPr id="15" name="TextBox 14"/>
          <p:cNvSpPr txBox="1"/>
          <p:nvPr/>
        </p:nvSpPr>
        <p:spPr bwMode="auto">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pic>
        <p:nvPicPr>
          <p:cNvPr id="17"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
        <p:nvSpPr>
          <p:cNvPr id="7" name="Прямоугольник 6"/>
          <p:cNvSpPr/>
          <p:nvPr/>
        </p:nvSpPr>
        <p:spPr>
          <a:xfrm>
            <a:off x="2021305" y="188436"/>
            <a:ext cx="8482263" cy="830997"/>
          </a:xfrm>
          <a:prstGeom prst="rect">
            <a:avLst/>
          </a:prstGeom>
          <a:noFill/>
          <a:ln>
            <a:noFill/>
          </a:ln>
        </p:spPr>
        <p:txBody>
          <a:bodyPr wrap="square">
            <a:spAutoFit/>
          </a:bodyPr>
          <a:lstStyle/>
          <a:p>
            <a:pPr algn="ctr"/>
            <a:r>
              <a:rPr lang="ru-RU" sz="2400" b="1" dirty="0" smtClean="0">
                <a:solidFill>
                  <a:srgbClr val="7030A0"/>
                </a:solidFill>
                <a:latin typeface="Times New Roman" pitchFamily="18" charset="0"/>
                <a:cs typeface="Times New Roman" pitchFamily="18" charset="0"/>
              </a:rPr>
              <a:t>Открытие семейных многофункциональных центров </a:t>
            </a:r>
          </a:p>
          <a:p>
            <a:pPr algn="ctr"/>
            <a:r>
              <a:rPr lang="ru-RU" sz="2400" b="1" dirty="0" smtClean="0">
                <a:solidFill>
                  <a:srgbClr val="7030A0"/>
                </a:solidFill>
                <a:latin typeface="Times New Roman" pitchFamily="18" charset="0"/>
                <a:cs typeface="Times New Roman" pitchFamily="18" charset="0"/>
              </a:rPr>
              <a:t>на территории Республики Алтай</a:t>
            </a:r>
            <a:endParaRPr lang="ru-RU" sz="2400" b="1" dirty="0">
              <a:solidFill>
                <a:srgbClr val="7030A0"/>
              </a:solidFill>
              <a:latin typeface="Times New Roman" pitchFamily="18" charset="0"/>
              <a:cs typeface="Times New Roman" pitchFamily="18" charset="0"/>
            </a:endParaRPr>
          </a:p>
        </p:txBody>
      </p:sp>
      <p:sp>
        <p:nvSpPr>
          <p:cNvPr id="8" name="TextBox 7"/>
          <p:cNvSpPr txBox="1"/>
          <p:nvPr/>
        </p:nvSpPr>
        <p:spPr>
          <a:xfrm>
            <a:off x="2179052" y="1459830"/>
            <a:ext cx="1591734" cy="400110"/>
          </a:xfrm>
          <a:prstGeom prst="rect">
            <a:avLst/>
          </a:prstGeom>
          <a:solidFill>
            <a:schemeClr val="accent1">
              <a:lumMod val="20000"/>
              <a:lumOff val="80000"/>
            </a:schemeClr>
          </a:solidFill>
        </p:spPr>
        <p:txBody>
          <a:bodyPr wrap="square" rtlCol="0">
            <a:spAutoFit/>
          </a:bodyPr>
          <a:lstStyle/>
          <a:p>
            <a:pPr algn="ctr"/>
            <a:r>
              <a:rPr lang="ru-RU" sz="2000" b="1" dirty="0" smtClean="0">
                <a:solidFill>
                  <a:schemeClr val="accent1"/>
                </a:solidFill>
              </a:rPr>
              <a:t>2024 год</a:t>
            </a:r>
            <a:endParaRPr lang="ru-RU" sz="2000" b="1" dirty="0">
              <a:solidFill>
                <a:schemeClr val="accent1"/>
              </a:solidFill>
            </a:endParaRPr>
          </a:p>
        </p:txBody>
      </p:sp>
      <p:sp>
        <p:nvSpPr>
          <p:cNvPr id="9" name="TextBox 8"/>
          <p:cNvSpPr txBox="1"/>
          <p:nvPr/>
        </p:nvSpPr>
        <p:spPr>
          <a:xfrm>
            <a:off x="2043586" y="1935493"/>
            <a:ext cx="1862666" cy="1169551"/>
          </a:xfrm>
          <a:prstGeom prst="rect">
            <a:avLst/>
          </a:prstGeom>
          <a:solidFill>
            <a:srgbClr val="F4C586"/>
          </a:solidFill>
        </p:spPr>
        <p:txBody>
          <a:bodyPr wrap="square" rtlCol="0">
            <a:spAutoFit/>
          </a:bodyPr>
          <a:lstStyle/>
          <a:p>
            <a:pPr algn="ctr"/>
            <a:r>
              <a:rPr lang="ru-RU" sz="1400" dirty="0" smtClean="0"/>
              <a:t>Управление социальной поддержки Кош-</a:t>
            </a:r>
            <a:r>
              <a:rPr lang="ru-RU" sz="1400" dirty="0" err="1" smtClean="0"/>
              <a:t>Агачского</a:t>
            </a:r>
            <a:r>
              <a:rPr lang="ru-RU" sz="1400" dirty="0" smtClean="0"/>
              <a:t> района</a:t>
            </a:r>
          </a:p>
          <a:p>
            <a:pPr algn="ctr"/>
            <a:r>
              <a:rPr lang="ru-RU" sz="1400" dirty="0" smtClean="0"/>
              <a:t> </a:t>
            </a:r>
            <a:endParaRPr lang="ru-RU" sz="1400" dirty="0"/>
          </a:p>
        </p:txBody>
      </p:sp>
      <p:sp>
        <p:nvSpPr>
          <p:cNvPr id="10" name="TextBox 9"/>
          <p:cNvSpPr txBox="1"/>
          <p:nvPr/>
        </p:nvSpPr>
        <p:spPr>
          <a:xfrm>
            <a:off x="4267645" y="1935493"/>
            <a:ext cx="1964267" cy="1292662"/>
          </a:xfrm>
          <a:prstGeom prst="rect">
            <a:avLst/>
          </a:prstGeom>
          <a:solidFill>
            <a:srgbClr val="F4C586"/>
          </a:solidFill>
        </p:spPr>
        <p:txBody>
          <a:bodyPr wrap="square" rtlCol="0">
            <a:spAutoFit/>
          </a:bodyPr>
          <a:lstStyle/>
          <a:p>
            <a:pPr algn="ctr"/>
            <a:r>
              <a:rPr lang="ru-RU" sz="1400" dirty="0" smtClean="0"/>
              <a:t>Комплексный центр социального  обслуживания населения</a:t>
            </a:r>
            <a:r>
              <a:rPr lang="ru-RU" dirty="0" smtClean="0"/>
              <a:t> </a:t>
            </a:r>
          </a:p>
          <a:p>
            <a:pPr algn="ctr"/>
            <a:endParaRPr lang="ru-RU" dirty="0"/>
          </a:p>
        </p:txBody>
      </p:sp>
      <p:sp>
        <p:nvSpPr>
          <p:cNvPr id="11" name="TextBox 10"/>
          <p:cNvSpPr txBox="1"/>
          <p:nvPr/>
        </p:nvSpPr>
        <p:spPr bwMode="auto">
          <a:xfrm>
            <a:off x="4453912" y="1450143"/>
            <a:ext cx="1591734" cy="400110"/>
          </a:xfrm>
          <a:prstGeom prst="rect">
            <a:avLst/>
          </a:prstGeom>
          <a:solidFill>
            <a:schemeClr val="accent1">
              <a:lumMod val="20000"/>
              <a:lumOff val="80000"/>
            </a:schemeClr>
          </a:solidFill>
        </p:spPr>
        <p:txBody>
          <a:bodyPr wrap="square" rtlCol="0">
            <a:spAutoFit/>
          </a:bodyPr>
          <a:lstStyle/>
          <a:p>
            <a:pPr algn="ctr"/>
            <a:r>
              <a:rPr lang="ru-RU" sz="2000" b="1" dirty="0" smtClean="0">
                <a:solidFill>
                  <a:schemeClr val="accent1"/>
                </a:solidFill>
              </a:rPr>
              <a:t>2025 год</a:t>
            </a:r>
            <a:endParaRPr lang="ru-RU" sz="2000" b="1" dirty="0">
              <a:solidFill>
                <a:schemeClr val="accent1"/>
              </a:solidFill>
            </a:endParaRPr>
          </a:p>
        </p:txBody>
      </p:sp>
      <p:sp>
        <p:nvSpPr>
          <p:cNvPr id="12" name="TextBox 11"/>
          <p:cNvSpPr txBox="1"/>
          <p:nvPr/>
        </p:nvSpPr>
        <p:spPr>
          <a:xfrm>
            <a:off x="7434624" y="1409566"/>
            <a:ext cx="1591734" cy="400110"/>
          </a:xfrm>
          <a:prstGeom prst="rect">
            <a:avLst/>
          </a:prstGeom>
          <a:solidFill>
            <a:schemeClr val="accent1">
              <a:lumMod val="20000"/>
              <a:lumOff val="80000"/>
            </a:schemeClr>
          </a:solidFill>
        </p:spPr>
        <p:txBody>
          <a:bodyPr wrap="square" rtlCol="0">
            <a:spAutoFit/>
          </a:bodyPr>
          <a:lstStyle/>
          <a:p>
            <a:pPr algn="ctr"/>
            <a:r>
              <a:rPr lang="ru-RU" sz="2000" b="1" dirty="0" smtClean="0">
                <a:solidFill>
                  <a:schemeClr val="accent1"/>
                </a:solidFill>
              </a:rPr>
              <a:t>2026 год</a:t>
            </a:r>
            <a:endParaRPr lang="ru-RU" sz="2000" b="1" dirty="0">
              <a:solidFill>
                <a:schemeClr val="accent1"/>
              </a:solidFill>
            </a:endParaRPr>
          </a:p>
        </p:txBody>
      </p:sp>
      <p:sp>
        <p:nvSpPr>
          <p:cNvPr id="13" name="TextBox 12"/>
          <p:cNvSpPr txBox="1"/>
          <p:nvPr/>
        </p:nvSpPr>
        <p:spPr>
          <a:xfrm>
            <a:off x="6486358" y="1922877"/>
            <a:ext cx="1896532" cy="1384995"/>
          </a:xfrm>
          <a:prstGeom prst="rect">
            <a:avLst/>
          </a:prstGeom>
          <a:solidFill>
            <a:srgbClr val="F4C586"/>
          </a:solidFill>
        </p:spPr>
        <p:txBody>
          <a:bodyPr wrap="square" rtlCol="0">
            <a:spAutoFit/>
          </a:bodyPr>
          <a:lstStyle/>
          <a:p>
            <a:pPr algn="ctr"/>
            <a:r>
              <a:rPr lang="ru-RU" sz="1400" dirty="0" smtClean="0"/>
              <a:t>КУ РА «Управление социальной поддержки населения Чемальского района»</a:t>
            </a:r>
            <a:endParaRPr lang="ru-RU" sz="1400" dirty="0"/>
          </a:p>
        </p:txBody>
      </p:sp>
      <p:sp>
        <p:nvSpPr>
          <p:cNvPr id="18" name="TextBox 17"/>
          <p:cNvSpPr txBox="1"/>
          <p:nvPr/>
        </p:nvSpPr>
        <p:spPr>
          <a:xfrm>
            <a:off x="8500757" y="1896564"/>
            <a:ext cx="1896532" cy="1384995"/>
          </a:xfrm>
          <a:prstGeom prst="rect">
            <a:avLst/>
          </a:prstGeom>
          <a:solidFill>
            <a:srgbClr val="F4C586"/>
          </a:solidFill>
        </p:spPr>
        <p:txBody>
          <a:bodyPr wrap="square" rtlCol="0">
            <a:spAutoFit/>
          </a:bodyPr>
          <a:lstStyle/>
          <a:p>
            <a:pPr algn="ctr"/>
            <a:r>
              <a:rPr lang="ru-RU" sz="1400" dirty="0" smtClean="0"/>
              <a:t>КУ РА «Управление социальной поддержки населения Онгудайского района»</a:t>
            </a:r>
            <a:endParaRPr lang="ru-RU" sz="1400" dirty="0"/>
          </a:p>
        </p:txBody>
      </p:sp>
      <p:sp>
        <p:nvSpPr>
          <p:cNvPr id="19" name="TextBox 18"/>
          <p:cNvSpPr txBox="1"/>
          <p:nvPr/>
        </p:nvSpPr>
        <p:spPr>
          <a:xfrm>
            <a:off x="2179052" y="3285269"/>
            <a:ext cx="8319251" cy="3416320"/>
          </a:xfrm>
          <a:prstGeom prst="rect">
            <a:avLst/>
          </a:prstGeom>
          <a:noFill/>
        </p:spPr>
        <p:txBody>
          <a:bodyPr wrap="square" rtlCol="0">
            <a:spAutoFit/>
          </a:bodyPr>
          <a:lstStyle/>
          <a:p>
            <a:pPr algn="ctr"/>
            <a:r>
              <a:rPr lang="ru-RU" sz="1200" b="1" dirty="0" smtClean="0">
                <a:latin typeface="Times New Roman" pitchFamily="18" charset="0"/>
                <a:cs typeface="Times New Roman" pitchFamily="18" charset="0"/>
              </a:rPr>
              <a:t>Создание и открытие Семейных МФЦ в Республике Алтай значительно повысило доступность и качество социальных услуг для семей с детьми. </a:t>
            </a:r>
          </a:p>
          <a:p>
            <a:pPr algn="ctr"/>
            <a:r>
              <a:rPr lang="ru-RU" sz="1200" b="1" dirty="0" smtClean="0">
                <a:latin typeface="Times New Roman" pitchFamily="18" charset="0"/>
                <a:cs typeface="Times New Roman" pitchFamily="18" charset="0"/>
              </a:rPr>
              <a:t>На базе учреждений работают интерактивные площадки для организации </a:t>
            </a:r>
            <a:r>
              <a:rPr lang="ru-RU" sz="1200" b="1" dirty="0" err="1" smtClean="0">
                <a:latin typeface="Times New Roman" pitchFamily="18" charset="0"/>
                <a:cs typeface="Times New Roman" pitchFamily="18" charset="0"/>
              </a:rPr>
              <a:t>коррекционно</a:t>
            </a:r>
            <a:r>
              <a:rPr lang="ru-RU" sz="1200" b="1" dirty="0" smtClean="0">
                <a:latin typeface="Times New Roman" pitchFamily="18" charset="0"/>
                <a:cs typeface="Times New Roman" pitchFamily="18" charset="0"/>
              </a:rPr>
              <a:t> – профилактической работы с несовершеннолетними, выявления и коррекция проблем во взаимоотношениях со сверстниками и взрослыми. Организованы рабочие места для получателей социальных услуг с доступом к Единому порталу государственных услуг. Родители и дети получают помощь в преодолении кризисных состояний, налаживании внутрисемейных и детско-родительских отношений, появились дополнительные возможности для консультаций и объединений усилия разных специалистов для комплексного решения проблем конкретных семей. Охвачено свыше 300 семей.</a:t>
            </a:r>
          </a:p>
          <a:p>
            <a:pPr algn="ctr"/>
            <a:r>
              <a:rPr lang="ru-RU" sz="1200" b="1" dirty="0" smtClean="0">
                <a:latin typeface="Times New Roman" pitchFamily="18" charset="0"/>
                <a:cs typeface="Times New Roman" pitchFamily="18" charset="0"/>
              </a:rPr>
              <a:t>В рамках  «Мобильной приемной»  в форме выездной работы в отдаленные населенные пункты проводятся индивидуальные беседы, консультации, творческие, патриотические и игровые занятия, психологические тренинги на формирование здорового образа жизни, улучшения взаимоотношений среди сверстников, профилактики суицидальных поведении и т.д. Охвачено всего более 600 несовершеннолетних детей. </a:t>
            </a:r>
          </a:p>
          <a:p>
            <a:pPr algn="ctr"/>
            <a:r>
              <a:rPr lang="ru-RU" sz="1200" b="1" dirty="0" smtClean="0">
                <a:latin typeface="Times New Roman" pitchFamily="18" charset="0"/>
                <a:cs typeface="Times New Roman" pitchFamily="18" charset="0"/>
              </a:rPr>
              <a:t>В рамках «Скорой семейной помощи» экстренного реагирования на кризисные ситуации в семьях организовано предоставление временного приюта, психологической и юридической поддержки.  В результате предотвращены негативные последствия кризисных ситуаций, оказана своевременная помощь 8 семьям, находящимся в остром уязвимом положении.</a:t>
            </a:r>
          </a:p>
          <a:p>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972984151"/>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2" name="Прямоугольник 1"/>
          <p:cNvSpPr/>
          <p:nvPr/>
        </p:nvSpPr>
        <p:spPr>
          <a:xfrm>
            <a:off x="2418347" y="112749"/>
            <a:ext cx="8121317" cy="461665"/>
          </a:xfrm>
          <a:prstGeom prst="rect">
            <a:avLst/>
          </a:prstGeom>
        </p:spPr>
        <p:txBody>
          <a:bodyPr wrap="square">
            <a:spAutoFit/>
          </a:bodyPr>
          <a:lstStyle/>
          <a:p>
            <a:r>
              <a:rPr lang="ru-RU" sz="2400" b="1" dirty="0">
                <a:solidFill>
                  <a:srgbClr val="7030A0"/>
                </a:solidFill>
                <a:latin typeface="Times New Roman" panose="02020603050405020304" pitchFamily="18" charset="0"/>
                <a:cs typeface="Times New Roman" panose="02020603050405020304" pitchFamily="18" charset="0"/>
              </a:rPr>
              <a:t>Оздоровление детей в трудной жизненной </a:t>
            </a:r>
            <a:r>
              <a:rPr lang="ru-RU" sz="2400" b="1" dirty="0" smtClean="0">
                <a:solidFill>
                  <a:srgbClr val="7030A0"/>
                </a:solidFill>
                <a:latin typeface="Times New Roman" panose="02020603050405020304" pitchFamily="18" charset="0"/>
                <a:cs typeface="Times New Roman" panose="02020603050405020304" pitchFamily="18" charset="0"/>
              </a:rPr>
              <a:t>ситуации</a:t>
            </a:r>
            <a:endParaRPr lang="ru-RU" sz="2400" dirty="0"/>
          </a:p>
        </p:txBody>
      </p:sp>
      <p:graphicFrame>
        <p:nvGraphicFramePr>
          <p:cNvPr id="12" name="Диаграмма 11">
            <a:extLst>
              <a:ext uri="{FF2B5EF4-FFF2-40B4-BE49-F238E27FC236}">
                <a16:creationId xmlns="" xmlns:a16="http://schemas.microsoft.com/office/drawing/2014/main" id="{663F7F7A-F7FF-2A87-9641-B290B750077C}"/>
              </a:ext>
            </a:extLst>
          </p:cNvPr>
          <p:cNvGraphicFramePr/>
          <p:nvPr>
            <p:extLst>
              <p:ext uri="{D42A27DB-BD31-4B8C-83A1-F6EECF244321}">
                <p14:modId xmlns:p14="http://schemas.microsoft.com/office/powerpoint/2010/main" val="3267829675"/>
              </p:ext>
            </p:extLst>
          </p:nvPr>
        </p:nvGraphicFramePr>
        <p:xfrm>
          <a:off x="2046126" y="3513438"/>
          <a:ext cx="8468713" cy="31881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Диаграмма 12">
            <a:extLst>
              <a:ext uri="{FF2B5EF4-FFF2-40B4-BE49-F238E27FC236}">
                <a16:creationId xmlns="" xmlns:a16="http://schemas.microsoft.com/office/drawing/2014/main" id="{5406A080-F1DF-F270-FB92-491C0AD6A646}"/>
              </a:ext>
            </a:extLst>
          </p:cNvPr>
          <p:cNvGraphicFramePr/>
          <p:nvPr>
            <p:extLst>
              <p:ext uri="{D42A27DB-BD31-4B8C-83A1-F6EECF244321}">
                <p14:modId xmlns:p14="http://schemas.microsoft.com/office/powerpoint/2010/main" val="3229199933"/>
              </p:ext>
            </p:extLst>
          </p:nvPr>
        </p:nvGraphicFramePr>
        <p:xfrm>
          <a:off x="1995725" y="574414"/>
          <a:ext cx="8531907" cy="2770365"/>
        </p:xfrm>
        <a:graphic>
          <a:graphicData uri="http://schemas.openxmlformats.org/drawingml/2006/chart">
            <c:chart xmlns:c="http://schemas.openxmlformats.org/drawingml/2006/chart" xmlns:r="http://schemas.openxmlformats.org/officeDocument/2006/relationships" r:id="rId5"/>
          </a:graphicData>
        </a:graphic>
      </p:graphicFrame>
      <p:sp>
        <p:nvSpPr>
          <p:cNvPr id="11" name="Номер слайда 1"/>
          <p:cNvSpPr>
            <a:spLocks noGrp="1"/>
          </p:cNvSpPr>
          <p:nvPr>
            <p:ph type="sldNum" sz="quarter" idx="12"/>
          </p:nvPr>
        </p:nvSpPr>
        <p:spPr>
          <a:xfrm>
            <a:off x="8610600" y="6356350"/>
            <a:ext cx="2743200" cy="365125"/>
          </a:xfrm>
        </p:spPr>
        <p:txBody>
          <a:bodyPr/>
          <a:lstStyle/>
          <a:p>
            <a:fld id="{ED80958F-062F-4223-9EB6-1AB4DB863CFC}" type="slidenum">
              <a:rPr lang="ru-RU" sz="2000" b="1" smtClean="0">
                <a:solidFill>
                  <a:srgbClr val="0070C0"/>
                </a:solidFill>
                <a:latin typeface="Times New Roman" pitchFamily="18" charset="0"/>
                <a:cs typeface="Times New Roman" pitchFamily="18" charset="0"/>
              </a:rPr>
              <a:t>7</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665152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7" name="Рисунок 6">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2" name="Заголовок 1"/>
          <p:cNvSpPr>
            <a:spLocks noGrp="1"/>
          </p:cNvSpPr>
          <p:nvPr>
            <p:ph type="title"/>
          </p:nvPr>
        </p:nvSpPr>
        <p:spPr>
          <a:xfrm>
            <a:off x="2032000" y="128334"/>
            <a:ext cx="8495632" cy="1249362"/>
          </a:xfrm>
        </p:spPr>
        <p:txBody>
          <a:bodyPr>
            <a:normAutofit/>
          </a:bodyPr>
          <a:lstStyle/>
          <a:p>
            <a:pPr algn="ctr"/>
            <a:r>
              <a:rPr lang="ru-RU" sz="3200" b="1" dirty="0" smtClean="0">
                <a:solidFill>
                  <a:srgbClr val="7030A0"/>
                </a:solidFill>
                <a:latin typeface="Times New Roman" pitchFamily="18" charset="0"/>
                <a:ea typeface="PT Astra Serif" pitchFamily="18" charset="-52"/>
                <a:cs typeface="Times New Roman" pitchFamily="18" charset="0"/>
              </a:rPr>
              <a:t>Оздоровление детей, находящихся в трудной жизненной ситуации, в 2026 году</a:t>
            </a:r>
            <a:endParaRPr lang="ru-RU" sz="3200" b="1" dirty="0">
              <a:solidFill>
                <a:srgbClr val="7030A0"/>
              </a:solidFill>
              <a:latin typeface="Times New Roman" pitchFamily="18" charset="0"/>
              <a:ea typeface="PT Astra Serif" pitchFamily="18" charset="-52"/>
              <a:cs typeface="Times New Roman" pitchFamily="18" charset="0"/>
            </a:endParaRPr>
          </a:p>
        </p:txBody>
      </p:sp>
      <p:sp>
        <p:nvSpPr>
          <p:cNvPr id="3" name="Содержимое 2"/>
          <p:cNvSpPr>
            <a:spLocks noGrp="1"/>
          </p:cNvSpPr>
          <p:nvPr>
            <p:ph sz="half" idx="1"/>
          </p:nvPr>
        </p:nvSpPr>
        <p:spPr>
          <a:xfrm>
            <a:off x="2346158" y="1311442"/>
            <a:ext cx="7955883" cy="3118184"/>
          </a:xfrm>
        </p:spPr>
        <p:txBody>
          <a:bodyPr>
            <a:normAutofit/>
          </a:bodyPr>
          <a:lstStyle/>
          <a:p>
            <a:pPr marL="514350" indent="-514350">
              <a:buFont typeface="+mj-lt"/>
              <a:buAutoNum type="arabicParenR"/>
            </a:pPr>
            <a:r>
              <a:rPr lang="ru-RU" sz="1600" b="1" dirty="0" smtClean="0">
                <a:solidFill>
                  <a:srgbClr val="FF0000"/>
                </a:solidFill>
                <a:latin typeface="Times New Roman" pitchFamily="18" charset="0"/>
                <a:ea typeface="PT Astra Serif" pitchFamily="18" charset="-52"/>
                <a:cs typeface="Times New Roman" pitchFamily="18" charset="0"/>
              </a:rPr>
              <a:t>Добавить профильные смены с уклоном на патриотическое воспитание, </a:t>
            </a:r>
            <a:r>
              <a:rPr lang="ru-RU" sz="1600" b="1" dirty="0" err="1" smtClean="0">
                <a:solidFill>
                  <a:srgbClr val="FF0000"/>
                </a:solidFill>
                <a:latin typeface="Times New Roman" pitchFamily="18" charset="0"/>
                <a:ea typeface="PT Astra Serif" pitchFamily="18" charset="-52"/>
                <a:cs typeface="Times New Roman" pitchFamily="18" charset="0"/>
              </a:rPr>
              <a:t>профориентационной</a:t>
            </a:r>
            <a:r>
              <a:rPr lang="ru-RU" sz="1600" b="1" dirty="0" smtClean="0">
                <a:solidFill>
                  <a:srgbClr val="FF0000"/>
                </a:solidFill>
                <a:latin typeface="Times New Roman" pitchFamily="18" charset="0"/>
                <a:ea typeface="PT Astra Serif" pitchFamily="18" charset="-52"/>
                <a:cs typeface="Times New Roman" pitchFamily="18" charset="0"/>
              </a:rPr>
              <a:t> и спортивной направленности, а так же провести смену посвященную 35 -летию со дня образования Республики Алтай и 270-летию вхождения алтайского народа в состав Российского государства.</a:t>
            </a:r>
          </a:p>
          <a:p>
            <a:pPr marL="514350" indent="-514350">
              <a:buFont typeface="+mj-lt"/>
              <a:buAutoNum type="arabicParenR"/>
            </a:pPr>
            <a:r>
              <a:rPr lang="ru-RU" sz="1600" b="1" dirty="0" smtClean="0">
                <a:solidFill>
                  <a:schemeClr val="tx2"/>
                </a:solidFill>
                <a:latin typeface="Times New Roman" pitchFamily="18" charset="0"/>
                <a:ea typeface="PT Astra Serif" pitchFamily="18" charset="-52"/>
                <a:cs typeface="Times New Roman" pitchFamily="18" charset="0"/>
              </a:rPr>
              <a:t>Охватить отдыхом и оздоровлением детей участников СВО, в том числе погибших в детских оздоровительных  организациях (санаториях) на территории других субъектов  РФ</a:t>
            </a:r>
          </a:p>
          <a:p>
            <a:pPr marL="514350" indent="-514350">
              <a:buFont typeface="+mj-lt"/>
              <a:buAutoNum type="arabicParenR"/>
            </a:pPr>
            <a:r>
              <a:rPr lang="ru-RU" sz="1600" b="1" dirty="0" smtClean="0">
                <a:solidFill>
                  <a:schemeClr val="tx2"/>
                </a:solidFill>
                <a:latin typeface="Times New Roman" pitchFamily="18" charset="0"/>
                <a:ea typeface="PT Astra Serif" pitchFamily="18" charset="-52"/>
                <a:cs typeface="Times New Roman" pitchFamily="18" charset="0"/>
              </a:rPr>
              <a:t>Оздоровить в санаториях Краснодарского края и Республики Беларусь 110 детей в рамках договора между Постоянным комитетом Союзного государства(Россия и Белоруссия) и Правительством Республики Алтай</a:t>
            </a:r>
          </a:p>
          <a:p>
            <a:pPr marL="514350" indent="-514350">
              <a:buFont typeface="+mj-lt"/>
              <a:buAutoNum type="arabicParenR"/>
            </a:pPr>
            <a:r>
              <a:rPr lang="ru-RU" sz="1600" b="1" dirty="0" smtClean="0">
                <a:solidFill>
                  <a:srgbClr val="FF0000"/>
                </a:solidFill>
                <a:latin typeface="Times New Roman" pitchFamily="18" charset="0"/>
                <a:ea typeface="PT Astra Serif" pitchFamily="18" charset="-52"/>
                <a:cs typeface="Times New Roman" pitchFamily="18" charset="0"/>
              </a:rPr>
              <a:t>В период летней оздоровительной компании детей находящихся в центре «Очаг» распределить по разным сменам, с целью социализации детей. </a:t>
            </a:r>
            <a:endParaRPr lang="ru-RU" sz="1600" b="1" dirty="0">
              <a:solidFill>
                <a:srgbClr val="FF0000"/>
              </a:solidFill>
              <a:latin typeface="Times New Roman" pitchFamily="18" charset="0"/>
              <a:ea typeface="PT Astra Serif" pitchFamily="18" charset="-52"/>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2346158" y="4429626"/>
            <a:ext cx="3886199" cy="2209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6617369" y="4431631"/>
            <a:ext cx="3684672" cy="2207795"/>
          </a:xfrm>
          <a:prstGeom prst="rect">
            <a:avLst/>
          </a:prstGeom>
          <a:noFill/>
          <a:ln w="9525">
            <a:noFill/>
            <a:miter lim="800000"/>
            <a:headEnd/>
            <a:tailEnd/>
          </a:ln>
          <a:effectLst/>
        </p:spPr>
      </p:pic>
      <p:pic>
        <p:nvPicPr>
          <p:cNvPr id="9" name="Picture 2" descr="C:\Users\Минтруд РА\Desktop\c8e883a24d2ccc3c1ff8d6dc012c505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sp>
        <p:nvSpPr>
          <p:cNvPr id="11" name="TextBox 10"/>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3" name="Номер слайда 1"/>
          <p:cNvSpPr>
            <a:spLocks noGrp="1"/>
          </p:cNvSpPr>
          <p:nvPr>
            <p:ph type="sldNum" sz="quarter" idx="12"/>
          </p:nvPr>
        </p:nvSpPr>
        <p:spPr>
          <a:xfrm>
            <a:off x="8610600" y="6356350"/>
            <a:ext cx="2743200" cy="365125"/>
          </a:xfrm>
        </p:spPr>
        <p:txBody>
          <a:bodyPr/>
          <a:lstStyle/>
          <a:p>
            <a:fld id="{ED80958F-062F-4223-9EB6-1AB4DB863CFC}" type="slidenum">
              <a:rPr lang="ru-RU" sz="2000" b="1" smtClean="0">
                <a:solidFill>
                  <a:srgbClr val="0070C0"/>
                </a:solidFill>
                <a:latin typeface="Times New Roman" pitchFamily="18" charset="0"/>
                <a:cs typeface="Times New Roman" pitchFamily="18" charset="0"/>
              </a:rPr>
              <a:t>8</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1076279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71931" r="10349"/>
          <a:stretch/>
        </p:blipFill>
        <p:spPr>
          <a:xfrm>
            <a:off x="10696074" y="0"/>
            <a:ext cx="1495926" cy="6858000"/>
          </a:xfrm>
          <a:prstGeom prst="rect">
            <a:avLst/>
          </a:prstGeom>
        </p:spPr>
      </p:pic>
      <p:pic>
        <p:nvPicPr>
          <p:cNvPr id="6" name="Picture 2" descr="C:\Users\Минтруд РА\Desktop\c8e883a24d2ccc3c1ff8d6dc012c505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8395" y="208546"/>
            <a:ext cx="1251284" cy="1251284"/>
          </a:xfrm>
          <a:prstGeom prst="rect">
            <a:avLst/>
          </a:prstGeom>
          <a:noFill/>
          <a:ln>
            <a:noFill/>
          </a:ln>
        </p:spPr>
      </p:pic>
      <p:pic>
        <p:nvPicPr>
          <p:cNvPr id="10" name="Рисунок 9">
            <a:extLst>
              <a:ext uri="{FF2B5EF4-FFF2-40B4-BE49-F238E27FC236}">
                <a16:creationId xmlns="" xmlns:a16="http://schemas.microsoft.com/office/drawing/2014/main" id="{74BF1165-E572-FA50-66CC-DAD8430C17A6}"/>
              </a:ext>
            </a:extLst>
          </p:cNvPr>
          <p:cNvPicPr>
            <a:picLocks noChangeAspect="1"/>
          </p:cNvPicPr>
          <p:nvPr/>
        </p:nvPicPr>
        <p:blipFill rotWithShape="1">
          <a:blip r:embed="rId2">
            <a:extLst>
              <a:ext uri="{28A0092B-C50C-407E-A947-70E740481C1C}">
                <a14:useLocalDpi xmlns:a14="http://schemas.microsoft.com/office/drawing/2010/main" val="0"/>
              </a:ext>
            </a:extLst>
          </a:blip>
          <a:srcRect l="20366" r="57544"/>
          <a:stretch/>
        </p:blipFill>
        <p:spPr>
          <a:xfrm>
            <a:off x="0" y="0"/>
            <a:ext cx="1864895" cy="6858000"/>
          </a:xfrm>
          <a:prstGeom prst="rect">
            <a:avLst/>
          </a:prstGeom>
        </p:spPr>
      </p:pic>
      <p:sp>
        <p:nvSpPr>
          <p:cNvPr id="8" name="TextBox 7"/>
          <p:cNvSpPr txBox="1"/>
          <p:nvPr/>
        </p:nvSpPr>
        <p:spPr>
          <a:xfrm>
            <a:off x="24064" y="4670264"/>
            <a:ext cx="1719249" cy="2031325"/>
          </a:xfrm>
          <a:prstGeom prst="rect">
            <a:avLst/>
          </a:prstGeom>
          <a:noFill/>
        </p:spPr>
        <p:txBody>
          <a:bodyPr wrap="square" rtlCol="0">
            <a:spAutoFit/>
          </a:bodyPr>
          <a:lstStyle/>
          <a:p>
            <a:pPr algn="ctr"/>
            <a:r>
              <a:rPr lang="ru-RU" b="1" dirty="0" smtClean="0">
                <a:solidFill>
                  <a:schemeClr val="bg1"/>
                </a:solidFill>
                <a:latin typeface="Times New Roman" pitchFamily="18" charset="0"/>
                <a:cs typeface="Times New Roman" pitchFamily="18" charset="0"/>
              </a:rPr>
              <a:t>Итоговая коллегия </a:t>
            </a:r>
          </a:p>
          <a:p>
            <a:pPr algn="ctr"/>
            <a:r>
              <a:rPr lang="ru-RU" b="1" dirty="0" smtClean="0">
                <a:solidFill>
                  <a:schemeClr val="bg1"/>
                </a:solidFill>
                <a:latin typeface="Times New Roman" pitchFamily="18" charset="0"/>
                <a:cs typeface="Times New Roman" pitchFamily="18" charset="0"/>
              </a:rPr>
              <a:t>Министерства труда </a:t>
            </a:r>
          </a:p>
          <a:p>
            <a:pPr algn="ctr"/>
            <a:r>
              <a:rPr lang="ru-RU" b="1" dirty="0" smtClean="0">
                <a:solidFill>
                  <a:schemeClr val="bg1"/>
                </a:solidFill>
                <a:latin typeface="Times New Roman" pitchFamily="18" charset="0"/>
                <a:cs typeface="Times New Roman" pitchFamily="18" charset="0"/>
              </a:rPr>
              <a:t>Республики Алтай </a:t>
            </a:r>
          </a:p>
          <a:p>
            <a:pPr algn="ctr"/>
            <a:r>
              <a:rPr lang="ru-RU" b="1" dirty="0" smtClean="0">
                <a:solidFill>
                  <a:schemeClr val="bg1"/>
                </a:solidFill>
                <a:latin typeface="Times New Roman" pitchFamily="18" charset="0"/>
                <a:cs typeface="Times New Roman" pitchFamily="18" charset="0"/>
              </a:rPr>
              <a:t>2025</a:t>
            </a:r>
            <a:endParaRPr lang="ru-RU" b="1" dirty="0">
              <a:solidFill>
                <a:schemeClr val="bg1"/>
              </a:solidFill>
              <a:latin typeface="Times New Roman" pitchFamily="18" charset="0"/>
              <a:cs typeface="Times New Roman" pitchFamily="18" charset="0"/>
            </a:endParaRPr>
          </a:p>
        </p:txBody>
      </p:sp>
      <p:sp>
        <p:nvSpPr>
          <p:cNvPr id="11" name="Заголовок 6">
            <a:extLst>
              <a:ext uri="{FF2B5EF4-FFF2-40B4-BE49-F238E27FC236}">
                <a16:creationId xmlns:a16="http://schemas.microsoft.com/office/drawing/2014/main" xmlns="" id="{86C0A4E0-F543-4F09-9ADD-A5D074346B6E}"/>
              </a:ext>
            </a:extLst>
          </p:cNvPr>
          <p:cNvSpPr txBox="1">
            <a:spLocks/>
          </p:cNvSpPr>
          <p:nvPr/>
        </p:nvSpPr>
        <p:spPr>
          <a:xfrm>
            <a:off x="1864894" y="28645"/>
            <a:ext cx="8831179" cy="6451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b="1" dirty="0" smtClean="0">
                <a:solidFill>
                  <a:srgbClr val="7030A0"/>
                </a:solidFill>
                <a:latin typeface="Montserrat"/>
              </a:rPr>
              <a:t>Социальное сиротство</a:t>
            </a:r>
            <a:endParaRPr lang="ru-RU" sz="2800" b="1" dirty="0">
              <a:solidFill>
                <a:srgbClr val="7030A0"/>
              </a:solidFill>
              <a:latin typeface="Montserrat"/>
            </a:endParaRPr>
          </a:p>
        </p:txBody>
      </p:sp>
      <p:graphicFrame>
        <p:nvGraphicFramePr>
          <p:cNvPr id="7" name="Диаграмма 6"/>
          <p:cNvGraphicFramePr/>
          <p:nvPr>
            <p:extLst>
              <p:ext uri="{D42A27DB-BD31-4B8C-83A1-F6EECF244321}">
                <p14:modId xmlns:p14="http://schemas.microsoft.com/office/powerpoint/2010/main" val="1316574427"/>
              </p:ext>
            </p:extLst>
          </p:nvPr>
        </p:nvGraphicFramePr>
        <p:xfrm>
          <a:off x="2177716" y="1630731"/>
          <a:ext cx="4349911" cy="3039533"/>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
          <p:cNvSpPr txBox="1"/>
          <p:nvPr/>
        </p:nvSpPr>
        <p:spPr>
          <a:xfrm>
            <a:off x="2012135" y="875008"/>
            <a:ext cx="2144997" cy="794563"/>
          </a:xfrm>
          <a:prstGeom prst="rect">
            <a:avLst/>
          </a:prstGeom>
          <a:solidFill>
            <a:srgbClr val="FFC000"/>
          </a:solidFill>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400" b="1" dirty="0" smtClean="0"/>
              <a:t>под  предварительной</a:t>
            </a:r>
          </a:p>
          <a:p>
            <a:pPr algn="ctr"/>
            <a:r>
              <a:rPr lang="ru-RU" sz="1400" b="1" dirty="0" smtClean="0"/>
              <a:t>опекой</a:t>
            </a:r>
          </a:p>
          <a:p>
            <a:pPr algn="ctr"/>
            <a:r>
              <a:rPr lang="ru-RU" sz="1400" b="1" dirty="0" smtClean="0"/>
              <a:t>34 ребенка</a:t>
            </a:r>
          </a:p>
        </p:txBody>
      </p:sp>
      <p:sp>
        <p:nvSpPr>
          <p:cNvPr id="13" name="TextBox 1"/>
          <p:cNvSpPr txBox="1"/>
          <p:nvPr/>
        </p:nvSpPr>
        <p:spPr>
          <a:xfrm>
            <a:off x="2515234" y="4136859"/>
            <a:ext cx="1501530" cy="719666"/>
          </a:xfrm>
          <a:prstGeom prst="rect">
            <a:avLst/>
          </a:prstGeom>
          <a:solidFill>
            <a:srgbClr val="A7D3B1"/>
          </a:solidFill>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400" b="1" dirty="0" smtClean="0"/>
              <a:t>под опекой</a:t>
            </a:r>
          </a:p>
          <a:p>
            <a:pPr algn="ctr"/>
            <a:r>
              <a:rPr lang="ru-RU" sz="1400" b="1" dirty="0" smtClean="0"/>
              <a:t>312 детей</a:t>
            </a:r>
          </a:p>
        </p:txBody>
      </p:sp>
      <p:sp>
        <p:nvSpPr>
          <p:cNvPr id="14" name="TextBox 1"/>
          <p:cNvSpPr txBox="1"/>
          <p:nvPr/>
        </p:nvSpPr>
        <p:spPr>
          <a:xfrm>
            <a:off x="4957233" y="1616718"/>
            <a:ext cx="1430866" cy="811497"/>
          </a:xfrm>
          <a:prstGeom prst="rect">
            <a:avLst/>
          </a:prstGeom>
          <a:solidFill>
            <a:schemeClr val="accent1">
              <a:lumMod val="40000"/>
              <a:lumOff val="60000"/>
            </a:schemeClr>
          </a:solidFill>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400" b="1" dirty="0" smtClean="0"/>
              <a:t>В приемных </a:t>
            </a:r>
          </a:p>
          <a:p>
            <a:pPr algn="ctr"/>
            <a:r>
              <a:rPr lang="ru-RU" sz="1400" b="1" dirty="0" smtClean="0"/>
              <a:t>семьях </a:t>
            </a:r>
          </a:p>
          <a:p>
            <a:pPr algn="ctr"/>
            <a:r>
              <a:rPr lang="ru-RU" sz="1400" b="1" dirty="0" smtClean="0"/>
              <a:t>500 детей</a:t>
            </a:r>
          </a:p>
        </p:txBody>
      </p:sp>
      <p:sp>
        <p:nvSpPr>
          <p:cNvPr id="15" name="Текст 37">
            <a:extLst>
              <a:ext uri="{FF2B5EF4-FFF2-40B4-BE49-F238E27FC236}">
                <a16:creationId xmlns:a16="http://schemas.microsoft.com/office/drawing/2014/main" xmlns="" id="{5DF12E02-96F5-49E0-83A2-6B7E859FE84B}"/>
              </a:ext>
            </a:extLst>
          </p:cNvPr>
          <p:cNvSpPr txBox="1">
            <a:spLocks/>
          </p:cNvSpPr>
          <p:nvPr/>
        </p:nvSpPr>
        <p:spPr>
          <a:xfrm>
            <a:off x="2012135" y="5376597"/>
            <a:ext cx="4375964" cy="132499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000" algn="ctr">
              <a:lnSpc>
                <a:spcPct val="100000"/>
              </a:lnSpc>
              <a:buFont typeface="Arial" panose="020B0604020202020204" pitchFamily="34" charset="0"/>
              <a:buNone/>
            </a:pPr>
            <a:r>
              <a:rPr lang="ru-RU" sz="2000" b="1" dirty="0" smtClean="0">
                <a:latin typeface="Times New Roman" pitchFamily="18" charset="0"/>
                <a:cs typeface="Times New Roman" pitchFamily="18" charset="0"/>
              </a:rPr>
              <a:t>На 1 декабря 2025 года                       1073 </a:t>
            </a:r>
            <a:r>
              <a:rPr lang="ru-RU" sz="1800" b="1" dirty="0" smtClean="0">
                <a:latin typeface="Times New Roman" pitchFamily="18" charset="0"/>
                <a:cs typeface="Times New Roman" pitchFamily="18" charset="0"/>
              </a:rPr>
              <a:t>ребенка-сироты или оставшихся без попечения родителей</a:t>
            </a:r>
            <a:endParaRPr lang="ru-RU" sz="2000" b="1" dirty="0" smtClean="0">
              <a:latin typeface="Times New Roman" pitchFamily="18" charset="0"/>
              <a:cs typeface="Times New Roman" pitchFamily="18" charset="0"/>
            </a:endParaRPr>
          </a:p>
          <a:p>
            <a:pPr algn="ctr">
              <a:buFont typeface="Arial" panose="020B0604020202020204" pitchFamily="34" charset="0"/>
              <a:buNone/>
            </a:pPr>
            <a:endParaRPr lang="ru-RU" sz="2000" b="1" dirty="0">
              <a:latin typeface="Times New Roman" pitchFamily="18" charset="0"/>
              <a:cs typeface="Times New Roman" pitchFamily="18" charset="0"/>
            </a:endParaRPr>
          </a:p>
        </p:txBody>
      </p:sp>
      <p:graphicFrame>
        <p:nvGraphicFramePr>
          <p:cNvPr id="17" name="Диаграмма 16"/>
          <p:cNvGraphicFramePr/>
          <p:nvPr>
            <p:extLst>
              <p:ext uri="{D42A27DB-BD31-4B8C-83A1-F6EECF244321}">
                <p14:modId xmlns:p14="http://schemas.microsoft.com/office/powerpoint/2010/main" val="3938073025"/>
              </p:ext>
            </p:extLst>
          </p:nvPr>
        </p:nvGraphicFramePr>
        <p:xfrm>
          <a:off x="6388099" y="875008"/>
          <a:ext cx="4250267" cy="3708401"/>
        </p:xfrm>
        <a:graphic>
          <a:graphicData uri="http://schemas.openxmlformats.org/drawingml/2006/chart">
            <c:chart xmlns:c="http://schemas.openxmlformats.org/drawingml/2006/chart" xmlns:r="http://schemas.openxmlformats.org/officeDocument/2006/relationships" r:id="rId5"/>
          </a:graphicData>
        </a:graphic>
      </p:graphicFrame>
      <p:sp>
        <p:nvSpPr>
          <p:cNvPr id="18" name="Текст 37">
            <a:extLst>
              <a:ext uri="{FF2B5EF4-FFF2-40B4-BE49-F238E27FC236}">
                <a16:creationId xmlns:a16="http://schemas.microsoft.com/office/drawing/2014/main" xmlns="" id="{5DF12E02-96F5-49E0-83A2-6B7E859FE84B}"/>
              </a:ext>
            </a:extLst>
          </p:cNvPr>
          <p:cNvSpPr txBox="1">
            <a:spLocks/>
          </p:cNvSpPr>
          <p:nvPr/>
        </p:nvSpPr>
        <p:spPr>
          <a:xfrm>
            <a:off x="6388099" y="5376596"/>
            <a:ext cx="4307974" cy="148140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000" algn="ctr">
              <a:lnSpc>
                <a:spcPct val="100000"/>
              </a:lnSpc>
              <a:buFont typeface="Arial" panose="020B0604020202020204" pitchFamily="34" charset="0"/>
              <a:buNone/>
            </a:pPr>
            <a:r>
              <a:rPr lang="ru-RU" sz="1800" b="1" dirty="0" smtClean="0">
                <a:latin typeface="Times New Roman" pitchFamily="18" charset="0"/>
                <a:cs typeface="Times New Roman" pitchFamily="18" charset="0"/>
              </a:rPr>
              <a:t>Численность детей-сирот и детей, оставшихся без попечения родителей, проживающих в организациях</a:t>
            </a:r>
          </a:p>
          <a:p>
            <a:pPr algn="ctr">
              <a:buFont typeface="Arial" panose="020B0604020202020204" pitchFamily="34" charset="0"/>
              <a:buNone/>
            </a:pPr>
            <a:endParaRPr lang="ru-RU" sz="2000" b="1" dirty="0">
              <a:latin typeface="Times New Roman" pitchFamily="18" charset="0"/>
              <a:cs typeface="Times New Roman" pitchFamily="18" charset="0"/>
            </a:endParaRPr>
          </a:p>
        </p:txBody>
      </p:sp>
      <p:sp>
        <p:nvSpPr>
          <p:cNvPr id="19" name="Стрелка вниз 18"/>
          <p:cNvSpPr/>
          <p:nvPr/>
        </p:nvSpPr>
        <p:spPr>
          <a:xfrm>
            <a:off x="8152619" y="1494368"/>
            <a:ext cx="778933" cy="2675467"/>
          </a:xfrm>
          <a:prstGeom prst="downArrow">
            <a:avLst>
              <a:gd name="adj1" fmla="val 50000"/>
              <a:gd name="adj2" fmla="val 106164"/>
            </a:avLst>
          </a:prstGeom>
          <a:solidFill>
            <a:schemeClr val="accent6">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a:p>
            <a:pPr algn="ctr"/>
            <a:endParaRPr lang="ru-RU" sz="1200" b="1" dirty="0" smtClean="0">
              <a:solidFill>
                <a:schemeClr val="bg2">
                  <a:lumMod val="50000"/>
                </a:schemeClr>
              </a:solidFill>
            </a:endParaRPr>
          </a:p>
        </p:txBody>
      </p:sp>
      <p:sp>
        <p:nvSpPr>
          <p:cNvPr id="20" name="TextBox 1"/>
          <p:cNvSpPr txBox="1"/>
          <p:nvPr/>
        </p:nvSpPr>
        <p:spPr>
          <a:xfrm>
            <a:off x="9064457" y="4320675"/>
            <a:ext cx="715434" cy="32173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b="1" dirty="0" smtClean="0"/>
              <a:t>2025 г</a:t>
            </a:r>
            <a:r>
              <a:rPr lang="ru-RU" sz="1100" dirty="0" smtClean="0"/>
              <a:t>.</a:t>
            </a:r>
            <a:endParaRPr lang="ru-RU" sz="1100" dirty="0"/>
          </a:p>
        </p:txBody>
      </p:sp>
      <p:sp>
        <p:nvSpPr>
          <p:cNvPr id="21" name="Скругленная прямоугольная выноска 20"/>
          <p:cNvSpPr/>
          <p:nvPr/>
        </p:nvSpPr>
        <p:spPr>
          <a:xfrm>
            <a:off x="9064457" y="1648357"/>
            <a:ext cx="1202266" cy="321734"/>
          </a:xfrm>
          <a:prstGeom prst="wedgeRoundRectCallout">
            <a:avLst>
              <a:gd name="adj1" fmla="val -22241"/>
              <a:gd name="adj2" fmla="val 99342"/>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ru-RU" sz="1400" b="1" dirty="0" smtClean="0">
                <a:solidFill>
                  <a:schemeClr val="tx1"/>
                </a:solidFill>
                <a:latin typeface="Bahnschrift" pitchFamily="34" charset="0"/>
              </a:rPr>
              <a:t>166 детей</a:t>
            </a:r>
            <a:endParaRPr lang="ru-RU" sz="1400" b="1" dirty="0">
              <a:solidFill>
                <a:schemeClr val="tx1"/>
              </a:solidFill>
              <a:latin typeface="Bahnschrift" pitchFamily="34" charset="0"/>
            </a:endParaRPr>
          </a:p>
        </p:txBody>
      </p:sp>
      <p:sp>
        <p:nvSpPr>
          <p:cNvPr id="22" name="TextBox 21"/>
          <p:cNvSpPr txBox="1"/>
          <p:nvPr/>
        </p:nvSpPr>
        <p:spPr>
          <a:xfrm>
            <a:off x="8267812" y="3152273"/>
            <a:ext cx="548548" cy="584775"/>
          </a:xfrm>
          <a:prstGeom prst="rect">
            <a:avLst/>
          </a:prstGeom>
          <a:noFill/>
        </p:spPr>
        <p:txBody>
          <a:bodyPr wrap="none" rtlCol="0">
            <a:spAutoFit/>
          </a:bodyPr>
          <a:lstStyle/>
          <a:p>
            <a:r>
              <a:rPr lang="ru-RU" sz="1600" b="1" dirty="0" smtClean="0">
                <a:latin typeface="Bahnschrift" pitchFamily="34" charset="0"/>
              </a:rPr>
              <a:t>на </a:t>
            </a:r>
          </a:p>
          <a:p>
            <a:r>
              <a:rPr lang="ru-RU" sz="1600" b="1" dirty="0" smtClean="0">
                <a:latin typeface="Bahnschrift" pitchFamily="34" charset="0"/>
              </a:rPr>
              <a:t>30%</a:t>
            </a:r>
            <a:endParaRPr lang="ru-RU" sz="1600" b="1" dirty="0">
              <a:latin typeface="Bahnschrift" pitchFamily="34" charset="0"/>
            </a:endParaRPr>
          </a:p>
        </p:txBody>
      </p:sp>
      <p:sp>
        <p:nvSpPr>
          <p:cNvPr id="23" name="Номер слайда 1"/>
          <p:cNvSpPr>
            <a:spLocks noGrp="1"/>
          </p:cNvSpPr>
          <p:nvPr>
            <p:ph type="sldNum" sz="quarter" idx="12"/>
          </p:nvPr>
        </p:nvSpPr>
        <p:spPr>
          <a:xfrm>
            <a:off x="8610600" y="6385024"/>
            <a:ext cx="2743200" cy="307777"/>
          </a:xfrm>
        </p:spPr>
        <p:txBody>
          <a:bodyPr/>
          <a:lstStyle/>
          <a:p>
            <a:pPr algn="r"/>
            <a:fld id="{ED80958F-062F-4223-9EB6-1AB4DB863CFC}" type="slidenum">
              <a:rPr lang="ru-RU" sz="2000" b="1" smtClean="0">
                <a:solidFill>
                  <a:srgbClr val="0070C0"/>
                </a:solidFill>
                <a:latin typeface="Times New Roman" pitchFamily="18" charset="0"/>
                <a:cs typeface="Times New Roman" pitchFamily="18" charset="0"/>
              </a:rPr>
              <a:pPr algn="r"/>
              <a:t>9</a:t>
            </a:fld>
            <a:endParaRPr lang="ru-RU"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735177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Основные слайды">
  <a:themeElements>
    <a:clrScheme name="Минтруд Алтай 1">
      <a:dk1>
        <a:srgbClr val="212330"/>
      </a:dk1>
      <a:lt1>
        <a:srgbClr val="FFFFFF"/>
      </a:lt1>
      <a:dk2>
        <a:srgbClr val="44596C"/>
      </a:dk2>
      <a:lt2>
        <a:srgbClr val="849BB1"/>
      </a:lt2>
      <a:accent1>
        <a:srgbClr val="613083"/>
      </a:accent1>
      <a:accent2>
        <a:srgbClr val="00A3A5"/>
      </a:accent2>
      <a:accent3>
        <a:srgbClr val="FFFFFF"/>
      </a:accent3>
      <a:accent4>
        <a:srgbClr val="FFFFFF"/>
      </a:accent4>
      <a:accent5>
        <a:srgbClr val="FFFFFF"/>
      </a:accent5>
      <a:accent6>
        <a:srgbClr val="E8EFF8"/>
      </a:accent6>
      <a:hlink>
        <a:srgbClr val="0563C1"/>
      </a:hlink>
      <a:folHlink>
        <a:srgbClr val="954F72"/>
      </a:folHlink>
    </a:clrScheme>
    <a:fontScheme name="Custom 12">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1614</TotalTime>
  <Words>2694</Words>
  <Application>Microsoft Office PowerPoint</Application>
  <PresentationFormat>Широкоэкранный</PresentationFormat>
  <Paragraphs>673</Paragraphs>
  <Slides>49</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2</vt:i4>
      </vt:variant>
      <vt:variant>
        <vt:lpstr>Заголовки слайдов</vt:lpstr>
      </vt:variant>
      <vt:variant>
        <vt:i4>49</vt:i4>
      </vt:variant>
    </vt:vector>
  </HeadingPairs>
  <TitlesOfParts>
    <vt:vector size="62" baseType="lpstr">
      <vt:lpstr>Arial Unicode MS</vt:lpstr>
      <vt:lpstr>Arial</vt:lpstr>
      <vt:lpstr>Bahnschrift</vt:lpstr>
      <vt:lpstr>Calibri</vt:lpstr>
      <vt:lpstr>Calibri Light</vt:lpstr>
      <vt:lpstr>Montserrat</vt:lpstr>
      <vt:lpstr>Montserrat SemiBold</vt:lpstr>
      <vt:lpstr>PT Astra Serif</vt:lpstr>
      <vt:lpstr>Tahoma</vt:lpstr>
      <vt:lpstr>Times New Roman</vt:lpstr>
      <vt:lpstr>Wingdings</vt:lpstr>
      <vt:lpstr>Тема Office</vt:lpstr>
      <vt:lpstr>Основные слайды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Оздоровление детей, находящихся в трудной жизненной ситуации, в 2026 году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Социальные контракты  общий объем средств за 2023-2025 гг. (1,3 млрд.руб.)</vt:lpstr>
      <vt:lpstr>Социальное партнерство </vt:lpstr>
      <vt:lpstr>Средняя заработная плата по отдельным категориям работников, определенных Указами Президента  Российской Федерации, за январь-октябрь 2025 г., рублей </vt:lpstr>
      <vt:lpstr>Среднемесячная номинальная начисленная заработная плата работников  по полному кругу организаций в Республике Алтай  за 2019- 2025 г.г. </vt:lpstr>
      <vt:lpstr>Минимальный размер оплаты труда  2019 – 2025 год, рублей</vt:lpstr>
      <vt:lpstr>Заседание рабочей группы  по подготовке предложений для поддержания дифференциации в оплате труда работников государственных учреждений Республики Алтай</vt:lpstr>
      <vt:lpstr>Презентация PowerPoint</vt:lpstr>
      <vt:lpstr>Презентация PowerPoint</vt:lpstr>
      <vt:lpstr>  СНИЖЕНИЕ БЕДНОСТИ  </vt:lpstr>
      <vt:lpstr>Презентация PowerPoint</vt:lpstr>
      <vt:lpstr>Презентация PowerPoint</vt:lpstr>
      <vt:lpstr>Презентация PowerPoint</vt:lpstr>
      <vt:lpstr>Презентация PowerPoint</vt:lpstr>
      <vt:lpstr>Презентация PowerPoint</vt:lpstr>
      <vt:lpstr>В 2026 году планируется расширение территории реализации проекта системы долговременного ухода: г.Горно-Алтайск, Майминский, Онгудайский, Шебалинский, Чойский, Турочакский районы.  В 2028 году планируется включение всех 11 муниципальных образований в систему долговременного ухода.</vt:lpstr>
      <vt:lpstr>Исполнение медиаплана  Минтруда Республики Алтай </vt:lpstr>
      <vt:lpstr>Корпоративная культура Министерства</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Users</dc:creator>
  <cp:lastModifiedBy>Users</cp:lastModifiedBy>
  <cp:revision>136</cp:revision>
  <cp:lastPrinted>2025-12-18T02:14:32Z</cp:lastPrinted>
  <dcterms:created xsi:type="dcterms:W3CDTF">2025-12-08T10:33:46Z</dcterms:created>
  <dcterms:modified xsi:type="dcterms:W3CDTF">2025-12-18T09:45:42Z</dcterms:modified>
</cp:coreProperties>
</file>