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7" r:id="rId2"/>
    <p:sldId id="313" r:id="rId3"/>
    <p:sldId id="312" r:id="rId4"/>
    <p:sldId id="298" r:id="rId5"/>
    <p:sldId id="324" r:id="rId6"/>
    <p:sldId id="315" r:id="rId7"/>
    <p:sldId id="320" r:id="rId8"/>
    <p:sldId id="321" r:id="rId9"/>
    <p:sldId id="322" r:id="rId10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DE5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181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3920540793699993"/>
          <c:y val="0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3.1781054900753128E-2"/>
          <c:w val="0.76867365372177743"/>
          <c:h val="0.96676444959265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полномочия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7713238123754116"/>
                  <c:y val="4.6869750692908517E-2"/>
                </c:manualLayout>
              </c:layout>
              <c:showVal val="1"/>
            </c:dLbl>
            <c:dLbl>
              <c:idx val="1"/>
              <c:layout>
                <c:manualLayout>
                  <c:x val="0.16476465784482572"/>
                  <c:y val="-5.057007475013298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182</c:v>
                </c:pt>
                <c:pt idx="1">
                  <c:v>204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247607858135604"/>
          <c:y val="0.34424780928917403"/>
          <c:w val="0.31944495191041605"/>
          <c:h val="0.3748372714801648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получатели услуг</a:t>
            </a:r>
          </a:p>
        </c:rich>
      </c:tx>
      <c:layout>
        <c:manualLayout>
          <c:xMode val="edge"/>
          <c:yMode val="edge"/>
          <c:x val="0.15885379578809772"/>
          <c:y val="0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.16315266384837188"/>
          <c:w val="0.82934509503393983"/>
          <c:h val="0.67421750328956565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8895291276097015"/>
          <c:y val="9.6760127663148454E-2"/>
          <c:w val="0.27967442842999268"/>
          <c:h val="0.46587067898341811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8289654856468041"/>
          <c:y val="2.9629422249596388E-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.10074003564862771"/>
          <c:w val="0.83217859686965778"/>
          <c:h val="0.86389923196804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получатели мер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7265448233560443"/>
                  <c:y val="4.9154978209543024E-2"/>
                </c:manualLayout>
              </c:layout>
              <c:showVal val="1"/>
            </c:dLbl>
            <c:dLbl>
              <c:idx val="1"/>
              <c:layout>
                <c:manualLayout>
                  <c:x val="0.15629827771825039"/>
                  <c:y val="-0.11791670166204728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111901</c:v>
                </c:pt>
                <c:pt idx="1">
                  <c:v>153201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589153065128796"/>
          <c:y val="0.18041285217018038"/>
          <c:w val="0.27282523706870698"/>
          <c:h val="0.4279485410956060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B2642-1F23-4765-AEDF-016AA02215D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657B6-4AF3-44CC-817A-D53B250321F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C56B75-171F-4BD6-BF9D-86A7B991BC59}" type="parTrans" cxnId="{77549C60-EC61-4AA1-976F-A75F1F0CFF04}">
      <dgm:prSet/>
      <dgm:spPr/>
      <dgm:t>
        <a:bodyPr/>
        <a:lstStyle/>
        <a:p>
          <a:endParaRPr lang="ru-RU"/>
        </a:p>
      </dgm:t>
    </dgm:pt>
    <dgm:pt modelId="{99807AE9-D5A4-4807-B0B4-383B6BE3E338}" type="sibTrans" cxnId="{77549C60-EC61-4AA1-976F-A75F1F0CFF04}">
      <dgm:prSet/>
      <dgm:spPr/>
      <dgm:t>
        <a:bodyPr/>
        <a:lstStyle/>
        <a:p>
          <a:endParaRPr lang="ru-RU"/>
        </a:p>
      </dgm:t>
    </dgm:pt>
    <dgm:pt modelId="{580240AA-D2A7-4260-91D0-00F2536D832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1 954,8 млн.рублей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из которых на меры социальной поддержки населения направлены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1 157, 2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5183E1-3075-4A52-9044-C9A5B9E54B2D}" type="parTrans" cxnId="{CDFD7A06-32BF-4004-BD50-C52405A11E63}">
      <dgm:prSet/>
      <dgm:spPr/>
      <dgm:t>
        <a:bodyPr/>
        <a:lstStyle/>
        <a:p>
          <a:endParaRPr lang="ru-RU"/>
        </a:p>
      </dgm:t>
    </dgm:pt>
    <dgm:pt modelId="{00E29602-AA15-4FF9-98E3-C3C2E1F1E220}" type="sibTrans" cxnId="{CDFD7A06-32BF-4004-BD50-C52405A11E63}">
      <dgm:prSet/>
      <dgm:spPr/>
      <dgm:t>
        <a:bodyPr/>
        <a:lstStyle/>
        <a:p>
          <a:endParaRPr lang="ru-RU"/>
        </a:p>
      </dgm:t>
    </dgm:pt>
    <dgm:pt modelId="{394E01DC-12BC-4CE8-9B81-E32FF017A79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7BEC18-AF4B-4787-B1C6-D5F6C0CA9309}" type="parTrans" cxnId="{83C938A9-DC06-443D-A785-F2B42D8EA701}">
      <dgm:prSet/>
      <dgm:spPr/>
      <dgm:t>
        <a:bodyPr/>
        <a:lstStyle/>
        <a:p>
          <a:endParaRPr lang="ru-RU"/>
        </a:p>
      </dgm:t>
    </dgm:pt>
    <dgm:pt modelId="{5BF0F7F7-B033-424C-B283-0C5D715E206B}" type="sibTrans" cxnId="{83C938A9-DC06-443D-A785-F2B42D8EA701}">
      <dgm:prSet/>
      <dgm:spPr/>
      <dgm:t>
        <a:bodyPr/>
        <a:lstStyle/>
        <a:p>
          <a:endParaRPr lang="ru-RU"/>
        </a:p>
      </dgm:t>
    </dgm:pt>
    <dgm:pt modelId="{FDFEB951-DA9D-44CB-8C39-05923B8E8B5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4 161,1 млн. рублей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из них на меры социальной поддержки населения направлены                            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3 255,0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млн. рублей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D9609F-92EA-4464-BA44-5149697A4463}" type="parTrans" cxnId="{17B9C76A-FD5A-4D7F-949B-D0E8454488EB}">
      <dgm:prSet/>
      <dgm:spPr/>
      <dgm:t>
        <a:bodyPr/>
        <a:lstStyle/>
        <a:p>
          <a:endParaRPr lang="ru-RU"/>
        </a:p>
      </dgm:t>
    </dgm:pt>
    <dgm:pt modelId="{92D38D31-9D51-41F9-8DE3-34829E91C31A}" type="sibTrans" cxnId="{17B9C76A-FD5A-4D7F-949B-D0E8454488EB}">
      <dgm:prSet/>
      <dgm:spPr/>
      <dgm:t>
        <a:bodyPr/>
        <a:lstStyle/>
        <a:p>
          <a:endParaRPr lang="ru-RU"/>
        </a:p>
      </dgm:t>
    </dgm:pt>
    <dgm:pt modelId="{C4F970D0-2BEA-49D1-BE69-85A6CDAF04C4}" type="pres">
      <dgm:prSet presAssocID="{530B2642-1F23-4765-AEDF-016AA02215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78AFC3-E172-49CC-B87F-CD06B3A7C5B1}" type="pres">
      <dgm:prSet presAssocID="{DC7657B6-4AF3-44CC-817A-D53B250321F5}" presName="linNode" presStyleCnt="0"/>
      <dgm:spPr/>
    </dgm:pt>
    <dgm:pt modelId="{A0958DB4-0358-4639-B54A-9D981CF4CAD5}" type="pres">
      <dgm:prSet presAssocID="{DC7657B6-4AF3-44CC-817A-D53B250321F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4BB1C-C19D-4E1E-8181-EF52B103B295}" type="pres">
      <dgm:prSet presAssocID="{DC7657B6-4AF3-44CC-817A-D53B250321F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AA38F-70A8-4999-BE15-2F6263F0787D}" type="pres">
      <dgm:prSet presAssocID="{99807AE9-D5A4-4807-B0B4-383B6BE3E338}" presName="spacing" presStyleCnt="0"/>
      <dgm:spPr/>
    </dgm:pt>
    <dgm:pt modelId="{BFFDB8BC-1DA5-4C4E-AB76-215A54703006}" type="pres">
      <dgm:prSet presAssocID="{394E01DC-12BC-4CE8-9B81-E32FF017A792}" presName="linNode" presStyleCnt="0"/>
      <dgm:spPr/>
    </dgm:pt>
    <dgm:pt modelId="{1F43FE71-F781-4D83-AA9E-AEA5E69E2329}" type="pres">
      <dgm:prSet presAssocID="{394E01DC-12BC-4CE8-9B81-E32FF017A79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B647E-FF05-46A8-9C79-6E462EBD2218}" type="pres">
      <dgm:prSet presAssocID="{394E01DC-12BC-4CE8-9B81-E32FF017A79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938A9-DC06-443D-A785-F2B42D8EA701}" srcId="{530B2642-1F23-4765-AEDF-016AA02215D3}" destId="{394E01DC-12BC-4CE8-9B81-E32FF017A792}" srcOrd="1" destOrd="0" parTransId="{F87BEC18-AF4B-4787-B1C6-D5F6C0CA9309}" sibTransId="{5BF0F7F7-B033-424C-B283-0C5D715E206B}"/>
    <dgm:cxn modelId="{77549C60-EC61-4AA1-976F-A75F1F0CFF04}" srcId="{530B2642-1F23-4765-AEDF-016AA02215D3}" destId="{DC7657B6-4AF3-44CC-817A-D53B250321F5}" srcOrd="0" destOrd="0" parTransId="{56C56B75-171F-4BD6-BF9D-86A7B991BC59}" sibTransId="{99807AE9-D5A4-4807-B0B4-383B6BE3E338}"/>
    <dgm:cxn modelId="{E97012D8-8795-43D9-85BC-DF5182B2DE54}" type="presOf" srcId="{DC7657B6-4AF3-44CC-817A-D53B250321F5}" destId="{A0958DB4-0358-4639-B54A-9D981CF4CAD5}" srcOrd="0" destOrd="0" presId="urn:microsoft.com/office/officeart/2005/8/layout/vList6"/>
    <dgm:cxn modelId="{8058F6DB-8D98-4D1D-9A24-44994911FEFB}" type="presOf" srcId="{580240AA-D2A7-4260-91D0-00F2536D8324}" destId="{B604BB1C-C19D-4E1E-8181-EF52B103B295}" srcOrd="0" destOrd="0" presId="urn:microsoft.com/office/officeart/2005/8/layout/vList6"/>
    <dgm:cxn modelId="{739D092A-7F4D-41DE-8445-B9BC3F590213}" type="presOf" srcId="{394E01DC-12BC-4CE8-9B81-E32FF017A792}" destId="{1F43FE71-F781-4D83-AA9E-AEA5E69E2329}" srcOrd="0" destOrd="0" presId="urn:microsoft.com/office/officeart/2005/8/layout/vList6"/>
    <dgm:cxn modelId="{CDFD7A06-32BF-4004-BD50-C52405A11E63}" srcId="{DC7657B6-4AF3-44CC-817A-D53B250321F5}" destId="{580240AA-D2A7-4260-91D0-00F2536D8324}" srcOrd="0" destOrd="0" parTransId="{3F5183E1-3075-4A52-9044-C9A5B9E54B2D}" sibTransId="{00E29602-AA15-4FF9-98E3-C3C2E1F1E220}"/>
    <dgm:cxn modelId="{F09AFB76-1472-4ADF-9B4E-2AD0FEB13CA7}" type="presOf" srcId="{530B2642-1F23-4765-AEDF-016AA02215D3}" destId="{C4F970D0-2BEA-49D1-BE69-85A6CDAF04C4}" srcOrd="0" destOrd="0" presId="urn:microsoft.com/office/officeart/2005/8/layout/vList6"/>
    <dgm:cxn modelId="{17B9C76A-FD5A-4D7F-949B-D0E8454488EB}" srcId="{394E01DC-12BC-4CE8-9B81-E32FF017A792}" destId="{FDFEB951-DA9D-44CB-8C39-05923B8E8B5A}" srcOrd="0" destOrd="0" parTransId="{40D9609F-92EA-4464-BA44-5149697A4463}" sibTransId="{92D38D31-9D51-41F9-8DE3-34829E91C31A}"/>
    <dgm:cxn modelId="{BA2C78F7-C26D-454C-A681-5D785DC61A54}" type="presOf" srcId="{FDFEB951-DA9D-44CB-8C39-05923B8E8B5A}" destId="{9C4B647E-FF05-46A8-9C79-6E462EBD2218}" srcOrd="0" destOrd="0" presId="urn:microsoft.com/office/officeart/2005/8/layout/vList6"/>
    <dgm:cxn modelId="{1002D5EA-A953-444C-8FFB-2E5F8E6BFAA1}" type="presParOf" srcId="{C4F970D0-2BEA-49D1-BE69-85A6CDAF04C4}" destId="{5178AFC3-E172-49CC-B87F-CD06B3A7C5B1}" srcOrd="0" destOrd="0" presId="urn:microsoft.com/office/officeart/2005/8/layout/vList6"/>
    <dgm:cxn modelId="{B4C3C902-3327-464A-92FB-A41267D6B84D}" type="presParOf" srcId="{5178AFC3-E172-49CC-B87F-CD06B3A7C5B1}" destId="{A0958DB4-0358-4639-B54A-9D981CF4CAD5}" srcOrd="0" destOrd="0" presId="urn:microsoft.com/office/officeart/2005/8/layout/vList6"/>
    <dgm:cxn modelId="{A0560778-4687-47B5-B77E-85F595067BFC}" type="presParOf" srcId="{5178AFC3-E172-49CC-B87F-CD06B3A7C5B1}" destId="{B604BB1C-C19D-4E1E-8181-EF52B103B295}" srcOrd="1" destOrd="0" presId="urn:microsoft.com/office/officeart/2005/8/layout/vList6"/>
    <dgm:cxn modelId="{138913C7-43DC-4E60-B568-D8B59C5F901F}" type="presParOf" srcId="{C4F970D0-2BEA-49D1-BE69-85A6CDAF04C4}" destId="{7B7AA38F-70A8-4999-BE15-2F6263F0787D}" srcOrd="1" destOrd="0" presId="urn:microsoft.com/office/officeart/2005/8/layout/vList6"/>
    <dgm:cxn modelId="{E9B7435C-0E41-4C46-8D82-5C9EC8E83CEA}" type="presParOf" srcId="{C4F970D0-2BEA-49D1-BE69-85A6CDAF04C4}" destId="{BFFDB8BC-1DA5-4C4E-AB76-215A54703006}" srcOrd="2" destOrd="0" presId="urn:microsoft.com/office/officeart/2005/8/layout/vList6"/>
    <dgm:cxn modelId="{C0818DDE-73F5-4A68-8A97-CB9DB060089B}" type="presParOf" srcId="{BFFDB8BC-1DA5-4C4E-AB76-215A54703006}" destId="{1F43FE71-F781-4D83-AA9E-AEA5E69E2329}" srcOrd="0" destOrd="0" presId="urn:microsoft.com/office/officeart/2005/8/layout/vList6"/>
    <dgm:cxn modelId="{D321D460-3620-431B-B747-42888EBE8122}" type="presParOf" srcId="{BFFDB8BC-1DA5-4C4E-AB76-215A54703006}" destId="{9C4B647E-FF05-46A8-9C79-6E462EBD2218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EF76F-7E82-48EE-B313-49799E0FC94F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8D75813A-FF10-453A-B50B-01F5B4A581E3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получили услуги </a:t>
          </a:r>
        </a:p>
        <a:p>
          <a:pPr algn="ctr"/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28,6 </a:t>
          </a:r>
          <a:r>
            <a:rPr lang="ru-RU" sz="1600" b="1" dirty="0" err="1" smtClean="0">
              <a:solidFill>
                <a:schemeClr val="accent2">
                  <a:lumMod val="75000"/>
                </a:schemeClr>
              </a:solidFill>
            </a:rPr>
            <a:t>тыс.чел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4D01C59F-E503-47B2-8502-C15A9C9C13D0}" type="parTrans" cxnId="{0D77CFAF-8DC3-4C4A-B14A-278970833700}">
      <dgm:prSet/>
      <dgm:spPr/>
      <dgm:t>
        <a:bodyPr/>
        <a:lstStyle/>
        <a:p>
          <a:endParaRPr lang="ru-RU"/>
        </a:p>
      </dgm:t>
    </dgm:pt>
    <dgm:pt modelId="{B46658BC-6AC3-4620-A3DB-547FE9262123}" type="sibTrans" cxnId="{0D77CFAF-8DC3-4C4A-B14A-278970833700}">
      <dgm:prSet/>
      <dgm:spPr/>
      <dgm:t>
        <a:bodyPr/>
        <a:lstStyle/>
        <a:p>
          <a:endParaRPr lang="ru-RU"/>
        </a:p>
      </dgm:t>
    </dgm:pt>
    <dgm:pt modelId="{899DDEE0-2E5C-4DA0-AE99-FCD0E1548ED1}">
      <dgm:prSet/>
      <dgm:spPr/>
      <dgm:t>
        <a:bodyPr/>
        <a:lstStyle/>
        <a:p>
          <a:endParaRPr lang="ru-RU" dirty="0"/>
        </a:p>
      </dgm:t>
    </dgm:pt>
    <dgm:pt modelId="{C94F9A96-525E-49D0-9E68-2556CCB6E735}" type="parTrans" cxnId="{85692D90-CA12-49A0-B1A5-14F5C600E7E3}">
      <dgm:prSet/>
      <dgm:spPr/>
      <dgm:t>
        <a:bodyPr/>
        <a:lstStyle/>
        <a:p>
          <a:endParaRPr lang="ru-RU"/>
        </a:p>
      </dgm:t>
    </dgm:pt>
    <dgm:pt modelId="{20EC3897-C41A-456D-90E8-782F920EDBFF}" type="sibTrans" cxnId="{85692D90-CA12-49A0-B1A5-14F5C600E7E3}">
      <dgm:prSet/>
      <dgm:spPr/>
      <dgm:t>
        <a:bodyPr/>
        <a:lstStyle/>
        <a:p>
          <a:endParaRPr lang="ru-RU"/>
        </a:p>
      </dgm:t>
    </dgm:pt>
    <dgm:pt modelId="{4A9F8A0A-ED87-4A03-AFBD-243F3D488CD8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получили услуги </a:t>
          </a:r>
        </a:p>
        <a:p>
          <a:pPr algn="ctr"/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35,9 </a:t>
          </a:r>
          <a:r>
            <a:rPr lang="ru-RU" sz="1600" b="1" dirty="0" err="1" smtClean="0">
              <a:solidFill>
                <a:schemeClr val="accent2">
                  <a:lumMod val="75000"/>
                </a:schemeClr>
              </a:solidFill>
            </a:rPr>
            <a:t>тыс.чел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143F1C12-88FB-48AB-A44A-FB63C72E43CA}" type="sibTrans" cxnId="{B06D1CED-7E35-49E2-BF3F-18431E8A1222}">
      <dgm:prSet/>
      <dgm:spPr/>
      <dgm:t>
        <a:bodyPr/>
        <a:lstStyle/>
        <a:p>
          <a:endParaRPr lang="ru-RU"/>
        </a:p>
      </dgm:t>
    </dgm:pt>
    <dgm:pt modelId="{F5C9C4BB-605B-48BB-9AC4-5585C2338761}" type="parTrans" cxnId="{B06D1CED-7E35-49E2-BF3F-18431E8A1222}">
      <dgm:prSet/>
      <dgm:spPr/>
      <dgm:t>
        <a:bodyPr/>
        <a:lstStyle/>
        <a:p>
          <a:endParaRPr lang="ru-RU"/>
        </a:p>
      </dgm:t>
    </dgm:pt>
    <dgm:pt modelId="{44E64EA4-8F24-4BF8-8C3F-9BB8E42FD129}">
      <dgm:prSet phldrT="[Текст]" custT="1"/>
      <dgm:spPr/>
      <dgm:t>
        <a:bodyPr/>
        <a:lstStyle/>
        <a:p>
          <a:pPr algn="ctr">
            <a:spcBef>
              <a:spcPts val="200"/>
            </a:spcBef>
            <a:spcAft>
              <a:spcPts val="0"/>
            </a:spcAft>
          </a:pPr>
          <a:r>
            <a:rPr lang="ru-RU" sz="1600" b="1" dirty="0" smtClean="0"/>
            <a:t>получили услуги </a:t>
          </a:r>
        </a:p>
        <a:p>
          <a:pPr algn="ctr">
            <a:spcBef>
              <a:spcPts val="200"/>
            </a:spcBef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39,7 </a:t>
          </a:r>
          <a:r>
            <a:rPr lang="ru-RU" sz="1600" b="1" dirty="0" err="1" smtClean="0">
              <a:solidFill>
                <a:schemeClr val="accent2">
                  <a:lumMod val="75000"/>
                </a:schemeClr>
              </a:solidFill>
            </a:rPr>
            <a:t>тыс.чел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9325086E-914B-44EE-90B7-B2194CA54DEE}" type="sibTrans" cxnId="{063A35E7-84D4-4F27-A325-DBF1F231C69C}">
      <dgm:prSet/>
      <dgm:spPr/>
      <dgm:t>
        <a:bodyPr/>
        <a:lstStyle/>
        <a:p>
          <a:endParaRPr lang="ru-RU"/>
        </a:p>
      </dgm:t>
    </dgm:pt>
    <dgm:pt modelId="{56742167-DD85-4FCE-B25A-C54FF052328F}" type="parTrans" cxnId="{063A35E7-84D4-4F27-A325-DBF1F231C69C}">
      <dgm:prSet/>
      <dgm:spPr/>
      <dgm:t>
        <a:bodyPr/>
        <a:lstStyle/>
        <a:p>
          <a:endParaRPr lang="ru-RU"/>
        </a:p>
      </dgm:t>
    </dgm:pt>
    <dgm:pt modelId="{54535FD8-C88C-4693-A8C5-D45E15B9B039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получили услуги </a:t>
          </a:r>
        </a:p>
        <a:p>
          <a:pPr algn="ctr"/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32,3 </a:t>
          </a:r>
          <a:r>
            <a:rPr lang="ru-RU" sz="1600" b="1" dirty="0" err="1" smtClean="0">
              <a:solidFill>
                <a:schemeClr val="accent2">
                  <a:lumMod val="75000"/>
                </a:schemeClr>
              </a:solidFill>
            </a:rPr>
            <a:t>тыс.чел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AB4902DF-6B3E-4C0F-86F6-C5663B4FBAED}" type="parTrans" cxnId="{EB8D4853-A35F-4F29-B4F8-D24C142B8FD0}">
      <dgm:prSet/>
      <dgm:spPr/>
      <dgm:t>
        <a:bodyPr/>
        <a:lstStyle/>
        <a:p>
          <a:endParaRPr lang="ru-RU"/>
        </a:p>
      </dgm:t>
    </dgm:pt>
    <dgm:pt modelId="{08C2444F-8457-448C-8DFD-339D11E5A3F4}" type="sibTrans" cxnId="{EB8D4853-A35F-4F29-B4F8-D24C142B8FD0}">
      <dgm:prSet/>
      <dgm:spPr/>
      <dgm:t>
        <a:bodyPr/>
        <a:lstStyle/>
        <a:p>
          <a:endParaRPr lang="ru-RU"/>
        </a:p>
      </dgm:t>
    </dgm:pt>
    <dgm:pt modelId="{0B9B85AE-E731-423D-8A5A-959D51E6A69C}" type="pres">
      <dgm:prSet presAssocID="{35EEF76F-7E82-48EE-B313-49799E0FC94F}" presName="arrowDiagram" presStyleCnt="0">
        <dgm:presLayoutVars>
          <dgm:chMax val="5"/>
          <dgm:dir/>
          <dgm:resizeHandles val="exact"/>
        </dgm:presLayoutVars>
      </dgm:prSet>
      <dgm:spPr/>
    </dgm:pt>
    <dgm:pt modelId="{214D2E51-7E71-478C-A2B4-C072C4B9D634}" type="pres">
      <dgm:prSet presAssocID="{35EEF76F-7E82-48EE-B313-49799E0FC94F}" presName="arrow" presStyleLbl="bgShp" presStyleIdx="0" presStyleCnt="1" custAng="0" custScaleX="98129" custScaleY="84456" custLinFactNeighborX="10118" custLinFactNeighborY="2726"/>
      <dgm:spPr/>
    </dgm:pt>
    <dgm:pt modelId="{7C370E8B-9B32-4D2C-A40D-0668A1D39B7E}" type="pres">
      <dgm:prSet presAssocID="{35EEF76F-7E82-48EE-B313-49799E0FC94F}" presName="arrowDiagram5" presStyleCnt="0"/>
      <dgm:spPr/>
    </dgm:pt>
    <dgm:pt modelId="{4D1C0646-D971-4597-A69D-75A03FA01A11}" type="pres">
      <dgm:prSet presAssocID="{899DDEE0-2E5C-4DA0-AE99-FCD0E1548ED1}" presName="bullet5a" presStyleLbl="node1" presStyleIdx="0" presStyleCnt="5" custLinFactX="-84285" custLinFactY="-86678" custLinFactNeighborX="-100000" custLinFactNeighborY="-100000"/>
      <dgm:spPr/>
    </dgm:pt>
    <dgm:pt modelId="{567A9D5D-C0B9-4F1F-9472-917770CCABB5}" type="pres">
      <dgm:prSet presAssocID="{899DDEE0-2E5C-4DA0-AE99-FCD0E1548ED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A2681-055F-4EFE-8DAA-F0CEF4192D73}" type="pres">
      <dgm:prSet presAssocID="{8D75813A-FF10-453A-B50B-01F5B4A581E3}" presName="bullet5b" presStyleLbl="node1" presStyleIdx="1" presStyleCnt="5" custLinFactX="69870" custLinFactNeighborX="100000" custLinFactNeighborY="98207"/>
      <dgm:spPr/>
    </dgm:pt>
    <dgm:pt modelId="{05FC4717-DAD9-4A86-A95E-D43713180EEE}" type="pres">
      <dgm:prSet presAssocID="{8D75813A-FF10-453A-B50B-01F5B4A581E3}" presName="textBox5b" presStyleLbl="revTx" presStyleIdx="1" presStyleCnt="5" custScaleX="135342" custScaleY="35978" custLinFactNeighborX="-22016" custLinFactNeighborY="-7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36AA9-68FC-49E3-B370-35E4FC3C9C12}" type="pres">
      <dgm:prSet presAssocID="{54535FD8-C88C-4693-A8C5-D45E15B9B039}" presName="bullet5c" presStyleLbl="node1" presStyleIdx="2" presStyleCnt="5" custLinFactX="83870" custLinFactNeighborX="100000" custLinFactNeighborY="38025"/>
      <dgm:spPr/>
    </dgm:pt>
    <dgm:pt modelId="{30186C44-557B-4CAA-B1E1-C5C98802BD1E}" type="pres">
      <dgm:prSet presAssocID="{54535FD8-C88C-4693-A8C5-D45E15B9B039}" presName="textBox5c" presStyleLbl="revTx" presStyleIdx="2" presStyleCnt="5" custScaleY="38710" custLinFactNeighborX="-19795" custLinFactNeighborY="-7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7EEC1-87A4-4723-9B4C-6C2D94F538ED}" type="pres">
      <dgm:prSet presAssocID="{4A9F8A0A-ED87-4A03-AFBD-243F3D488CD8}" presName="bullet5d" presStyleLbl="node1" presStyleIdx="3" presStyleCnt="5" custLinFactNeighborX="90423" custLinFactNeighborY="58115"/>
      <dgm:spPr/>
    </dgm:pt>
    <dgm:pt modelId="{005F029A-91FE-42AF-B450-1FCC17EC146D}" type="pres">
      <dgm:prSet presAssocID="{4A9F8A0A-ED87-4A03-AFBD-243F3D488CD8}" presName="textBox5d" presStyleLbl="revTx" presStyleIdx="3" presStyleCnt="5" custScaleX="105847" custScaleY="38251" custLinFactNeighborX="-19419" custLinFactNeighborY="-58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CC504-4A8B-4214-8D7F-D9BFAD156961}" type="pres">
      <dgm:prSet presAssocID="{44E64EA4-8F24-4BF8-8C3F-9BB8E42FD129}" presName="bullet5e" presStyleLbl="node1" presStyleIdx="4" presStyleCnt="5" custLinFactX="11188" custLinFactNeighborX="100000" custLinFactNeighborY="41880"/>
      <dgm:spPr/>
    </dgm:pt>
    <dgm:pt modelId="{A0C0F7D9-5B17-40CA-BA0F-44518C486077}" type="pres">
      <dgm:prSet presAssocID="{44E64EA4-8F24-4BF8-8C3F-9BB8E42FD129}" presName="textBox5e" presStyleLbl="revTx" presStyleIdx="4" presStyleCnt="5" custScaleX="123295" custScaleY="24577" custLinFactNeighborX="-15417" custLinFactNeighborY="-6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EF96A-5700-405D-BE6C-5039B7B234E4}" type="presOf" srcId="{899DDEE0-2E5C-4DA0-AE99-FCD0E1548ED1}" destId="{567A9D5D-C0B9-4F1F-9472-917770CCABB5}" srcOrd="0" destOrd="0" presId="urn:microsoft.com/office/officeart/2005/8/layout/arrow2"/>
    <dgm:cxn modelId="{EB8D4853-A35F-4F29-B4F8-D24C142B8FD0}" srcId="{35EEF76F-7E82-48EE-B313-49799E0FC94F}" destId="{54535FD8-C88C-4693-A8C5-D45E15B9B039}" srcOrd="2" destOrd="0" parTransId="{AB4902DF-6B3E-4C0F-86F6-C5663B4FBAED}" sibTransId="{08C2444F-8457-448C-8DFD-339D11E5A3F4}"/>
    <dgm:cxn modelId="{B06D1CED-7E35-49E2-BF3F-18431E8A1222}" srcId="{35EEF76F-7E82-48EE-B313-49799E0FC94F}" destId="{4A9F8A0A-ED87-4A03-AFBD-243F3D488CD8}" srcOrd="3" destOrd="0" parTransId="{F5C9C4BB-605B-48BB-9AC4-5585C2338761}" sibTransId="{143F1C12-88FB-48AB-A44A-FB63C72E43CA}"/>
    <dgm:cxn modelId="{43762FD5-5F4F-4BAE-AF04-A5E2C0D7DCC2}" type="presOf" srcId="{4A9F8A0A-ED87-4A03-AFBD-243F3D488CD8}" destId="{005F029A-91FE-42AF-B450-1FCC17EC146D}" srcOrd="0" destOrd="0" presId="urn:microsoft.com/office/officeart/2005/8/layout/arrow2"/>
    <dgm:cxn modelId="{85692D90-CA12-49A0-B1A5-14F5C600E7E3}" srcId="{35EEF76F-7E82-48EE-B313-49799E0FC94F}" destId="{899DDEE0-2E5C-4DA0-AE99-FCD0E1548ED1}" srcOrd="0" destOrd="0" parTransId="{C94F9A96-525E-49D0-9E68-2556CCB6E735}" sibTransId="{20EC3897-C41A-456D-90E8-782F920EDBFF}"/>
    <dgm:cxn modelId="{091C29DA-30B2-4AF2-83C0-7686E2B5D9E5}" type="presOf" srcId="{35EEF76F-7E82-48EE-B313-49799E0FC94F}" destId="{0B9B85AE-E731-423D-8A5A-959D51E6A69C}" srcOrd="0" destOrd="0" presId="urn:microsoft.com/office/officeart/2005/8/layout/arrow2"/>
    <dgm:cxn modelId="{0D77CFAF-8DC3-4C4A-B14A-278970833700}" srcId="{35EEF76F-7E82-48EE-B313-49799E0FC94F}" destId="{8D75813A-FF10-453A-B50B-01F5B4A581E3}" srcOrd="1" destOrd="0" parTransId="{4D01C59F-E503-47B2-8502-C15A9C9C13D0}" sibTransId="{B46658BC-6AC3-4620-A3DB-547FE9262123}"/>
    <dgm:cxn modelId="{E86EE05B-E010-42EA-BF6F-7209DDB4BE55}" type="presOf" srcId="{8D75813A-FF10-453A-B50B-01F5B4A581E3}" destId="{05FC4717-DAD9-4A86-A95E-D43713180EEE}" srcOrd="0" destOrd="0" presId="urn:microsoft.com/office/officeart/2005/8/layout/arrow2"/>
    <dgm:cxn modelId="{9AE0D30F-B99E-4038-9C7B-C570C08469F1}" type="presOf" srcId="{44E64EA4-8F24-4BF8-8C3F-9BB8E42FD129}" destId="{A0C0F7D9-5B17-40CA-BA0F-44518C486077}" srcOrd="0" destOrd="0" presId="urn:microsoft.com/office/officeart/2005/8/layout/arrow2"/>
    <dgm:cxn modelId="{063A35E7-84D4-4F27-A325-DBF1F231C69C}" srcId="{35EEF76F-7E82-48EE-B313-49799E0FC94F}" destId="{44E64EA4-8F24-4BF8-8C3F-9BB8E42FD129}" srcOrd="4" destOrd="0" parTransId="{56742167-DD85-4FCE-B25A-C54FF052328F}" sibTransId="{9325086E-914B-44EE-90B7-B2194CA54DEE}"/>
    <dgm:cxn modelId="{A4578A1D-49B5-41E3-80D5-2B9FA6DDBEF3}" type="presOf" srcId="{54535FD8-C88C-4693-A8C5-D45E15B9B039}" destId="{30186C44-557B-4CAA-B1E1-C5C98802BD1E}" srcOrd="0" destOrd="0" presId="urn:microsoft.com/office/officeart/2005/8/layout/arrow2"/>
    <dgm:cxn modelId="{A876E633-A101-4FBC-97DE-2144C42C8452}" type="presParOf" srcId="{0B9B85AE-E731-423D-8A5A-959D51E6A69C}" destId="{214D2E51-7E71-478C-A2B4-C072C4B9D634}" srcOrd="0" destOrd="0" presId="urn:microsoft.com/office/officeart/2005/8/layout/arrow2"/>
    <dgm:cxn modelId="{29D64B90-57F0-4C89-8657-8CD4E60C2881}" type="presParOf" srcId="{0B9B85AE-E731-423D-8A5A-959D51E6A69C}" destId="{7C370E8B-9B32-4D2C-A40D-0668A1D39B7E}" srcOrd="1" destOrd="0" presId="urn:microsoft.com/office/officeart/2005/8/layout/arrow2"/>
    <dgm:cxn modelId="{A88603C2-5EA7-45A5-ABDA-E6E2972E5484}" type="presParOf" srcId="{7C370E8B-9B32-4D2C-A40D-0668A1D39B7E}" destId="{4D1C0646-D971-4597-A69D-75A03FA01A11}" srcOrd="0" destOrd="0" presId="urn:microsoft.com/office/officeart/2005/8/layout/arrow2"/>
    <dgm:cxn modelId="{226C01E2-1FAA-4918-A5E1-A45482C52AA6}" type="presParOf" srcId="{7C370E8B-9B32-4D2C-A40D-0668A1D39B7E}" destId="{567A9D5D-C0B9-4F1F-9472-917770CCABB5}" srcOrd="1" destOrd="0" presId="urn:microsoft.com/office/officeart/2005/8/layout/arrow2"/>
    <dgm:cxn modelId="{2D53918E-28DD-4061-BE4F-F38A3DAC8B47}" type="presParOf" srcId="{7C370E8B-9B32-4D2C-A40D-0668A1D39B7E}" destId="{A4AA2681-055F-4EFE-8DAA-F0CEF4192D73}" srcOrd="2" destOrd="0" presId="urn:microsoft.com/office/officeart/2005/8/layout/arrow2"/>
    <dgm:cxn modelId="{5C76D7DC-D292-4F7B-8375-DE20F413A48F}" type="presParOf" srcId="{7C370E8B-9B32-4D2C-A40D-0668A1D39B7E}" destId="{05FC4717-DAD9-4A86-A95E-D43713180EEE}" srcOrd="3" destOrd="0" presId="urn:microsoft.com/office/officeart/2005/8/layout/arrow2"/>
    <dgm:cxn modelId="{6E41A088-BBF2-42B9-91E3-130804D74C97}" type="presParOf" srcId="{7C370E8B-9B32-4D2C-A40D-0668A1D39B7E}" destId="{CD436AA9-68FC-49E3-B370-35E4FC3C9C12}" srcOrd="4" destOrd="0" presId="urn:microsoft.com/office/officeart/2005/8/layout/arrow2"/>
    <dgm:cxn modelId="{9521D93F-8B8D-4A1D-AD30-68DEE1322B64}" type="presParOf" srcId="{7C370E8B-9B32-4D2C-A40D-0668A1D39B7E}" destId="{30186C44-557B-4CAA-B1E1-C5C98802BD1E}" srcOrd="5" destOrd="0" presId="urn:microsoft.com/office/officeart/2005/8/layout/arrow2"/>
    <dgm:cxn modelId="{553C9F32-1464-4AD7-B500-B7375A05E424}" type="presParOf" srcId="{7C370E8B-9B32-4D2C-A40D-0668A1D39B7E}" destId="{9207EEC1-87A4-4723-9B4C-6C2D94F538ED}" srcOrd="6" destOrd="0" presId="urn:microsoft.com/office/officeart/2005/8/layout/arrow2"/>
    <dgm:cxn modelId="{38408AB4-C1DF-4F31-86E6-B807CE1B54AF}" type="presParOf" srcId="{7C370E8B-9B32-4D2C-A40D-0668A1D39B7E}" destId="{005F029A-91FE-42AF-B450-1FCC17EC146D}" srcOrd="7" destOrd="0" presId="urn:microsoft.com/office/officeart/2005/8/layout/arrow2"/>
    <dgm:cxn modelId="{ABFF5457-A3E5-4499-ADF2-C0E7121EDFFF}" type="presParOf" srcId="{7C370E8B-9B32-4D2C-A40D-0668A1D39B7E}" destId="{CFECC504-4A8B-4214-8D7F-D9BFAD156961}" srcOrd="8" destOrd="0" presId="urn:microsoft.com/office/officeart/2005/8/layout/arrow2"/>
    <dgm:cxn modelId="{D11785A6-1AC8-49A6-8F48-7020D9CF632A}" type="presParOf" srcId="{7C370E8B-9B32-4D2C-A40D-0668A1D39B7E}" destId="{A0C0F7D9-5B17-40CA-BA0F-44518C486077}" srcOrd="9" destOrd="0" presId="urn:microsoft.com/office/officeart/2005/8/layout/arrow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FE83ED-CC29-45B5-A36E-DEF568B90038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4C02DD-8DE7-4613-A22E-D2DB50B55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5C9E2-9920-430D-B11A-B2F976A1D0D5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5C9E2-9920-430D-B11A-B2F976A1D0D5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5C9E2-9920-430D-B11A-B2F976A1D0D5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BEAE97-E4E6-4672-9269-5D679E55A949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9073D-430E-4C1E-99D4-F5109D56CE4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488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C02DD-8DE7-4613-A22E-D2DB50B556D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0639-694B-4F79-8D78-8F34429E0E82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CDD4-DA74-45F4-A74B-E886E99CF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E126-1D86-484C-B0A7-433B18A1E673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875E-28C0-4181-87E7-B15469E92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1E2B-19C2-4403-92DC-B52A30D0BAFE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2534-9864-4D1C-B041-5F7A35227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4315-3757-403E-BEAD-D3F1FBFDA6CA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611B-F3E4-4ED8-B4E3-FA1325792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A556-D34D-4176-B659-FA9B78DB2E34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82AB-59B1-4CBF-8B00-9564689ED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D66A-E67A-46CF-807E-2D8F2015BCF0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D3A0-3FF7-4E69-AE94-71E1F8E8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0DAA-F928-4FD7-AEEF-B4F4E3B80830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2975-54BD-4162-97BC-8FBBB30A9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9A84-9E75-4FF6-B497-6572BBC2CC9D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A786-7CA0-4D40-B750-DFE77933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1255-1FAD-4A2A-B57D-AAE4E5C21095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88D5-6879-463D-8AE3-2088A9DD5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76F0-E09C-4F46-A72C-354311B0EE47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AE3B-76E4-42FB-87F3-61509774F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68A9-3C91-45F6-879A-089318FCFAB6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FD5F-117C-499D-8D65-2EF83FFD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19EF2A-AB6A-4279-95F1-0AA789E10295}" type="datetime1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3DB47-B349-4A22-A220-0E48266B2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260648"/>
            <a:ext cx="8208912" cy="936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altLang="ru-RU" sz="24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8" y="6309307"/>
            <a:ext cx="1008111" cy="5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9"/>
            <a:ext cx="1296144" cy="48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63" y="6309306"/>
            <a:ext cx="1008111" cy="5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98544"/>
            <a:ext cx="720080" cy="4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1785938" y="5643563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14" name="Рисунок 13" descr="Минтру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357166"/>
            <a:ext cx="1800200" cy="18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800000" flipV="1">
            <a:off x="1428728" y="4857760"/>
            <a:ext cx="550072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1604" y="2857496"/>
            <a:ext cx="550072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«В основе всего лежит сбережение народа России и благополучие наших граждан»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407194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 descr="http://incomefile.com/wp-content/uploads/2014/01/russia-putin.jpeg2-1280x96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142852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низ 18"/>
          <p:cNvSpPr/>
          <p:nvPr/>
        </p:nvSpPr>
        <p:spPr>
          <a:xfrm>
            <a:off x="3929058" y="4143380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интруд\Downloads\imag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571480"/>
            <a:ext cx="1447800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260648"/>
            <a:ext cx="8208912" cy="936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altLang="ru-RU" sz="24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8" y="6309307"/>
            <a:ext cx="1008111" cy="5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9"/>
            <a:ext cx="1296144" cy="48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63" y="6309306"/>
            <a:ext cx="1008111" cy="5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98544"/>
            <a:ext cx="720080" cy="4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1785938" y="5643563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14" name="Рисунок 13" descr="Минтру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3933056"/>
            <a:ext cx="1800200" cy="1800200"/>
          </a:xfrm>
          <a:prstGeom prst="rect">
            <a:avLst/>
          </a:prstGeom>
        </p:spPr>
      </p:pic>
      <p:pic>
        <p:nvPicPr>
          <p:cNvPr id="1026" name="Picture 2" descr="D:\Мои документы\Доклады\Ветераны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136681"/>
            <a:ext cx="9144000" cy="458463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428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ВЕТЕРАНЫ МИНИСТЕРСТВА ТРУДА, СОЦИАЛЬНОГО РАЗВИТИЯ И ЗАНЯТОСТИ НАСЕЛЕНИЯ РЕСПУБЛИКИ АЛТАЙ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260648"/>
            <a:ext cx="8208912" cy="9361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Министерства труда, социального развития и занятости населения Республики Алтай и 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29 подведомственных учреждений</a:t>
            </a:r>
            <a:r>
              <a:rPr lang="ru-RU" altLang="ru-RU" sz="24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altLang="ru-RU" sz="24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8" y="6309307"/>
            <a:ext cx="1008111" cy="5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9"/>
            <a:ext cx="1296144" cy="48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63" y="6309306"/>
            <a:ext cx="1008111" cy="5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98544"/>
            <a:ext cx="720080" cy="4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1785938" y="5643563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Calibri" pitchFamily="34" charset="0"/>
            </a:endParaRPr>
          </a:p>
          <a:p>
            <a:pPr algn="ctr"/>
            <a:endParaRPr lang="ru-RU" sz="1400">
              <a:latin typeface="Calibri" pitchFamily="34" charset="0"/>
            </a:endParaRPr>
          </a:p>
        </p:txBody>
      </p:sp>
      <p:pic>
        <p:nvPicPr>
          <p:cNvPr id="14" name="Рисунок 13" descr="Минтру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214950"/>
            <a:ext cx="1500166" cy="1228696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/>
        </p:nvGraphicFramePr>
        <p:xfrm>
          <a:off x="785786" y="1214422"/>
          <a:ext cx="76438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268288" y="142875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Полномочия Министерства труда, социального развития и занятости населения Республики Алтай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8" y="6309307"/>
            <a:ext cx="1008111" cy="5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9"/>
            <a:ext cx="1296144" cy="48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2" y="6288356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63" y="6309306"/>
            <a:ext cx="1008111" cy="54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98544"/>
            <a:ext cx="720080" cy="4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3" name="Группа 16"/>
          <p:cNvGrpSpPr>
            <a:grpSpLocks/>
          </p:cNvGrpSpPr>
          <p:nvPr/>
        </p:nvGrpSpPr>
        <p:grpSpPr bwMode="auto">
          <a:xfrm>
            <a:off x="4357686" y="1071546"/>
            <a:ext cx="4786315" cy="2928958"/>
            <a:chOff x="6124401" y="528576"/>
            <a:chExt cx="4055966" cy="3050521"/>
          </a:xfrm>
        </p:grpSpPr>
        <p:sp>
          <p:nvSpPr>
            <p:cNvPr id="18" name="Полилиния 17"/>
            <p:cNvSpPr/>
            <p:nvPr/>
          </p:nvSpPr>
          <p:spPr>
            <a:xfrm>
              <a:off x="6124402" y="528576"/>
              <a:ext cx="4055965" cy="1413656"/>
            </a:xfrm>
            <a:custGeom>
              <a:avLst/>
              <a:gdLst>
                <a:gd name="connsiteX0" fmla="*/ 197719 w 1186291"/>
                <a:gd name="connsiteY0" fmla="*/ 0 h 5606974"/>
                <a:gd name="connsiteX1" fmla="*/ 988572 w 1186291"/>
                <a:gd name="connsiteY1" fmla="*/ 0 h 5606974"/>
                <a:gd name="connsiteX2" fmla="*/ 1128380 w 1186291"/>
                <a:gd name="connsiteY2" fmla="*/ 57911 h 5606974"/>
                <a:gd name="connsiteX3" fmla="*/ 1186290 w 1186291"/>
                <a:gd name="connsiteY3" fmla="*/ 197720 h 5606974"/>
                <a:gd name="connsiteX4" fmla="*/ 1186291 w 1186291"/>
                <a:gd name="connsiteY4" fmla="*/ 5606974 h 5606974"/>
                <a:gd name="connsiteX5" fmla="*/ 1186291 w 1186291"/>
                <a:gd name="connsiteY5" fmla="*/ 5606974 h 5606974"/>
                <a:gd name="connsiteX6" fmla="*/ 1186291 w 1186291"/>
                <a:gd name="connsiteY6" fmla="*/ 5606974 h 5606974"/>
                <a:gd name="connsiteX7" fmla="*/ 0 w 1186291"/>
                <a:gd name="connsiteY7" fmla="*/ 5606974 h 5606974"/>
                <a:gd name="connsiteX8" fmla="*/ 0 w 1186291"/>
                <a:gd name="connsiteY8" fmla="*/ 5606974 h 5606974"/>
                <a:gd name="connsiteX9" fmla="*/ 0 w 1186291"/>
                <a:gd name="connsiteY9" fmla="*/ 5606974 h 5606974"/>
                <a:gd name="connsiteX10" fmla="*/ 0 w 1186291"/>
                <a:gd name="connsiteY10" fmla="*/ 197719 h 5606974"/>
                <a:gd name="connsiteX11" fmla="*/ 57911 w 1186291"/>
                <a:gd name="connsiteY11" fmla="*/ 57911 h 5606974"/>
                <a:gd name="connsiteX12" fmla="*/ 197720 w 1186291"/>
                <a:gd name="connsiteY12" fmla="*/ 1 h 5606974"/>
                <a:gd name="connsiteX13" fmla="*/ 197719 w 1186291"/>
                <a:gd name="connsiteY13" fmla="*/ 0 h 560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6291" h="5606974">
                  <a:moveTo>
                    <a:pt x="1186291" y="934515"/>
                  </a:moveTo>
                  <a:lnTo>
                    <a:pt x="1186291" y="4672459"/>
                  </a:lnTo>
                  <a:cubicBezTo>
                    <a:pt x="1186291" y="4920305"/>
                    <a:pt x="1181884" y="5158004"/>
                    <a:pt x="1174038" y="5333257"/>
                  </a:cubicBezTo>
                  <a:cubicBezTo>
                    <a:pt x="1166193" y="5508510"/>
                    <a:pt x="1155553" y="5606967"/>
                    <a:pt x="1144458" y="5606967"/>
                  </a:cubicBezTo>
                  <a:cubicBezTo>
                    <a:pt x="762972" y="5606967"/>
                    <a:pt x="381486" y="5606972"/>
                    <a:pt x="0" y="5606972"/>
                  </a:cubicBezTo>
                  <a:lnTo>
                    <a:pt x="0" y="5606972"/>
                  </a:lnTo>
                  <a:lnTo>
                    <a:pt x="0" y="560697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44459" y="2"/>
                  </a:lnTo>
                  <a:cubicBezTo>
                    <a:pt x="1155553" y="2"/>
                    <a:pt x="1166193" y="98459"/>
                    <a:pt x="1174038" y="273717"/>
                  </a:cubicBezTo>
                  <a:cubicBezTo>
                    <a:pt x="1181883" y="448975"/>
                    <a:pt x="1186291" y="686669"/>
                    <a:pt x="1186291" y="934520"/>
                  </a:cubicBezTo>
                  <a:lnTo>
                    <a:pt x="1186291" y="93451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81735" rIns="305560" bIns="181736" spcCol="1270" anchor="ctr"/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2017 году Министерством исполнялось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182 полномочия</a:t>
              </a:r>
              <a:endPara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2021 году  -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204 полномочия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 за четыре года добавилось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 полномочия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124401" y="2314247"/>
              <a:ext cx="4055965" cy="1264850"/>
            </a:xfrm>
            <a:custGeom>
              <a:avLst/>
              <a:gdLst>
                <a:gd name="connsiteX0" fmla="*/ 209934 w 1259578"/>
                <a:gd name="connsiteY0" fmla="*/ 0 h 5598029"/>
                <a:gd name="connsiteX1" fmla="*/ 1049644 w 1259578"/>
                <a:gd name="connsiteY1" fmla="*/ 0 h 5598029"/>
                <a:gd name="connsiteX2" fmla="*/ 1198090 w 1259578"/>
                <a:gd name="connsiteY2" fmla="*/ 61488 h 5598029"/>
                <a:gd name="connsiteX3" fmla="*/ 1259578 w 1259578"/>
                <a:gd name="connsiteY3" fmla="*/ 209934 h 5598029"/>
                <a:gd name="connsiteX4" fmla="*/ 1259578 w 1259578"/>
                <a:gd name="connsiteY4" fmla="*/ 5598029 h 5598029"/>
                <a:gd name="connsiteX5" fmla="*/ 1259578 w 1259578"/>
                <a:gd name="connsiteY5" fmla="*/ 5598029 h 5598029"/>
                <a:gd name="connsiteX6" fmla="*/ 1259578 w 1259578"/>
                <a:gd name="connsiteY6" fmla="*/ 5598029 h 5598029"/>
                <a:gd name="connsiteX7" fmla="*/ 0 w 1259578"/>
                <a:gd name="connsiteY7" fmla="*/ 5598029 h 5598029"/>
                <a:gd name="connsiteX8" fmla="*/ 0 w 1259578"/>
                <a:gd name="connsiteY8" fmla="*/ 5598029 h 5598029"/>
                <a:gd name="connsiteX9" fmla="*/ 0 w 1259578"/>
                <a:gd name="connsiteY9" fmla="*/ 5598029 h 5598029"/>
                <a:gd name="connsiteX10" fmla="*/ 0 w 1259578"/>
                <a:gd name="connsiteY10" fmla="*/ 209934 h 5598029"/>
                <a:gd name="connsiteX11" fmla="*/ 61488 w 1259578"/>
                <a:gd name="connsiteY11" fmla="*/ 61488 h 5598029"/>
                <a:gd name="connsiteX12" fmla="*/ 209934 w 1259578"/>
                <a:gd name="connsiteY12" fmla="*/ 0 h 559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9578" h="5598029">
                  <a:moveTo>
                    <a:pt x="1259578" y="933026"/>
                  </a:moveTo>
                  <a:lnTo>
                    <a:pt x="1259578" y="4665003"/>
                  </a:lnTo>
                  <a:cubicBezTo>
                    <a:pt x="1259578" y="4912457"/>
                    <a:pt x="1254601" y="5149777"/>
                    <a:pt x="1245743" y="5324752"/>
                  </a:cubicBezTo>
                  <a:cubicBezTo>
                    <a:pt x="1236884" y="5499726"/>
                    <a:pt x="1224870" y="5598027"/>
                    <a:pt x="1212342" y="5598027"/>
                  </a:cubicBezTo>
                  <a:lnTo>
                    <a:pt x="0" y="5598027"/>
                  </a:lnTo>
                  <a:lnTo>
                    <a:pt x="0" y="5598027"/>
                  </a:lnTo>
                  <a:lnTo>
                    <a:pt x="0" y="5598027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12342" y="2"/>
                  </a:lnTo>
                  <a:cubicBezTo>
                    <a:pt x="1224870" y="2"/>
                    <a:pt x="1236884" y="98303"/>
                    <a:pt x="1245743" y="273277"/>
                  </a:cubicBezTo>
                  <a:cubicBezTo>
                    <a:pt x="1254601" y="448252"/>
                    <a:pt x="1259578" y="685572"/>
                    <a:pt x="1259578" y="93302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85313" rIns="205488" bIns="185314" spcCol="1270"/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В 2017 году численность работников учреждений Министерства составляла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1091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ед.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В 2021 году  не изменилась -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1091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ед.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0456C-4872-4454-85BD-DD74FC2018AC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 bwMode="auto">
          <a:xfrm>
            <a:off x="4357686" y="4357694"/>
            <a:ext cx="4786314" cy="1428760"/>
          </a:xfrm>
          <a:custGeom>
            <a:avLst/>
            <a:gdLst>
              <a:gd name="connsiteX0" fmla="*/ 160182 w 961070"/>
              <a:gd name="connsiteY0" fmla="*/ 0 h 5624862"/>
              <a:gd name="connsiteX1" fmla="*/ 800888 w 961070"/>
              <a:gd name="connsiteY1" fmla="*/ 0 h 5624862"/>
              <a:gd name="connsiteX2" fmla="*/ 914154 w 961070"/>
              <a:gd name="connsiteY2" fmla="*/ 46916 h 5624862"/>
              <a:gd name="connsiteX3" fmla="*/ 961070 w 961070"/>
              <a:gd name="connsiteY3" fmla="*/ 160182 h 5624862"/>
              <a:gd name="connsiteX4" fmla="*/ 961070 w 961070"/>
              <a:gd name="connsiteY4" fmla="*/ 5624862 h 5624862"/>
              <a:gd name="connsiteX5" fmla="*/ 961070 w 961070"/>
              <a:gd name="connsiteY5" fmla="*/ 5624862 h 5624862"/>
              <a:gd name="connsiteX6" fmla="*/ 961070 w 961070"/>
              <a:gd name="connsiteY6" fmla="*/ 5624862 h 5624862"/>
              <a:gd name="connsiteX7" fmla="*/ 0 w 961070"/>
              <a:gd name="connsiteY7" fmla="*/ 5624862 h 5624862"/>
              <a:gd name="connsiteX8" fmla="*/ 0 w 961070"/>
              <a:gd name="connsiteY8" fmla="*/ 5624862 h 5624862"/>
              <a:gd name="connsiteX9" fmla="*/ 0 w 961070"/>
              <a:gd name="connsiteY9" fmla="*/ 5624862 h 5624862"/>
              <a:gd name="connsiteX10" fmla="*/ 0 w 961070"/>
              <a:gd name="connsiteY10" fmla="*/ 160182 h 5624862"/>
              <a:gd name="connsiteX11" fmla="*/ 46916 w 961070"/>
              <a:gd name="connsiteY11" fmla="*/ 46916 h 5624862"/>
              <a:gd name="connsiteX12" fmla="*/ 160182 w 961070"/>
              <a:gd name="connsiteY12" fmla="*/ 0 h 562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1070" h="5624862">
                <a:moveTo>
                  <a:pt x="961070" y="937500"/>
                </a:moveTo>
                <a:lnTo>
                  <a:pt x="961070" y="4687362"/>
                </a:lnTo>
                <a:cubicBezTo>
                  <a:pt x="961070" y="4936002"/>
                  <a:pt x="958187" y="5174459"/>
                  <a:pt x="953054" y="5350274"/>
                </a:cubicBezTo>
                <a:cubicBezTo>
                  <a:pt x="947921" y="5526089"/>
                  <a:pt x="940960" y="5624859"/>
                  <a:pt x="933701" y="5624859"/>
                </a:cubicBezTo>
                <a:lnTo>
                  <a:pt x="0" y="5624859"/>
                </a:lnTo>
                <a:lnTo>
                  <a:pt x="0" y="5624859"/>
                </a:lnTo>
                <a:lnTo>
                  <a:pt x="0" y="5624859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33701" y="3"/>
                </a:lnTo>
                <a:cubicBezTo>
                  <a:pt x="940960" y="3"/>
                  <a:pt x="947921" y="98773"/>
                  <a:pt x="953054" y="274588"/>
                </a:cubicBezTo>
                <a:cubicBezTo>
                  <a:pt x="958187" y="450403"/>
                  <a:pt x="961070" y="688860"/>
                  <a:pt x="961070" y="9375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70741" rIns="294566" bIns="170742" spcCol="1270" anchor="ctr"/>
          <a:lstStyle/>
          <a:p>
            <a:pPr marL="180975" lvl="1" indent="-180975" fontAlgn="auto"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lvl="1" indent="-180975" fontAlgn="auto"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2017 года количество получателей мер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поддержки увеличилось на 41,3 тыс. чел.</a:t>
            </a:r>
          </a:p>
          <a:p>
            <a:pPr marL="0" lvl="1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2017 г. - 111901 чел.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2021 году  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153201 чел. </a:t>
            </a:r>
          </a:p>
          <a:p>
            <a:pPr marL="0" lvl="1" fontAlgn="auto">
              <a:spcAft>
                <a:spcPts val="0"/>
              </a:spcAft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lvl="1" indent="-180975" fontAlgn="auto">
              <a:spcAft>
                <a:spcPts val="0"/>
              </a:spcAft>
              <a:defRPr/>
            </a:pPr>
            <a:endParaRPr lang="ru-RU" sz="1400" b="1" dirty="0">
              <a:cs typeface="Times New Roman" pitchFamily="18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142844" y="1000108"/>
          <a:ext cx="421484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285720" y="5000636"/>
          <a:ext cx="3929090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142844" y="3929066"/>
          <a:ext cx="392909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51521" y="260648"/>
            <a:ext cx="8784976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 sz="14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государственными услугами в области содействия  занятости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35056816"/>
              </p:ext>
            </p:extLst>
          </p:nvPr>
        </p:nvGraphicFramePr>
        <p:xfrm>
          <a:off x="179513" y="932723"/>
          <a:ext cx="8825418" cy="580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1"/>
          <p:cNvSpPr txBox="1">
            <a:spLocks/>
          </p:cNvSpPr>
          <p:nvPr/>
        </p:nvSpPr>
        <p:spPr>
          <a:xfrm>
            <a:off x="3923929" y="4677139"/>
            <a:ext cx="4896544" cy="172819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958" y="4741015"/>
            <a:ext cx="4500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Оказанные государственные услуги в области содействия занятости позволяют  ежегодно  обеспечивать занятость до 50% граждан ищущих работу 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473414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2017г.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1CE2-F2A1-430D-A599-A9A8B9DCB3F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175957" y="387691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2018г.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03481" y="337712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2019г.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303259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2020г.</a:t>
            </a:r>
            <a:endParaRPr lang="ru-RU" sz="2000" b="1" dirty="0"/>
          </a:p>
        </p:txBody>
      </p:sp>
      <p:sp>
        <p:nvSpPr>
          <p:cNvPr id="18" name="Овал 17"/>
          <p:cNvSpPr/>
          <p:nvPr/>
        </p:nvSpPr>
        <p:spPr>
          <a:xfrm>
            <a:off x="142844" y="3357562"/>
            <a:ext cx="1980884" cy="234257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0" y="1175049"/>
            <a:ext cx="3377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14 государственных услуг в области содействия занятости оказывают центры занятости города и районов республики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806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90D8EE54-4D8A-4CB2-9873-05CF04E5B881}"/>
              </a:ext>
            </a:extLst>
          </p:cNvPr>
          <p:cNvSpPr/>
          <p:nvPr/>
        </p:nvSpPr>
        <p:spPr>
          <a:xfrm>
            <a:off x="6215074" y="3714752"/>
            <a:ext cx="2714644" cy="28575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spc="-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Учебно-тренировочное сопровождаемое проживание (РПНИ) 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Технология «Передышка» (ДПИ)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Современный уход и социализация в соответствии с индивидуальной потребностью</a:t>
            </a:r>
            <a:r>
              <a:rPr lang="ru-RU" sz="1600" b="1" spc="-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(ДПИ, РПНИ</a:t>
            </a:r>
            <a:r>
              <a:rPr lang="ru-RU" sz="1600" spc="-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</a:t>
            </a:r>
            <a:endParaRPr lang="ru-RU" sz="1600" spc="-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E81A4806-7695-40DB-B9AA-736ECA1ADBCF}"/>
              </a:ext>
            </a:extLst>
          </p:cNvPr>
          <p:cNvSpPr/>
          <p:nvPr/>
        </p:nvSpPr>
        <p:spPr>
          <a:xfrm>
            <a:off x="3357554" y="4000504"/>
            <a:ext cx="2857520" cy="25003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Пункт проката</a:t>
            </a:r>
          </a:p>
          <a:p>
            <a:pPr algn="just"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Группы дневного пребывания</a:t>
            </a:r>
          </a:p>
          <a:p>
            <a:pPr algn="just"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Услуги сиделки</a:t>
            </a:r>
          </a:p>
          <a:p>
            <a:pPr algn="just"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Серебряное </a:t>
            </a:r>
            <a:r>
              <a:rPr lang="ru-RU" sz="1600" b="1" spc="-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волонтерство</a:t>
            </a:r>
            <a:endParaRPr lang="ru-RU" sz="1600" b="1" spc="-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spcAft>
                <a:spcPts val="400"/>
              </a:spcAft>
              <a:buFont typeface="Arial" pitchFamily="34" charset="0"/>
              <a:buChar char="•"/>
            </a:pPr>
            <a:r>
              <a:rPr lang="ru-RU" sz="1600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Санаторий на дому (УСПН Кош-Агачского района, г. Горно-Алтайска)</a:t>
            </a:r>
            <a:endParaRPr lang="ru-RU" sz="1600" b="1" spc="-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7CBA213-6C90-45A2-B65C-93ADF8FCC6CF}"/>
              </a:ext>
            </a:extLst>
          </p:cNvPr>
          <p:cNvSpPr/>
          <p:nvPr/>
        </p:nvSpPr>
        <p:spPr>
          <a:xfrm>
            <a:off x="0" y="4071942"/>
            <a:ext cx="3071834" cy="185738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Координационный центр </a:t>
            </a:r>
          </a:p>
          <a:p>
            <a:pPr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Школа ухода </a:t>
            </a:r>
          </a:p>
          <a:p>
            <a:pPr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Пункт проката</a:t>
            </a:r>
          </a:p>
          <a:p>
            <a:pPr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Серебряное </a:t>
            </a:r>
            <a:r>
              <a:rPr lang="ru-RU" b="1" spc="-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волонтерство</a:t>
            </a:r>
            <a:r>
              <a:rPr lang="ru-RU" b="1" spc="-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598" y="39469"/>
            <a:ext cx="716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86AB"/>
              </a:solidFill>
            </a:endParaRPr>
          </a:p>
          <a:p>
            <a:endParaRPr lang="ru-RU" sz="2000" b="1" dirty="0" smtClean="0">
              <a:solidFill>
                <a:srgbClr val="0086AB"/>
              </a:solidFill>
            </a:endParaRPr>
          </a:p>
          <a:p>
            <a:endParaRPr lang="ru-RU" sz="2000" b="1" dirty="0">
              <a:solidFill>
                <a:srgbClr val="0086AB"/>
              </a:solidFill>
            </a:endParaRPr>
          </a:p>
        </p:txBody>
      </p:sp>
      <p:sp>
        <p:nvSpPr>
          <p:cNvPr id="7" name="Стрелка: шеврон 6">
            <a:extLst>
              <a:ext uri="{FF2B5EF4-FFF2-40B4-BE49-F238E27FC236}">
                <a16:creationId xmlns="" xmlns:a16="http://schemas.microsoft.com/office/drawing/2014/main" id="{3DE49A25-731C-40BD-B7BE-A3ECA73CBF6C}"/>
              </a:ext>
            </a:extLst>
          </p:cNvPr>
          <p:cNvSpPr/>
          <p:nvPr/>
        </p:nvSpPr>
        <p:spPr>
          <a:xfrm>
            <a:off x="428596" y="3143248"/>
            <a:ext cx="2490268" cy="67953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 РА «КЦСОН»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Номер слайда 2">
            <a:extLst>
              <a:ext uri="{FF2B5EF4-FFF2-40B4-BE49-F238E27FC236}">
                <a16:creationId xmlns="" xmlns:a16="http://schemas.microsoft.com/office/drawing/2014/main" id="{21320CF7-9F9F-4C39-8879-8CCD1E7FF6B7}"/>
              </a:ext>
            </a:extLst>
          </p:cNvPr>
          <p:cNvSpPr txBox="1">
            <a:spLocks/>
          </p:cNvSpPr>
          <p:nvPr/>
        </p:nvSpPr>
        <p:spPr>
          <a:xfrm>
            <a:off x="7643834" y="6814762"/>
            <a:ext cx="1486036" cy="457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BB4EB2D-D22E-4EA7-85BB-A69C072CA73D}" type="slidenum">
              <a:rPr lang="ru-RU" sz="1200" smtClean="0"/>
              <a:pPr algn="r"/>
              <a:t>6</a:t>
            </a:fld>
            <a:endParaRPr lang="ru-RU" sz="1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71538" y="2285992"/>
            <a:ext cx="4357718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League Spartan" charset="0"/>
                <a:cs typeface="Times New Roman" pitchFamily="18" charset="0"/>
              </a:rPr>
              <a:t>БУДУТ СОЗДАНЫ СОЦИАЛЬНЫЕ</a:t>
            </a:r>
            <a:r>
              <a:rPr lang="ru-RU" sz="2000" b="1" dirty="0" smtClean="0">
                <a:solidFill>
                  <a:srgbClr val="FFFF00"/>
                </a:solidFill>
                <a:ea typeface="League Spartan" charset="0"/>
                <a:cs typeface="Poppins" pitchFamily="2" charset="77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League Spartan" charset="0"/>
                <a:cs typeface="Times New Roman" pitchFamily="18" charset="0"/>
              </a:rPr>
              <a:t>СЕРВИСЫ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ea typeface="League Spartan" charset="0"/>
              <a:cs typeface="Times New Roman" pitchFamily="18" charset="0"/>
            </a:endParaRPr>
          </a:p>
        </p:txBody>
      </p:sp>
      <p:sp>
        <p:nvSpPr>
          <p:cNvPr id="68" name="Стрелка: шеврон 6">
            <a:extLst>
              <a:ext uri="{FF2B5EF4-FFF2-40B4-BE49-F238E27FC236}">
                <a16:creationId xmlns="" xmlns:a16="http://schemas.microsoft.com/office/drawing/2014/main" id="{3DE49A25-731C-40BD-B7BE-A3ECA73CBF6C}"/>
              </a:ext>
            </a:extLst>
          </p:cNvPr>
          <p:cNvSpPr/>
          <p:nvPr/>
        </p:nvSpPr>
        <p:spPr>
          <a:xfrm>
            <a:off x="6286512" y="3000372"/>
            <a:ext cx="2643206" cy="71438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ДПИ, РПНИ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трелка: шеврон 6">
            <a:extLst>
              <a:ext uri="{FF2B5EF4-FFF2-40B4-BE49-F238E27FC236}">
                <a16:creationId xmlns="" xmlns:a16="http://schemas.microsoft.com/office/drawing/2014/main" id="{3DE49A25-731C-40BD-B7BE-A3ECA73CBF6C}"/>
              </a:ext>
            </a:extLst>
          </p:cNvPr>
          <p:cNvSpPr/>
          <p:nvPr/>
        </p:nvSpPr>
        <p:spPr>
          <a:xfrm>
            <a:off x="3571868" y="3071810"/>
            <a:ext cx="2428892" cy="71438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 РА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«УСПН»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714356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dirty="0" smtClean="0">
                <a:latin typeface="Times New Roman" pitchFamily="18" charset="0"/>
                <a:ea typeface="Lato Light" panose="020F0502020204030203" pitchFamily="34" charset="0"/>
                <a:cs typeface="Times New Roman" pitchFamily="18" charset="0"/>
              </a:rPr>
              <a:t>Основанная на межведомственном взаимодействии </a:t>
            </a:r>
            <a:r>
              <a:rPr lang="ru-RU" b="1" dirty="0" smtClean="0">
                <a:latin typeface="Times New Roman" pitchFamily="18" charset="0"/>
                <a:ea typeface="Lato Light" panose="020F0502020204030203" pitchFamily="34" charset="0"/>
                <a:cs typeface="Times New Roman" pitchFamily="18" charset="0"/>
              </a:rPr>
              <a:t>комплексная система </a:t>
            </a:r>
            <a:r>
              <a:rPr lang="ru-RU" dirty="0" smtClean="0">
                <a:latin typeface="Times New Roman" pitchFamily="18" charset="0"/>
                <a:ea typeface="Lato Light" panose="020F0502020204030203" pitchFamily="34" charset="0"/>
                <a:cs typeface="Times New Roman" pitchFamily="18" charset="0"/>
              </a:rPr>
              <a:t>организации и предоставления гражданам, нуждающимся в постороннем уходе, медицинских, </a:t>
            </a:r>
          </a:p>
          <a:p>
            <a:pPr>
              <a:lnSpc>
                <a:spcPts val="1750"/>
              </a:lnSpc>
            </a:pPr>
            <a:r>
              <a:rPr lang="ru-RU" dirty="0" smtClean="0">
                <a:latin typeface="Times New Roman" pitchFamily="18" charset="0"/>
                <a:ea typeface="Lato Light" panose="020F0502020204030203" pitchFamily="34" charset="0"/>
                <a:cs typeface="Times New Roman" pitchFamily="18" charset="0"/>
              </a:rPr>
              <a:t>реабилитационных и иных услуг, а также содействие в их предоставлении</a:t>
            </a:r>
            <a:endParaRPr lang="en-US" dirty="0">
              <a:latin typeface="Times New Roman" pitchFamily="18" charset="0"/>
              <a:ea typeface="Lato Light" panose="020F0502020204030203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C501833-CBD9-41F0-A767-4EAFF7C83170}"/>
              </a:ext>
            </a:extLst>
          </p:cNvPr>
          <p:cNvSpPr txBox="1"/>
          <p:nvPr/>
        </p:nvSpPr>
        <p:spPr>
          <a:xfrm>
            <a:off x="5429256" y="428604"/>
            <a:ext cx="335758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b" anchorCtr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ea typeface="League Spartan" charset="0"/>
                <a:cs typeface="Times New Roman" pitchFamily="18" charset="0"/>
              </a:rPr>
              <a:t>Основные участники: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ea typeface="League Spartan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85728"/>
            <a:ext cx="5429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3B63"/>
                </a:solidFill>
                <a:latin typeface="Times New Roman" pitchFamily="18" charset="0"/>
                <a:cs typeface="Times New Roman" pitchFamily="18" charset="0"/>
              </a:rPr>
              <a:t>СИСТЕМА  ДОЛГОВРЕМЕННОГО УХОДА</a:t>
            </a:r>
            <a:endParaRPr lang="ru-RU" sz="2000" b="1" dirty="0">
              <a:solidFill>
                <a:srgbClr val="0086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1071546"/>
            <a:ext cx="328614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Минтруд РА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Минздрав РА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Фонд социального страхования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2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Минтруд\Desktop\фон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-11784" y="6857999"/>
            <a:ext cx="9155784" cy="457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786813" cy="439738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1507" name="Picture 3" descr="C:\Users\Минтруд\Desktop\ФОТКИ по доставке\Шебалино\Фото4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142984"/>
            <a:ext cx="2791729" cy="1643074"/>
          </a:xfrm>
          <a:prstGeom prst="rect">
            <a:avLst/>
          </a:prstGeom>
          <a:noFill/>
        </p:spPr>
      </p:pic>
      <p:pic>
        <p:nvPicPr>
          <p:cNvPr id="21509" name="Picture 5" descr="C:\Users\Минтруд\Desktop\ФОТКИ по доставке\IMG_6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2857520" cy="1902037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000364" y="1285860"/>
            <a:ext cx="507209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           </a:t>
            </a: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D:\Ильина А.А\ДЕМОГРАФИЯ\Эмблемы\Без назван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1717599" cy="11429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00298" y="857233"/>
            <a:ext cx="2428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              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6076950"/>
            <a:ext cx="673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Ильина А.А\ДЕМОГРАФИЯ\Эмблемы\НП_Демография_аис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24" y="71414"/>
            <a:ext cx="928694" cy="92869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285852" y="142852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Мобильные бригады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642918"/>
            <a:ext cx="3000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14678" y="2500307"/>
            <a:ext cx="2428892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Доставка граждан старше 65 лет до медицинских организаций для проведения профилактических осмотров и диспансеризации.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Доставлено 2119 человек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86446" y="2500306"/>
            <a:ext cx="3214710" cy="29854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 выездов на дом к гражданам для доставки медицинских средств,  продуктов питания,  предметов первой необходимости, а также для доставки  медицинских работников для оказания медицинской помощи на дому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оказана  6 291 гражданину пожилого возраста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00562" y="5572140"/>
            <a:ext cx="4429156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Доставка граждан старше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 лет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медицинских организаций для проведения вакцинации от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инфекции.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Доставлено 195 человек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86116" y="857232"/>
            <a:ext cx="4714908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ЦЕЛЬ: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медицинской помощи лицам старше 65 лет,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проживающим в сельской местности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71934" y="21431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8596" y="4929198"/>
            <a:ext cx="4000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Приобретено 7 ед. автотранспорта за счет средств федерального и регионального бюджетов: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- 7,12 млн. руб. из федерального бюджета: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 1,75 млн. руб. из республиканского бюджета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64399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Социальный проект по внедрению системы идентификации человека в экстренных ситуациях в Республике Алтай «Браслет помощи»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428736"/>
            <a:ext cx="850112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 – повышение качества и эффективности оказываемой помощи пожилым людям в экстренных ситуациях за счет полной оперативной идентификации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500305"/>
            <a:ext cx="3000396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Целевая группа: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одиноко проживающие люди, чье состояние может ухудшиться в связи с развитием утраты сознания и памяти;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недееспособные, ограниченные в дееспособности пожилые люди;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инвалиды 1 и 2 группы пожилого возраста</a:t>
            </a: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2500306"/>
            <a:ext cx="3000396" cy="413408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 договор  с ООО «Республика»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Закуплены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1300 браслетов помощи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января выдано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1178 браслетов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них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пожилым гражданам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543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одинокопроживающим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гражданам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508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недееспособным гражданам –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117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органиченно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недееспособным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357187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37861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5" descr="IMG_3993"/>
          <p:cNvPicPr>
            <a:picLocks noChangeAspect="1" noChangeArrowheads="1"/>
          </p:cNvPicPr>
          <p:nvPr/>
        </p:nvPicPr>
        <p:blipFill>
          <a:blip r:embed="rId2" cstate="print"/>
          <a:srcRect l="21318" t="29424" r="12839" b="992"/>
          <a:stretch>
            <a:fillRect/>
          </a:stretch>
        </p:blipFill>
        <p:spPr bwMode="auto">
          <a:xfrm>
            <a:off x="6357950" y="2428868"/>
            <a:ext cx="2571768" cy="18573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softEdge rad="112500"/>
          </a:effectLst>
        </p:spPr>
      </p:pic>
      <p:pic>
        <p:nvPicPr>
          <p:cNvPr id="15" name="Picture 4" descr="IMG_3982"/>
          <p:cNvPicPr>
            <a:picLocks noChangeAspect="1" noChangeArrowheads="1"/>
          </p:cNvPicPr>
          <p:nvPr/>
        </p:nvPicPr>
        <p:blipFill>
          <a:blip r:embed="rId3" cstate="print"/>
          <a:srcRect l="28801" t="22447" r="6104" b="24561"/>
          <a:stretch>
            <a:fillRect/>
          </a:stretch>
        </p:blipFill>
        <p:spPr bwMode="auto">
          <a:xfrm>
            <a:off x="142844" y="4643446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429388" y="4500570"/>
            <a:ext cx="2428892" cy="1815882"/>
          </a:xfrm>
          <a:prstGeom prst="rect">
            <a:avLst/>
          </a:prstGeom>
          <a:solidFill>
            <a:schemeClr val="bg1"/>
          </a:solidFill>
          <a:ln w="31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Освоено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1 527,5 тыс.руб.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(один  миллион пятьсот двадцать семь тысяч  пятьсот)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7658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 в стационарных учреждениях социального обслуживания в условиях пандемии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сихолог\Downloads\Screenshot_2021-05-23-09-11-14-763_com.instagram.android.jpg"/>
          <p:cNvPicPr>
            <a:picLocks noGrp="1"/>
          </p:cNvPicPr>
          <p:nvPr>
            <p:ph idx="1"/>
          </p:nvPr>
        </p:nvPicPr>
        <p:blipFill>
          <a:blip r:embed="rId2" cstate="print"/>
          <a:srcRect t="17680" b="47836"/>
          <a:stretch>
            <a:fillRect/>
          </a:stretch>
        </p:blipFill>
        <p:spPr bwMode="auto">
          <a:xfrm>
            <a:off x="6429388" y="980728"/>
            <a:ext cx="245689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000108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распоряжением Правительства Республики Алтай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введении режима «Повышенная готовность»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21 апреля 2020 года по 29 марта 2021 года учреждения работали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режиме карантина.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2214554"/>
          <a:ext cx="4786345" cy="410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4"/>
                <a:gridCol w="714380"/>
                <a:gridCol w="664473"/>
                <a:gridCol w="907163"/>
                <a:gridCol w="928695"/>
              </a:tblGrid>
              <a:tr h="11570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 социального обслуживания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заболевших (нарастающий итог с начала пандемии), в т.ч.: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выздоровевших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случаев со смертельным исходом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90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Получатели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 учреждения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3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 РА «ДПИ № 2»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3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БУ РА «ДПИ № 3»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3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АУ РА «ДПИ № 4»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14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АУ РА «РПНИ»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429256" y="3143248"/>
            <a:ext cx="3463224" cy="1785950"/>
          </a:xfrm>
          <a:prstGeom prst="roundRect">
            <a:avLst>
              <a:gd name="adj" fmla="val 16092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завершению работы 15 смен осуществлены выплаты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1506 работникам в сумме 48,5 млн. рублей.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94" y="5214950"/>
            <a:ext cx="3391786" cy="1285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Фондом социального страхования по Республике Алтай осуществлены выплаты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967 сотрудникам в сумме 30, 5 млн. рублей.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6984</TotalTime>
  <Words>786</Words>
  <Application>Microsoft Office PowerPoint</Application>
  <PresentationFormat>Экран (4:3)</PresentationFormat>
  <Paragraphs>170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 </vt:lpstr>
      <vt:lpstr>Бюджет Министерства труда, социального развития и занятости населения Республики Алтай и  29 подведомственных учреждений </vt:lpstr>
      <vt:lpstr>Слайд 4</vt:lpstr>
      <vt:lpstr>Слайд 5</vt:lpstr>
      <vt:lpstr>Слайд 6</vt:lpstr>
      <vt:lpstr>  </vt:lpstr>
      <vt:lpstr>Слайд 8</vt:lpstr>
      <vt:lpstr>Работа  в стационарных учреждениях социального обслуживания в условиях пандемии коронавируса (COVID-19)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формировании независимой системы оценки качества работы организаций, оказывающих социальные услуги (Федеральный закон от 21 июля 2014 г. № 256-ФЗ)</dc:title>
  <dc:creator>BelovIO</dc:creator>
  <cp:lastModifiedBy>Минтруд</cp:lastModifiedBy>
  <cp:revision>502</cp:revision>
  <dcterms:created xsi:type="dcterms:W3CDTF">2016-04-27T10:51:31Z</dcterms:created>
  <dcterms:modified xsi:type="dcterms:W3CDTF">2021-06-03T09:16:55Z</dcterms:modified>
</cp:coreProperties>
</file>